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310" r:id="rId2"/>
    <p:sldId id="309" r:id="rId3"/>
    <p:sldId id="257" r:id="rId4"/>
    <p:sldId id="258" r:id="rId5"/>
    <p:sldId id="259" r:id="rId6"/>
    <p:sldId id="261" r:id="rId7"/>
    <p:sldId id="262" r:id="rId8"/>
    <p:sldId id="263" r:id="rId9"/>
    <p:sldId id="266" r:id="rId10"/>
    <p:sldId id="270" r:id="rId11"/>
    <p:sldId id="267" r:id="rId12"/>
    <p:sldId id="268" r:id="rId13"/>
    <p:sldId id="271" r:id="rId14"/>
    <p:sldId id="272" r:id="rId15"/>
    <p:sldId id="284" r:id="rId16"/>
    <p:sldId id="260" r:id="rId17"/>
    <p:sldId id="430" r:id="rId18"/>
    <p:sldId id="431" r:id="rId19"/>
    <p:sldId id="432" r:id="rId20"/>
    <p:sldId id="429" r:id="rId21"/>
    <p:sldId id="433" r:id="rId22"/>
    <p:sldId id="273" r:id="rId23"/>
    <p:sldId id="274" r:id="rId24"/>
    <p:sldId id="275" r:id="rId25"/>
    <p:sldId id="276" r:id="rId26"/>
    <p:sldId id="277" r:id="rId27"/>
    <p:sldId id="278" r:id="rId28"/>
    <p:sldId id="279" r:id="rId29"/>
    <p:sldId id="280" r:id="rId30"/>
    <p:sldId id="281" r:id="rId31"/>
    <p:sldId id="282" r:id="rId32"/>
    <p:sldId id="311"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9y/qlBxr/4YQTCQrTLq/509C9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drim Traini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2E2"/>
    <a:srgbClr val="F5333F"/>
    <a:srgbClr val="011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0B914-265F-44B3-9616-E0EEEA49EA7E}" v="1" dt="2024-07-02T17:37:50.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4660"/>
  </p:normalViewPr>
  <p:slideViewPr>
    <p:cSldViewPr snapToGrid="0">
      <p:cViewPr varScale="1">
        <p:scale>
          <a:sx n="107" d="100"/>
          <a:sy n="107" d="100"/>
        </p:scale>
        <p:origin x="10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ita REDOY" userId="bdf92b45-d4ea-4a1c-a375-114a0375a38b" providerId="ADAL" clId="{E8C0B914-265F-44B3-9616-E0EEEA49EA7E}"/>
    <pc:docChg chg="undo custSel delSld modSld">
      <pc:chgData name="Vanita REDOY" userId="bdf92b45-d4ea-4a1c-a375-114a0375a38b" providerId="ADAL" clId="{E8C0B914-265F-44B3-9616-E0EEEA49EA7E}" dt="2024-07-02T17:38:24.334" v="332" actId="20577"/>
      <pc:docMkLst>
        <pc:docMk/>
      </pc:docMkLst>
      <pc:sldChg chg="modSp mod">
        <pc:chgData name="Vanita REDOY" userId="bdf92b45-d4ea-4a1c-a375-114a0375a38b" providerId="ADAL" clId="{E8C0B914-265F-44B3-9616-E0EEEA49EA7E}" dt="2024-07-02T17:30:31.861" v="10" actId="14734"/>
        <pc:sldMkLst>
          <pc:docMk/>
          <pc:sldMk cId="0" sldId="270"/>
        </pc:sldMkLst>
        <pc:spChg chg="mod">
          <ac:chgData name="Vanita REDOY" userId="bdf92b45-d4ea-4a1c-a375-114a0375a38b" providerId="ADAL" clId="{E8C0B914-265F-44B3-9616-E0EEEA49EA7E}" dt="2024-07-02T17:30:26.880" v="8" actId="14100"/>
          <ac:spMkLst>
            <pc:docMk/>
            <pc:sldMk cId="0" sldId="270"/>
            <ac:spMk id="291" creationId="{00000000-0000-0000-0000-000000000000}"/>
          </ac:spMkLst>
        </pc:spChg>
        <pc:graphicFrameChg chg="mod modGraphic">
          <ac:chgData name="Vanita REDOY" userId="bdf92b45-d4ea-4a1c-a375-114a0375a38b" providerId="ADAL" clId="{E8C0B914-265F-44B3-9616-E0EEEA49EA7E}" dt="2024-07-02T17:30:31.861" v="10" actId="14734"/>
          <ac:graphicFrameMkLst>
            <pc:docMk/>
            <pc:sldMk cId="0" sldId="270"/>
            <ac:graphicFrameMk id="6" creationId="{143858C5-ADF9-BD7E-2705-10518B3F363E}"/>
          </ac:graphicFrameMkLst>
        </pc:graphicFrameChg>
      </pc:sldChg>
      <pc:sldChg chg="addSp modSp mod">
        <pc:chgData name="Vanita REDOY" userId="bdf92b45-d4ea-4a1c-a375-114a0375a38b" providerId="ADAL" clId="{E8C0B914-265F-44B3-9616-E0EEEA49EA7E}" dt="2024-07-02T17:38:24.334" v="332" actId="20577"/>
        <pc:sldMkLst>
          <pc:docMk/>
          <pc:sldMk cId="0" sldId="282"/>
        </pc:sldMkLst>
        <pc:spChg chg="add mod">
          <ac:chgData name="Vanita REDOY" userId="bdf92b45-d4ea-4a1c-a375-114a0375a38b" providerId="ADAL" clId="{E8C0B914-265F-44B3-9616-E0EEEA49EA7E}" dt="2024-07-02T17:38:03.610" v="328" actId="20577"/>
          <ac:spMkLst>
            <pc:docMk/>
            <pc:sldMk cId="0" sldId="282"/>
            <ac:spMk id="2" creationId="{A8E678AF-1F32-A499-D763-20380FBC7D70}"/>
          </ac:spMkLst>
        </pc:spChg>
        <pc:spChg chg="mod">
          <ac:chgData name="Vanita REDOY" userId="bdf92b45-d4ea-4a1c-a375-114a0375a38b" providerId="ADAL" clId="{E8C0B914-265F-44B3-9616-E0EEEA49EA7E}" dt="2024-07-02T17:38:16.439" v="330" actId="1076"/>
          <ac:spMkLst>
            <pc:docMk/>
            <pc:sldMk cId="0" sldId="282"/>
            <ac:spMk id="479" creationId="{00000000-0000-0000-0000-000000000000}"/>
          </ac:spMkLst>
        </pc:spChg>
        <pc:spChg chg="mod">
          <ac:chgData name="Vanita REDOY" userId="bdf92b45-d4ea-4a1c-a375-114a0375a38b" providerId="ADAL" clId="{E8C0B914-265F-44B3-9616-E0EEEA49EA7E}" dt="2024-07-02T17:38:24.334" v="332" actId="20577"/>
          <ac:spMkLst>
            <pc:docMk/>
            <pc:sldMk cId="0" sldId="282"/>
            <ac:spMk id="480" creationId="{00000000-0000-0000-0000-000000000000}"/>
          </ac:spMkLst>
        </pc:spChg>
        <pc:spChg chg="mod">
          <ac:chgData name="Vanita REDOY" userId="bdf92b45-d4ea-4a1c-a375-114a0375a38b" providerId="ADAL" clId="{E8C0B914-265F-44B3-9616-E0EEEA49EA7E}" dt="2024-07-02T17:37:44.902" v="323" actId="5793"/>
          <ac:spMkLst>
            <pc:docMk/>
            <pc:sldMk cId="0" sldId="282"/>
            <ac:spMk id="481" creationId="{00000000-0000-0000-0000-000000000000}"/>
          </ac:spMkLst>
        </pc:spChg>
      </pc:sldChg>
      <pc:sldChg chg="del">
        <pc:chgData name="Vanita REDOY" userId="bdf92b45-d4ea-4a1c-a375-114a0375a38b" providerId="ADAL" clId="{E8C0B914-265F-44B3-9616-E0EEEA49EA7E}" dt="2024-07-02T17:32:04.247" v="12" actId="2696"/>
        <pc:sldMkLst>
          <pc:docMk/>
          <pc:sldMk cId="200493039" sldId="416"/>
        </pc:sldMkLst>
      </pc:sldChg>
      <pc:sldChg chg="modSp mod">
        <pc:chgData name="Vanita REDOY" userId="bdf92b45-d4ea-4a1c-a375-114a0375a38b" providerId="ADAL" clId="{E8C0B914-265F-44B3-9616-E0EEEA49EA7E}" dt="2024-07-02T17:31:38.211" v="11" actId="14100"/>
        <pc:sldMkLst>
          <pc:docMk/>
          <pc:sldMk cId="3609233267" sldId="433"/>
        </pc:sldMkLst>
        <pc:spChg chg="mod">
          <ac:chgData name="Vanita REDOY" userId="bdf92b45-d4ea-4a1c-a375-114a0375a38b" providerId="ADAL" clId="{E8C0B914-265F-44B3-9616-E0EEEA49EA7E}" dt="2024-07-02T17:31:38.211" v="11" actId="14100"/>
          <ac:spMkLst>
            <pc:docMk/>
            <pc:sldMk cId="3609233267" sldId="433"/>
            <ac:spMk id="15" creationId="{B0130AFA-AF24-AF65-5F95-099F5CBDE6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F7971774-0D02-3FA1-46CB-78F2DB7B0C86}"/>
            </a:ext>
          </a:extLst>
        </p:cNvPr>
        <p:cNvGrpSpPr/>
        <p:nvPr/>
      </p:nvGrpSpPr>
      <p:grpSpPr>
        <a:xfrm>
          <a:off x="0" y="0"/>
          <a:ext cx="0" cy="0"/>
          <a:chOff x="0" y="0"/>
          <a:chExt cx="0" cy="0"/>
        </a:xfrm>
      </p:grpSpPr>
      <p:sp>
        <p:nvSpPr>
          <p:cNvPr id="141" name="Google Shape;141;p5:notes">
            <a:extLst>
              <a:ext uri="{FF2B5EF4-FFF2-40B4-BE49-F238E27FC236}">
                <a16:creationId xmlns:a16="http://schemas.microsoft.com/office/drawing/2014/main" id="{DBAE8BC6-1BAB-A67A-572D-E1B3C7E4157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a:extLst>
              <a:ext uri="{FF2B5EF4-FFF2-40B4-BE49-F238E27FC236}">
                <a16:creationId xmlns:a16="http://schemas.microsoft.com/office/drawing/2014/main" id="{CA5C1A0E-FC17-EA3F-A4D1-B150C7A732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639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8"/>
          <p:cNvSpPr>
            <a:spLocks noGrp="1"/>
          </p:cNvSpPr>
          <p:nvPr>
            <p:ph type="pic" idx="2"/>
          </p:nvPr>
        </p:nvSpPr>
        <p:spPr>
          <a:xfrm>
            <a:off x="5183188" y="987425"/>
            <a:ext cx="6172200" cy="4873625"/>
          </a:xfrm>
          <a:prstGeom prst="rect">
            <a:avLst/>
          </a:prstGeom>
          <a:noFill/>
          <a:ln>
            <a:noFill/>
          </a:ln>
        </p:spPr>
      </p:sp>
      <p:sp>
        <p:nvSpPr>
          <p:cNvPr id="69" name="Google Shape;69;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5" name="Google Shape;15;p29" descr="{&quot;HashCode&quot;:-45436510,&quot;Placement&quot;:&quot;Footer&quot;,&quot;Top&quot;:519.343,&quot;Left&quot;:0.0,&quot;SlideWidth&quot;:960,&quot;SlideHeight&quot;:540}"/>
          <p:cNvSpPr txBox="1"/>
          <p:nvPr/>
        </p:nvSpPr>
        <p:spPr>
          <a:xfrm>
            <a:off x="0" y="6595656"/>
            <a:ext cx="58112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000000"/>
                </a:solidFill>
                <a:latin typeface="Calibri"/>
                <a:ea typeface="Calibri"/>
                <a:cs typeface="Calibri"/>
                <a:sym typeface="Calibri"/>
              </a:rPr>
              <a:t>Public</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6.png"/><Relationship Id="rId14" Type="http://schemas.microsoft.com/office/2007/relationships/hdphoto" Target="../media/hdphoto10.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f9T5Szq_8VA?start=281&amp;feature=oembed" TargetMode="Externa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4.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2.png"/><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cadrim.org/" TargetMode="External"/><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Picture 2" descr="Our region's Int. Srvs. classes, discussions now offered online | Your Red  Cross Update">
            <a:extLst>
              <a:ext uri="{FF2B5EF4-FFF2-40B4-BE49-F238E27FC236}">
                <a16:creationId xmlns:a16="http://schemas.microsoft.com/office/drawing/2014/main" id="{6511B3EA-413C-09E0-75BC-6BDD547D9D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91" r="234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192000" cy="4540107"/>
            <a:chOff x="3544" y="1909969"/>
            <a:chExt cx="12192000"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192000"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324999" y="2351761"/>
            <a:ext cx="6812353" cy="3527872"/>
            <a:chOff x="324999" y="2351761"/>
            <a:chExt cx="6578296" cy="3527872"/>
          </a:xfrm>
        </p:grpSpPr>
        <p:sp>
          <p:nvSpPr>
            <p:cNvPr id="9" name="Google Shape;91;p1">
              <a:extLst>
                <a:ext uri="{FF2B5EF4-FFF2-40B4-BE49-F238E27FC236}">
                  <a16:creationId xmlns:a16="http://schemas.microsoft.com/office/drawing/2014/main" id="{4E259CB5-FEB6-2042-C481-12EB360132CC}"/>
                </a:ext>
              </a:extLst>
            </p:cNvPr>
            <p:cNvSpPr/>
            <p:nvPr/>
          </p:nvSpPr>
          <p:spPr>
            <a:xfrm>
              <a:off x="478496" y="3428459"/>
              <a:ext cx="5510159" cy="22775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5400"/>
                <a:buFont typeface="Arial"/>
                <a:buNone/>
              </a:pPr>
              <a:r>
                <a:rPr lang="nl" sz="3200" b="1" i="0" u="none" strike="noStrike" cap="none" baseline="0" dirty="0">
                  <a:solidFill>
                    <a:schemeClr val="lt1"/>
                  </a:solidFill>
                  <a:latin typeface="Arial"/>
                  <a:ea typeface="Arial"/>
                  <a:cs typeface="Arial"/>
                  <a:sym typeface="Arial"/>
                </a:rPr>
                <a:t>CDRT’s en stressmanagement en psychosociale ondersteuning</a:t>
              </a:r>
            </a:p>
            <a:p>
              <a:pPr marL="0" marR="0" lvl="0" indent="0" algn="l" rtl="0">
                <a:spcBef>
                  <a:spcPts val="0"/>
                </a:spcBef>
                <a:spcAft>
                  <a:spcPts val="0"/>
                </a:spcAft>
                <a:buClr>
                  <a:schemeClr val="lt1"/>
                </a:buClr>
                <a:buSzPts val="5400"/>
                <a:buFont typeface="Arial"/>
                <a:buNone/>
              </a:pPr>
              <a:endParaRPr lang="nl" sz="1400" b="0" i="0" u="none" strike="noStrike" cap="none" dirty="0">
                <a:solidFill>
                  <a:schemeClr val="dk1"/>
                </a:solidFill>
                <a:latin typeface="Calibri"/>
                <a:ea typeface="Calibri"/>
                <a:cs typeface="Calibri"/>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67175" y="5448786"/>
              <a:ext cx="643612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nl" sz="2100" b="0" i="0" u="none" strike="noStrike" cap="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Voor Community Disaster Response Teams</a:t>
              </a:r>
              <a:endParaRPr sz="21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5" name="Picture 4" descr="A black and white rectangle with black text&#10;&#10;Description automatically generated">
              <a:extLst>
                <a:ext uri="{FF2B5EF4-FFF2-40B4-BE49-F238E27FC236}">
                  <a16:creationId xmlns:a16="http://schemas.microsoft.com/office/drawing/2014/main" id="{59A31C01-99C1-533A-8B38-26A52FCA6069}"/>
                </a:ext>
              </a:extLst>
            </p:cNvPr>
            <p:cNvPicPr>
              <a:picLocks noChangeAspect="1"/>
            </p:cNvPicPr>
            <p:nvPr/>
          </p:nvPicPr>
          <p:blipFill>
            <a:blip r:embed="rId4"/>
            <a:stretch>
              <a:fillRect/>
            </a:stretch>
          </p:blipFill>
          <p:spPr>
            <a:xfrm>
              <a:off x="324999" y="2351761"/>
              <a:ext cx="4278901" cy="1135815"/>
            </a:xfrm>
            <a:prstGeom prst="rect">
              <a:avLst/>
            </a:prstGeom>
          </p:spPr>
        </p:pic>
      </p:grpSp>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5"/>
          <p:cNvSpPr/>
          <p:nvPr/>
        </p:nvSpPr>
        <p:spPr>
          <a:xfrm>
            <a:off x="-16474" y="-5347"/>
            <a:ext cx="3389594"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2" name="Google Shape;292;p15"/>
          <p:cNvSpPr txBox="1"/>
          <p:nvPr/>
        </p:nvSpPr>
        <p:spPr>
          <a:xfrm>
            <a:off x="331694" y="928336"/>
            <a:ext cx="227204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Tekenen van</a:t>
            </a: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3" name="Google Shape;293;p15"/>
          <p:cNvSpPr txBox="1"/>
          <p:nvPr/>
        </p:nvSpPr>
        <p:spPr>
          <a:xfrm>
            <a:off x="4821439" y="3483973"/>
            <a:ext cx="674370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lt1"/>
                </a:solidFill>
                <a:latin typeface="Arial"/>
                <a:ea typeface="Arial"/>
                <a:cs typeface="Arial"/>
                <a:sym typeface="Arial"/>
              </a:rPr>
              <a:t>Posttraumatische stressstoornis (PTSD)</a:t>
            </a:r>
            <a:endParaRPr/>
          </a:p>
          <a:p>
            <a:pPr marL="285750" marR="0" lvl="0" indent="-285750" algn="l" rtl="0">
              <a:spcBef>
                <a:spcPts val="0"/>
              </a:spcBef>
              <a:spcAft>
                <a:spcPts val="0"/>
              </a:spcAft>
              <a:buClr>
                <a:schemeClr val="lt1"/>
              </a:buClr>
              <a:buSzPts val="1800"/>
              <a:buFont typeface="Arial"/>
              <a:buChar char="•"/>
            </a:pPr>
            <a:r>
              <a:rPr lang="nl" sz="1800" b="0" i="0" u="none" baseline="0">
                <a:solidFill>
                  <a:schemeClr val="lt1"/>
                </a:solidFill>
                <a:latin typeface="Arial"/>
                <a:ea typeface="Arial"/>
                <a:cs typeface="Arial"/>
                <a:sym typeface="Arial"/>
              </a:rPr>
              <a:t>Een mentale toestand die wordt opgewekt door een ernstige gebeurtenis die men zelf ervaart of waarvan men getuige is.</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800"/>
              <a:buFont typeface="Arial"/>
              <a:buChar char="•"/>
            </a:pPr>
            <a:r>
              <a:rPr lang="nl" sz="1800" b="0" i="0" u="none" baseline="0">
                <a:solidFill>
                  <a:schemeClr val="lt1"/>
                </a:solidFill>
                <a:latin typeface="Arial"/>
                <a:ea typeface="Arial"/>
                <a:cs typeface="Arial"/>
                <a:sym typeface="Arial"/>
              </a:rPr>
              <a:t>Als gevolg van een natuurramp, gewapende conflicten, fysieke aanval en misbruik, ongevallen.</a:t>
            </a:r>
            <a:endParaRPr/>
          </a:p>
        </p:txBody>
      </p:sp>
      <p:graphicFrame>
        <p:nvGraphicFramePr>
          <p:cNvPr id="6" name="Table 5">
            <a:extLst>
              <a:ext uri="{FF2B5EF4-FFF2-40B4-BE49-F238E27FC236}">
                <a16:creationId xmlns:a16="http://schemas.microsoft.com/office/drawing/2014/main" id="{143858C5-ADF9-BD7E-2705-10518B3F363E}"/>
              </a:ext>
            </a:extLst>
          </p:cNvPr>
          <p:cNvGraphicFramePr>
            <a:graphicFrameLocks noGrp="1"/>
          </p:cNvGraphicFramePr>
          <p:nvPr>
            <p:extLst>
              <p:ext uri="{D42A27DB-BD31-4B8C-83A1-F6EECF244321}">
                <p14:modId xmlns:p14="http://schemas.microsoft.com/office/powerpoint/2010/main" val="2740533356"/>
              </p:ext>
            </p:extLst>
          </p:nvPr>
        </p:nvGraphicFramePr>
        <p:xfrm>
          <a:off x="3535680" y="798210"/>
          <a:ext cx="8479112" cy="4785360"/>
        </p:xfrm>
        <a:graphic>
          <a:graphicData uri="http://schemas.openxmlformats.org/drawingml/2006/table">
            <a:tbl>
              <a:tblPr firstRow="1" bandRow="1">
                <a:tableStyleId>{5C22544A-7EE6-4342-B048-85BDC9FD1C3A}</a:tableStyleId>
              </a:tblPr>
              <a:tblGrid>
                <a:gridCol w="2211300">
                  <a:extLst>
                    <a:ext uri="{9D8B030D-6E8A-4147-A177-3AD203B41FA5}">
                      <a16:colId xmlns:a16="http://schemas.microsoft.com/office/drawing/2014/main" val="1756554049"/>
                    </a:ext>
                  </a:extLst>
                </a:gridCol>
                <a:gridCol w="2244141">
                  <a:extLst>
                    <a:ext uri="{9D8B030D-6E8A-4147-A177-3AD203B41FA5}">
                      <a16:colId xmlns:a16="http://schemas.microsoft.com/office/drawing/2014/main" val="2810476392"/>
                    </a:ext>
                  </a:extLst>
                </a:gridCol>
                <a:gridCol w="1935199">
                  <a:extLst>
                    <a:ext uri="{9D8B030D-6E8A-4147-A177-3AD203B41FA5}">
                      <a16:colId xmlns:a16="http://schemas.microsoft.com/office/drawing/2014/main" val="3398638124"/>
                    </a:ext>
                  </a:extLst>
                </a:gridCol>
                <a:gridCol w="2088472">
                  <a:extLst>
                    <a:ext uri="{9D8B030D-6E8A-4147-A177-3AD203B41FA5}">
                      <a16:colId xmlns:a16="http://schemas.microsoft.com/office/drawing/2014/main" val="310651905"/>
                    </a:ext>
                  </a:extLst>
                </a:gridCol>
              </a:tblGrid>
              <a:tr h="370840">
                <a:tc>
                  <a:txBody>
                    <a:bodyPr/>
                    <a:lstStyle/>
                    <a:p>
                      <a:pPr algn="l" rtl="0"/>
                      <a:r>
                        <a:rPr lang="nl"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Emotioneel</a:t>
                      </a:r>
                    </a:p>
                    <a:p>
                      <a:endParaRPr lang="nl" sz="1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Angst</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Woede</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Nervositeit</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Irritatie</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Droefheid</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Eenzaamheid</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Hopeloosheid</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Zwaarmoedigheid</a:t>
                      </a:r>
                    </a:p>
                    <a:p>
                      <a:pPr marL="285750" indent="-285750" algn="l" rtl="0">
                        <a:buClr>
                          <a:srgbClr val="F5333F"/>
                        </a:buClr>
                        <a:buFont typeface="Arial" panose="020B0604020202020204" pitchFamily="34" charset="0"/>
                        <a:buChar char="•"/>
                      </a:pPr>
                      <a:r>
                        <a:rPr lang="nl" sz="1600" b="0" i="0" u="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Zorgen</a:t>
                      </a: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rtl="0"/>
                      <a:r>
                        <a:rPr lang="nl"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Geestelijk</a:t>
                      </a:r>
                    </a:p>
                    <a:p>
                      <a:endParaRPr lang="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Repetitieve gedachten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Verwarring</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Besluiteloosheid</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Concentratie-moeilijkheden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Gebrek aan zelfvertrouwen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Slecht geheugen</a:t>
                      </a:r>
                    </a:p>
                    <a:p>
                      <a:endParaRPr lang="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E2E2E2"/>
                    </a:solidFill>
                  </a:tcPr>
                </a:tc>
                <a:tc>
                  <a:txBody>
                    <a:bodyPr/>
                    <a:lstStyle/>
                    <a:p>
                      <a:pPr algn="l" rtl="0"/>
                      <a:r>
                        <a:rPr lang="nl"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Fysiek</a:t>
                      </a:r>
                    </a:p>
                    <a:p>
                      <a:endParaRPr lang="nl" sz="1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Zich ziek voelen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Kort-ademigheid</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Buikpijn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Snelle hartslag</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Zweten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Trillen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Duizeligheid</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Gespannen spieren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Hoofdpijn</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Vermoeidheid</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Droge mond</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Spanning in borststreek</a:t>
                      </a:r>
                    </a:p>
                    <a:p>
                      <a:endParaRPr lang="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rtl="0"/>
                      <a:r>
                        <a:rPr lang="nl" sz="1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Gedrag</a:t>
                      </a:r>
                    </a:p>
                    <a:p>
                      <a:endParaRPr lang="nl" sz="1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Slaaptekort</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Veranderende eetlust</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Zenuwachtige gewoontes</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Meer drinken, roken en/of cafeïnegebruik</a:t>
                      </a:r>
                    </a:p>
                    <a:p>
                      <a:pPr marL="285750" marR="0" indent="-285750" algn="l" rtl="0">
                        <a:lnSpc>
                          <a:spcPct val="100000"/>
                        </a:lnSpc>
                        <a:spcBef>
                          <a:spcPts val="0"/>
                        </a:spcBef>
                        <a:spcAft>
                          <a:spcPts val="0"/>
                        </a:spcAft>
                        <a:buClr>
                          <a:srgbClr val="F5333F"/>
                        </a:buClr>
                        <a:buFont typeface="Arial" panose="020B0604020202020204" pitchFamily="34" charset="0"/>
                        <a:buChar char="•"/>
                      </a:pPr>
                      <a:r>
                        <a:rPr lang="nl" sz="1600" b="0" i="0" u="none" strike="noStrike"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Vermijden van bepaalde situaties</a:t>
                      </a:r>
                    </a:p>
                    <a:p>
                      <a:endParaRPr lang="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nl"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E2E2E2"/>
                    </a:solidFill>
                  </a:tcPr>
                </a:tc>
                <a:extLst>
                  <a:ext uri="{0D108BD9-81ED-4DB2-BD59-A6C34878D82A}">
                    <a16:rowId xmlns:a16="http://schemas.microsoft.com/office/drawing/2014/main" val="422898566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2" descr="A picture containing person&#10;&#10;Description automatically generated"/>
          <p:cNvPicPr preferRelativeResize="0"/>
          <p:nvPr/>
        </p:nvPicPr>
        <p:blipFill rotWithShape="1">
          <a:blip r:embed="rId3">
            <a:alphaModFix/>
          </a:blip>
          <a:srcRect l="-3199" r="18062"/>
          <a:stretch/>
        </p:blipFill>
        <p:spPr>
          <a:xfrm>
            <a:off x="1216981" y="0"/>
            <a:ext cx="10975018" cy="6858000"/>
          </a:xfrm>
          <a:prstGeom prst="rect">
            <a:avLst/>
          </a:prstGeom>
          <a:noFill/>
          <a:ln>
            <a:noFill/>
          </a:ln>
        </p:spPr>
      </p:pic>
      <p:sp>
        <p:nvSpPr>
          <p:cNvPr id="248" name="Google Shape;248;p1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9" name="Google Shape;249;p12"/>
          <p:cNvSpPr txBox="1"/>
          <p:nvPr/>
        </p:nvSpPr>
        <p:spPr>
          <a:xfrm>
            <a:off x="684889" y="638259"/>
            <a:ext cx="330440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Langetermijnreactie op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0" name="Google Shape;250;p12"/>
          <p:cNvSpPr/>
          <p:nvPr/>
        </p:nvSpPr>
        <p:spPr>
          <a:xfrm>
            <a:off x="4475615" y="3212432"/>
            <a:ext cx="7435348" cy="2297408"/>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2"/>
          <p:cNvSpPr txBox="1"/>
          <p:nvPr/>
        </p:nvSpPr>
        <p:spPr>
          <a:xfrm>
            <a:off x="4821439" y="3483973"/>
            <a:ext cx="67437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Posttraumatische stressstoornis (PTSD)</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Een mentale toestand die wordt opgewekt door een ernstige gebeurtenis die men zelf ervaart of waarvan men getuige is.</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Als gevolg van een natuurramp, gewapende conflicten, fysieke aanval en misbruik, ongevallen.</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2" name="Google Shape;262;p13"/>
          <p:cNvSpPr txBox="1"/>
          <p:nvPr/>
        </p:nvSpPr>
        <p:spPr>
          <a:xfrm>
            <a:off x="684889" y="638259"/>
            <a:ext cx="334026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Langetermijnreactie op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3" name="Google Shape;263;p13" descr="A close up of a logo&#10;&#10;Description automatically generated"/>
          <p:cNvPicPr preferRelativeResize="0"/>
          <p:nvPr/>
        </p:nvPicPr>
        <p:blipFill rotWithShape="1">
          <a:blip r:embed="rId3">
            <a:alphaModFix/>
            <a:grayscl/>
          </a:blip>
          <a:srcRect/>
          <a:stretch/>
        </p:blipFill>
        <p:spPr>
          <a:xfrm>
            <a:off x="4636831" y="-5347"/>
            <a:ext cx="2176462" cy="2176462"/>
          </a:xfrm>
          <a:prstGeom prst="rect">
            <a:avLst/>
          </a:prstGeom>
          <a:noFill/>
          <a:ln>
            <a:noFill/>
          </a:ln>
        </p:spPr>
      </p:pic>
      <p:sp>
        <p:nvSpPr>
          <p:cNvPr id="264" name="Google Shape;264;p13"/>
          <p:cNvSpPr txBox="1"/>
          <p:nvPr/>
        </p:nvSpPr>
        <p:spPr>
          <a:xfrm>
            <a:off x="4194577" y="2008410"/>
            <a:ext cx="3060970"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 sz="1800" b="0" i="0" u="none" strike="noStrik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Angstgevoelens, angstigheid, nervositeit of paniek, zeker wanneer men geconfronteerd wordt met zaken die herinneringen aan de gebeurtenis opwekken.</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nl"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65" name="Google Shape;265;p13" descr="A close up of a logo&#10;&#10;Description automatically generated"/>
          <p:cNvPicPr preferRelativeResize="0"/>
          <p:nvPr/>
        </p:nvPicPr>
        <p:blipFill rotWithShape="1">
          <a:blip r:embed="rId4">
            <a:alphaModFix/>
            <a:grayscl/>
          </a:blip>
          <a:srcRect/>
          <a:stretch/>
        </p:blipFill>
        <p:spPr>
          <a:xfrm>
            <a:off x="8948277" y="179485"/>
            <a:ext cx="2224171" cy="2224171"/>
          </a:xfrm>
          <a:prstGeom prst="rect">
            <a:avLst/>
          </a:prstGeom>
          <a:noFill/>
          <a:ln>
            <a:noFill/>
          </a:ln>
        </p:spPr>
      </p:pic>
      <p:sp>
        <p:nvSpPr>
          <p:cNvPr id="266" name="Google Shape;266;p13"/>
          <p:cNvSpPr txBox="1"/>
          <p:nvPr/>
        </p:nvSpPr>
        <p:spPr>
          <a:xfrm>
            <a:off x="8411114" y="2008410"/>
            <a:ext cx="304799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 sz="1800" b="0" i="0" u="none" strike="noStrik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Angst om de controle te verliezen of niet met een situatie te kunnen omgaan, schrik dat de situatie zich kan herhalen. </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nl"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67" name="Google Shape;267;p13" descr="A picture containing candelabra, light&#10;&#10;Description automatically generated"/>
          <p:cNvPicPr preferRelativeResize="0"/>
          <p:nvPr/>
        </p:nvPicPr>
        <p:blipFill rotWithShape="1">
          <a:blip r:embed="rId5">
            <a:alphaModFix/>
            <a:grayscl/>
          </a:blip>
          <a:srcRect/>
          <a:stretch/>
        </p:blipFill>
        <p:spPr>
          <a:xfrm>
            <a:off x="6906182" y="3317291"/>
            <a:ext cx="1465055" cy="1465055"/>
          </a:xfrm>
          <a:prstGeom prst="rect">
            <a:avLst/>
          </a:prstGeom>
          <a:noFill/>
          <a:ln>
            <a:noFill/>
          </a:ln>
        </p:spPr>
      </p:pic>
      <p:sp>
        <p:nvSpPr>
          <p:cNvPr id="268" name="Google Shape;268;p13"/>
          <p:cNvSpPr txBox="1"/>
          <p:nvPr/>
        </p:nvSpPr>
        <p:spPr>
          <a:xfrm>
            <a:off x="5896220" y="4750971"/>
            <a:ext cx="3484978" cy="20312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 sz="1800" b="0" i="0" u="none" strike="noStrik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Ze zijn constant op hun hoede, scannen de omgeving op gevaar of zien bedreigingen in zaken die voordien al plaatsvonden.</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ctr" rtl="0">
              <a:spcBef>
                <a:spcPts val="0"/>
              </a:spcBef>
              <a:spcAft>
                <a:spcPts val="0"/>
              </a:spcAft>
              <a:buNone/>
            </a:pPr>
            <a:br>
              <a:rPr lang="nl"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6" name="Google Shape;306;p16"/>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Gezonde copings-trategieën</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7" name="Google Shape;307;p16"/>
          <p:cNvSpPr txBox="1"/>
          <p:nvPr/>
        </p:nvSpPr>
        <p:spPr>
          <a:xfrm>
            <a:off x="5363358" y="4220343"/>
            <a:ext cx="235206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Evenwichtig dieet</a:t>
            </a:r>
            <a:endParaRPr sz="1800" b="1">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08" name="Google Shape;308;p16"/>
          <p:cNvSpPr txBox="1"/>
          <p:nvPr/>
        </p:nvSpPr>
        <p:spPr>
          <a:xfrm>
            <a:off x="8597401" y="3076992"/>
            <a:ext cx="28935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Andere personen ontmoeten</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309" name="Google Shape;309;p16"/>
          <p:cNvSpPr txBox="1"/>
          <p:nvPr/>
        </p:nvSpPr>
        <p:spPr>
          <a:xfrm>
            <a:off x="5420602" y="2017619"/>
            <a:ext cx="22608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Voldoende slapen</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0" name="Google Shape;310;p16"/>
          <p:cNvSpPr txBox="1"/>
          <p:nvPr/>
        </p:nvSpPr>
        <p:spPr>
          <a:xfrm>
            <a:off x="5420602" y="3074822"/>
            <a:ext cx="12978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Beweging</a:t>
            </a:r>
            <a:endParaRPr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1" name="Google Shape;311;p16"/>
          <p:cNvSpPr txBox="1"/>
          <p:nvPr/>
        </p:nvSpPr>
        <p:spPr>
          <a:xfrm>
            <a:off x="8597402" y="1970939"/>
            <a:ext cx="33525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Evenwicht tussen werk, plezier en rust</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312" name="Google Shape;312;p16"/>
          <p:cNvSpPr txBox="1"/>
          <p:nvPr/>
        </p:nvSpPr>
        <p:spPr>
          <a:xfrm>
            <a:off x="8597402" y="4257096"/>
            <a:ext cx="335256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Sta uzelf toe om te krijgen en te geven.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Onthoud dat u meer bent dan enkel een helpende persoon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13" name="Google Shape;313;p16"/>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82850" y="1957247"/>
            <a:ext cx="490076" cy="490076"/>
          </a:xfrm>
          <a:prstGeom prst="rect">
            <a:avLst/>
          </a:prstGeom>
          <a:noFill/>
          <a:ln>
            <a:noFill/>
          </a:ln>
        </p:spPr>
      </p:pic>
      <p:pic>
        <p:nvPicPr>
          <p:cNvPr id="314" name="Google Shape;314;p16"/>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682850" y="3021990"/>
            <a:ext cx="490076" cy="474997"/>
          </a:xfrm>
          <a:prstGeom prst="rect">
            <a:avLst/>
          </a:prstGeom>
          <a:noFill/>
          <a:ln>
            <a:noFill/>
          </a:ln>
        </p:spPr>
      </p:pic>
      <p:pic>
        <p:nvPicPr>
          <p:cNvPr id="315" name="Google Shape;315;p16"/>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a:stretch/>
        </p:blipFill>
        <p:spPr>
          <a:xfrm>
            <a:off x="4694160" y="4171281"/>
            <a:ext cx="467457" cy="467457"/>
          </a:xfrm>
          <a:prstGeom prst="rect">
            <a:avLst/>
          </a:prstGeom>
          <a:noFill/>
          <a:ln>
            <a:noFill/>
          </a:ln>
        </p:spPr>
      </p:pic>
      <p:pic>
        <p:nvPicPr>
          <p:cNvPr id="316" name="Google Shape;316;p16"/>
          <p:cNvPicPr preferRelativeResize="0"/>
          <p:nvPr/>
        </p:nvPicPr>
        <p:blipFill rotWithShape="1">
          <a:blip r:embed="rId9">
            <a:alphaModFix/>
            <a:extLst>
              <a:ext uri="{BEBA8EAE-BF5A-486C-A8C5-ECC9F3942E4B}">
                <a14:imgProps xmlns:a14="http://schemas.microsoft.com/office/drawing/2010/main">
                  <a14:imgLayer r:embed="rId10">
                    <a14:imgEffect>
                      <a14:saturation sat="0"/>
                    </a14:imgEffect>
                  </a14:imgLayer>
                </a14:imgProps>
              </a:ext>
            </a:extLst>
          </a:blip>
          <a:srcRect/>
          <a:stretch/>
        </p:blipFill>
        <p:spPr>
          <a:xfrm>
            <a:off x="7940543" y="1933186"/>
            <a:ext cx="437299" cy="444838"/>
          </a:xfrm>
          <a:prstGeom prst="rect">
            <a:avLst/>
          </a:prstGeom>
          <a:noFill/>
          <a:ln>
            <a:noFill/>
          </a:ln>
        </p:spPr>
      </p:pic>
      <p:pic>
        <p:nvPicPr>
          <p:cNvPr id="317" name="Google Shape;317;p16"/>
          <p:cNvPicPr preferRelativeResize="0"/>
          <p:nvPr/>
        </p:nvPicPr>
        <p:blipFill rotWithShape="1">
          <a:blip r:embed="rId11">
            <a:alphaModFix/>
            <a:extLst>
              <a:ext uri="{BEBA8EAE-BF5A-486C-A8C5-ECC9F3942E4B}">
                <a14:imgProps xmlns:a14="http://schemas.microsoft.com/office/drawing/2010/main">
                  <a14:imgLayer r:embed="rId12">
                    <a14:imgEffect>
                      <a14:saturation sat="0"/>
                    </a14:imgEffect>
                  </a14:imgLayer>
                </a14:imgProps>
              </a:ext>
            </a:extLst>
          </a:blip>
          <a:srcRect/>
          <a:stretch/>
        </p:blipFill>
        <p:spPr>
          <a:xfrm>
            <a:off x="7959392" y="3016620"/>
            <a:ext cx="399601" cy="490076"/>
          </a:xfrm>
          <a:prstGeom prst="rect">
            <a:avLst/>
          </a:prstGeom>
          <a:noFill/>
          <a:ln>
            <a:noFill/>
          </a:ln>
        </p:spPr>
      </p:pic>
      <p:pic>
        <p:nvPicPr>
          <p:cNvPr id="318" name="Google Shape;318;p16"/>
          <p:cNvPicPr preferRelativeResize="0"/>
          <p:nvPr/>
        </p:nvPicPr>
        <p:blipFill rotWithShape="1">
          <a:blip r:embed="rId13">
            <a:alphaModFix/>
            <a:extLst>
              <a:ext uri="{BEBA8EAE-BF5A-486C-A8C5-ECC9F3942E4B}">
                <a14:imgProps xmlns:a14="http://schemas.microsoft.com/office/drawing/2010/main">
                  <a14:imgLayer r:embed="rId14">
                    <a14:imgEffect>
                      <a14:saturation sat="0"/>
                    </a14:imgEffect>
                  </a14:imgLayer>
                </a14:imgProps>
              </a:ext>
            </a:extLst>
          </a:blip>
          <a:srcRect/>
          <a:stretch/>
        </p:blipFill>
        <p:spPr>
          <a:xfrm>
            <a:off x="7974471" y="4269406"/>
            <a:ext cx="369442" cy="3392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9" name="Google Shape;329;p17"/>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Wanneer moet u</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professionele hulp zoeken?</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0" name="Google Shape;330;p17"/>
          <p:cNvSpPr txBox="1"/>
          <p:nvPr/>
        </p:nvSpPr>
        <p:spPr>
          <a:xfrm>
            <a:off x="5117540" y="778302"/>
            <a:ext cx="7074460" cy="5632271"/>
          </a:xfrm>
          <a:prstGeom prst="rect">
            <a:avLst/>
          </a:prstGeom>
          <a:noFill/>
          <a:ln>
            <a:noFill/>
          </a:ln>
        </p:spPr>
        <p:txBody>
          <a:bodyPr spcFirstLastPara="1" wrap="square" lIns="91425" tIns="45700" rIns="91425" bIns="45700" anchor="t" anchorCtr="0">
            <a:spAutoFit/>
          </a:bodyPr>
          <a:lstStyle/>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Ernstige slaapstoornissen</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Oncontroleerbaar sterke emoties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Praten over zelfdoding</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Aanhoudende fysieke symptomen</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Afhankelijkheid van alcohol en drugs</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Gedragingen die een risico vormen voor zichzelf of anderen</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Langdurige depressie of reeksen van psychologische stoornissen</a:t>
            </a:r>
            <a:endParaRPr dirty="0">
              <a:latin typeface="Open sans" panose="020B0606030504020204" pitchFamily="34" charset="0"/>
              <a:ea typeface="Open sans" panose="020B0606030504020204" pitchFamily="34" charset="0"/>
              <a:cs typeface="Open sans" panose="020B0606030504020204" pitchFamily="34" charset="0"/>
            </a:endParaRPr>
          </a:p>
          <a:p>
            <a:pPr marL="574675" marR="0" lvl="0" indent="-574675" algn="l" rtl="0">
              <a:lnSpc>
                <a:spcPct val="200000"/>
              </a:lnSpc>
              <a:spcBef>
                <a:spcPts val="0"/>
              </a:spcBef>
              <a:spcAft>
                <a:spcPts val="0"/>
              </a:spcAft>
              <a:buClr>
                <a:srgbClr val="F5333F"/>
              </a:buClr>
              <a:buSzPts val="2700"/>
              <a:buFont typeface="Noto Sans Symbols"/>
              <a:buChar char="✔"/>
            </a:pPr>
            <a:r>
              <a:rPr lang="nl" sz="1800" b="0" i="0" u="none" baseline="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Waar er tekenen zijn van misbruik of criminele activiteiten</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352A189A-E073-2FC9-FA0E-9DBDDA38E58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1BBF17-118F-8C6B-CAC1-D255FD23C944}"/>
              </a:ext>
            </a:extLst>
          </p:cNvPr>
          <p:cNvSpPr/>
          <p:nvPr/>
        </p:nvSpPr>
        <p:spPr>
          <a:xfrm>
            <a:off x="3291837" y="-5347"/>
            <a:ext cx="8900163" cy="6863347"/>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144" name="Google Shape;144;p5">
            <a:extLst>
              <a:ext uri="{FF2B5EF4-FFF2-40B4-BE49-F238E27FC236}">
                <a16:creationId xmlns:a16="http://schemas.microsoft.com/office/drawing/2014/main" id="{90B0E92C-1B9E-8653-E863-AC67DA4B35F3}"/>
              </a:ext>
            </a:extLst>
          </p:cNvPr>
          <p:cNvSpPr/>
          <p:nvPr/>
        </p:nvSpPr>
        <p:spPr>
          <a:xfrm>
            <a:off x="-16474" y="-5347"/>
            <a:ext cx="3308311"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 name="Google Shape;146;p5">
            <a:extLst>
              <a:ext uri="{FF2B5EF4-FFF2-40B4-BE49-F238E27FC236}">
                <a16:creationId xmlns:a16="http://schemas.microsoft.com/office/drawing/2014/main" id="{034E69F9-CA7D-155A-756B-54D36569DB38}"/>
              </a:ext>
            </a:extLst>
          </p:cNvPr>
          <p:cNvSpPr txBox="1"/>
          <p:nvPr/>
        </p:nvSpPr>
        <p:spPr>
          <a:xfrm>
            <a:off x="116542" y="638259"/>
            <a:ext cx="315512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2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a:t>
            </a:r>
            <a:endParaRPr sz="28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psychosociale </a:t>
            </a:r>
            <a:r>
              <a:rPr lang="nl" sz="2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ondersteuning</a:t>
            </a:r>
            <a:r>
              <a:rPr lang="nl" sz="28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
            </a:r>
            <a:endParaRPr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 name="Online Media 1" title="CDRT Knowledge Series Episode 2">
            <a:hlinkClick r:id="" action="ppaction://media"/>
            <a:extLst>
              <a:ext uri="{FF2B5EF4-FFF2-40B4-BE49-F238E27FC236}">
                <a16:creationId xmlns:a16="http://schemas.microsoft.com/office/drawing/2014/main" id="{613AC0CF-9A4F-AC78-D1AA-960845603852}"/>
              </a:ext>
            </a:extLst>
          </p:cNvPr>
          <p:cNvPicPr>
            <a:picLocks noRot="1" noChangeAspect="1"/>
          </p:cNvPicPr>
          <p:nvPr>
            <a:videoFile r:link="rId1"/>
          </p:nvPr>
        </p:nvPicPr>
        <p:blipFill>
          <a:blip r:embed="rId4"/>
          <a:stretch>
            <a:fillRect/>
          </a:stretch>
        </p:blipFill>
        <p:spPr>
          <a:xfrm>
            <a:off x="3312004" y="678771"/>
            <a:ext cx="8883276" cy="5495109"/>
          </a:xfrm>
          <a:prstGeom prst="rect">
            <a:avLst/>
          </a:prstGeom>
        </p:spPr>
      </p:pic>
    </p:spTree>
    <p:extLst>
      <p:ext uri="{BB962C8B-B14F-4D97-AF65-F5344CB8AC3E}">
        <p14:creationId xmlns:p14="http://schemas.microsoft.com/office/powerpoint/2010/main" val="214764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5" name="Google Shape;145;p5"/>
          <p:cNvSpPr txBox="1"/>
          <p:nvPr/>
        </p:nvSpPr>
        <p:spPr>
          <a:xfrm>
            <a:off x="4605472" y="1079680"/>
            <a:ext cx="7299326" cy="50167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Een proces ter </a:t>
            </a: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bevordering van de veerkracht van individuen, </a:t>
            </a:r>
            <a:r>
              <a:rPr lang="nl"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gezinnen en gemeenschappen, zodat ze zich kunnen herstellen van de impact van een crisis.</a:t>
            </a:r>
            <a:endParaRPr sz="1600" dirty="0">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De term verwijst naar de dynamische relatie tussen iemands psychologische en sociale dimensies, </a:t>
            </a: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en hoe personen elkaar beïnvloeden.</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Een proces dat helpt om </a:t>
            </a: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zulke gebeurtenissen in de toekomst het hoofd te bieden.  </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Promoot het herstel van </a:t>
            </a: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sociale cohesie en infrastructuur. </a:t>
            </a:r>
            <a:endParaRPr sz="1600"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400050" marR="0" lvl="0" indent="-285750" algn="l" rtl="0">
              <a:spcBef>
                <a:spcPts val="0"/>
              </a:spcBef>
              <a:spcAft>
                <a:spcPts val="0"/>
              </a:spcAft>
              <a:buClr>
                <a:srgbClr val="F5333F"/>
              </a:buClr>
              <a:buSzPts val="1800"/>
              <a:buFont typeface="Arial" panose="020B0604020202020204" pitchFamily="34" charset="0"/>
              <a:buChar char="•"/>
            </a:pP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5333F"/>
              </a:buClr>
              <a:buSzPts val="1800"/>
              <a:buFont typeface="Arial" panose="020B0604020202020204" pitchFamily="34" charset="0"/>
              <a:buChar char="•"/>
            </a:pPr>
            <a:r>
              <a:rPr lang="nl"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Helpt mensen </a:t>
            </a: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er weer bovenop te raken nadat een crisis</a:t>
            </a:r>
            <a:r>
              <a:rPr lang="nl" sz="2000"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nl" sz="20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hun leven overhoop gooide. </a:t>
            </a:r>
            <a:endParaRP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46" name="Google Shape;146;p5"/>
          <p:cNvSpPr txBox="1"/>
          <p:nvPr/>
        </p:nvSpPr>
        <p:spPr>
          <a:xfrm>
            <a:off x="287202" y="620330"/>
            <a:ext cx="3791739"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psychosociale </a:t>
            </a: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ondersteuning</a:t>
            </a: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06F2B-38E6-B105-073A-8CA5F1DDA6BE}"/>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FCDC6BEB-45B0-D58A-148E-9913AD257498}"/>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nl"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33D64843-818A-B238-1E7E-08B95845505D}"/>
              </a:ext>
            </a:extLst>
          </p:cNvPr>
          <p:cNvSpPr txBox="1"/>
          <p:nvPr/>
        </p:nvSpPr>
        <p:spPr>
          <a:xfrm>
            <a:off x="4418881" y="1337439"/>
            <a:ext cx="7299326" cy="3600986"/>
          </a:xfrm>
          <a:prstGeom prst="rect">
            <a:avLst/>
          </a:prstGeom>
          <a:noFill/>
        </p:spPr>
        <p:txBody>
          <a:bodyPr wrap="square">
            <a:spAutoFit/>
          </a:bodyPr>
          <a:lstStyle/>
          <a:p>
            <a:pPr marL="285750" indent="-285750" algn="just" rtl="0">
              <a:buClr>
                <a:srgbClr val="F5333F"/>
              </a:buClr>
              <a:buFont typeface="Arial" panose="020B0604020202020204" pitchFamily="34" charset="0"/>
              <a:buChar char="•"/>
            </a:pP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Psychologische eerste hulp </a:t>
            </a:r>
            <a:r>
              <a:rPr lang="nl" sz="2000" b="0" i="0" u="none" baseline="0">
                <a:latin typeface="Open sans" panose="020B0606030504020204" pitchFamily="34" charset="0"/>
                <a:ea typeface="Open sans" panose="020B0606030504020204" pitchFamily="34" charset="0"/>
                <a:cs typeface="Open sans" panose="020B0606030504020204" pitchFamily="34" charset="0"/>
              </a:rPr>
              <a:t>is een methode om mensen in moeilijkheden te helpen zodat ze zich kalm voelen en het gevoel hebben dat ze ondersteund worden bij het omgaan met hun uitdagingen. Een manier om iemand te helpen met een situatie om te gaan en gefundeerde beslissingen te nemen. </a:t>
            </a:r>
          </a:p>
          <a:p>
            <a:pPr algn="just" rtl="0">
              <a:buClr>
                <a:srgbClr val="F5333F"/>
              </a:buClr>
            </a:pPr>
            <a:endParaRPr lang="nl"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buClr>
                <a:srgbClr val="F5333F"/>
              </a:buClr>
              <a:buFont typeface="Arial" panose="020B0604020202020204" pitchFamily="34" charset="0"/>
              <a:buChar char="•"/>
            </a:pPr>
            <a:endParaRPr lang="nl"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buClr>
                <a:srgbClr val="F5333F"/>
              </a:buClr>
              <a:buFont typeface="Arial" panose="020B0604020202020204" pitchFamily="34" charset="0"/>
              <a:buChar char="•"/>
            </a:pP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Psychologische eerste hulp</a:t>
            </a:r>
            <a:r>
              <a:rPr lang="nl" sz="2000" b="1" i="0" u="none" baseline="0">
                <a:solidFill>
                  <a:srgbClr val="055A99"/>
                </a:solidFill>
                <a:latin typeface="Open sans" panose="020B0606030504020204" pitchFamily="34" charset="0"/>
                <a:ea typeface="Open sans" panose="020B0606030504020204" pitchFamily="34" charset="0"/>
                <a:cs typeface="Open sans" panose="020B0606030504020204" pitchFamily="34" charset="0"/>
              </a:rPr>
              <a:t> </a:t>
            </a:r>
            <a:r>
              <a:rPr lang="nl" sz="2000" b="0" i="0" u="none" baseline="0">
                <a:latin typeface="Open sans" panose="020B0606030504020204" pitchFamily="34" charset="0"/>
                <a:ea typeface="Open sans" panose="020B0606030504020204" pitchFamily="34" charset="0"/>
                <a:cs typeface="Open sans" panose="020B0606030504020204" pitchFamily="34" charset="0"/>
              </a:rPr>
              <a:t>is een vorm van psychosociale ondersteuning en kan een op zichzelf staande interventie in een crisissituatie zijn, ofwel een onderdeel van een programma voor psychosociale ondersteuning, samen met andere acties. </a:t>
            </a:r>
            <a:endParaRPr lang="nl"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3F2A46FE-5AA4-4565-0B5F-D3B74804ED6F}"/>
              </a:ext>
            </a:extLst>
          </p:cNvPr>
          <p:cNvSpPr txBox="1">
            <a:spLocks/>
          </p:cNvSpPr>
          <p:nvPr/>
        </p:nvSpPr>
        <p:spPr>
          <a:xfrm>
            <a:off x="394420" y="638259"/>
            <a:ext cx="370245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psychologische eerste hulp?</a:t>
            </a:r>
            <a:endParaRPr lang="nl"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191721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374C5-4F2E-CA0F-E199-912CFC71BA27}"/>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6DDC2494-87AC-3FF5-1D1C-A20370544813}"/>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nl"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36F6E2F7-B859-5829-DAC2-7415B2278C3F}"/>
              </a:ext>
            </a:extLst>
          </p:cNvPr>
          <p:cNvSpPr txBox="1"/>
          <p:nvPr/>
        </p:nvSpPr>
        <p:spPr>
          <a:xfrm>
            <a:off x="4576285" y="779447"/>
            <a:ext cx="7221295" cy="5293757"/>
          </a:xfrm>
          <a:prstGeom prst="rect">
            <a:avLst/>
          </a:prstGeom>
          <a:noFill/>
        </p:spPr>
        <p:txBody>
          <a:bodyPr wrap="square">
            <a:spAutoFit/>
          </a:bodyPr>
          <a:lstStyle/>
          <a:p>
            <a:pPr algn="just" rtl="0">
              <a:buClr>
                <a:srgbClr val="055A99"/>
              </a:buClr>
            </a:pPr>
            <a:r>
              <a:rPr lang="nl" sz="2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Psychologische eerste hulp is ……</a:t>
            </a:r>
          </a:p>
          <a:p>
            <a:pPr algn="just" rtl="0">
              <a:buClr>
                <a:srgbClr val="055A99"/>
              </a:buClr>
            </a:pPr>
            <a:endParaRPr lang="nl"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lnSpc>
                <a:spcPct val="150000"/>
              </a:lnSpc>
              <a:buClr>
                <a:srgbClr val="F5333F"/>
              </a:buClr>
              <a:buFont typeface="Arial" panose="020B0604020202020204" pitchFamily="34" charset="0"/>
              <a:buChar char="•"/>
            </a:pP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Iemand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in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moeilijkheden</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geruststellen;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deze persoon helpen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zich </a:t>
            </a:r>
            <a:r>
              <a:rPr lang="nl" sz="2000" b="0" i="0" u="none" spc="-22" baseline="0">
                <a:solidFill>
                  <a:srgbClr val="231F20"/>
                </a:solidFill>
                <a:latin typeface="Open sans" panose="020B0606030504020204" pitchFamily="34" charset="0"/>
                <a:ea typeface="Open sans" panose="020B0606030504020204" pitchFamily="34" charset="0"/>
                <a:cs typeface="Open sans" panose="020B0606030504020204" pitchFamily="34" charset="0"/>
              </a:rPr>
              <a:t>veilig en</a:t>
            </a:r>
            <a:r>
              <a:rPr lang="nl" sz="2000" b="0" i="0" u="none" spc="112"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kalm te voelen</a:t>
            </a:r>
          </a:p>
          <a:p>
            <a:pPr marL="285750" indent="-285750" algn="just" rtl="0">
              <a:lnSpc>
                <a:spcPct val="150000"/>
              </a:lnSpc>
              <a:buClr>
                <a:srgbClr val="F5333F"/>
              </a:buClr>
              <a:buFont typeface="Arial" panose="020B0604020202020204" pitchFamily="34" charset="0"/>
              <a:buChar char="•"/>
            </a:pP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Behoeften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en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zorgen </a:t>
            </a:r>
            <a:r>
              <a:rPr lang="nl" sz="2000" b="0" i="0" u="none"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inschatten</a:t>
            </a:r>
          </a:p>
          <a:p>
            <a:pPr marL="285750" indent="-285750" algn="just" rtl="0">
              <a:lnSpc>
                <a:spcPct val="150000"/>
              </a:lnSpc>
              <a:buClr>
                <a:srgbClr val="F5333F"/>
              </a:buClr>
              <a:buFont typeface="Arial" panose="020B0604020202020204" pitchFamily="34" charset="0"/>
              <a:buChar char="•"/>
            </a:pP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Mensen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beschermen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tegen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verdere</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problemen</a:t>
            </a:r>
          </a:p>
          <a:p>
            <a:pPr marL="285750" indent="-285750" algn="just" rtl="0">
              <a:lnSpc>
                <a:spcPct val="150000"/>
              </a:lnSpc>
              <a:buClr>
                <a:srgbClr val="F5333F"/>
              </a:buClr>
              <a:buFont typeface="Arial" panose="020B0604020202020204" pitchFamily="34" charset="0"/>
              <a:buChar char="•"/>
            </a:pP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Emotionele steun</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bieden</a:t>
            </a:r>
          </a:p>
          <a:p>
            <a:pPr marL="285750" indent="-285750" algn="just" rtl="0">
              <a:lnSpc>
                <a:spcPct val="150000"/>
              </a:lnSpc>
              <a:buClr>
                <a:srgbClr val="F5333F"/>
              </a:buClr>
              <a:buFont typeface="Arial" panose="020B0604020202020204" pitchFamily="34" charset="0"/>
              <a:buChar char="•"/>
            </a:pP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Helpen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bij het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bieden van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onmiddellijke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elementaire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behoeften,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zoals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voedsel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en </a:t>
            </a:r>
            <a:r>
              <a:rPr lang="nl" sz="2000" b="0" i="0" u="none" spc="-43" baseline="0">
                <a:solidFill>
                  <a:srgbClr val="231F20"/>
                </a:solidFill>
                <a:latin typeface="Open sans" panose="020B0606030504020204" pitchFamily="34" charset="0"/>
                <a:ea typeface="Open sans" panose="020B0606030504020204" pitchFamily="34" charset="0"/>
                <a:cs typeface="Open sans" panose="020B0606030504020204" pitchFamily="34" charset="0"/>
              </a:rPr>
              <a:t>water,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een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deken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of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een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tijdelijke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verblijfplaats</a:t>
            </a:r>
          </a:p>
          <a:p>
            <a:pPr marL="285750" indent="-285750" algn="just" rtl="0">
              <a:lnSpc>
                <a:spcPct val="150000"/>
              </a:lnSpc>
              <a:buClr>
                <a:srgbClr val="F5333F"/>
              </a:buClr>
              <a:buFont typeface="Arial" panose="020B0604020202020204" pitchFamily="34" charset="0"/>
              <a:buChar char="•"/>
            </a:pP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Mensen helpen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met toegang tot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informatie,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diensten 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sociale</a:t>
            </a:r>
            <a:r>
              <a:rPr lang="nl" sz="2000" b="0" i="0" u="none" spc="30"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steun.</a:t>
            </a:r>
            <a:endParaRPr lang="nl"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31D048D4-A5FB-7D58-8A8A-2C3746FE76C5}"/>
              </a:ext>
            </a:extLst>
          </p:cNvPr>
          <p:cNvSpPr txBox="1">
            <a:spLocks/>
          </p:cNvSpPr>
          <p:nvPr/>
        </p:nvSpPr>
        <p:spPr>
          <a:xfrm>
            <a:off x="394420" y="638259"/>
            <a:ext cx="368452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psychologische eerste hulp?</a:t>
            </a:r>
            <a:endParaRPr lang="nl"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602213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E784-3343-0D93-1BE3-7CF10F147EF9}"/>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85D27D35-F655-2507-7102-33C2A4B7FF84}"/>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nl" sz="1800" dirty="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2C78B10A-7F7A-A72B-B0E2-9E2B08DA4FED}"/>
              </a:ext>
            </a:extLst>
          </p:cNvPr>
          <p:cNvSpPr txBox="1"/>
          <p:nvPr/>
        </p:nvSpPr>
        <p:spPr>
          <a:xfrm>
            <a:off x="4605472" y="638259"/>
            <a:ext cx="6987378" cy="5293757"/>
          </a:xfrm>
          <a:prstGeom prst="rect">
            <a:avLst/>
          </a:prstGeom>
          <a:noFill/>
        </p:spPr>
        <p:txBody>
          <a:bodyPr wrap="square" lIns="91440" tIns="45720" rIns="91440" bIns="45720" anchor="t">
            <a:spAutoFit/>
          </a:bodyPr>
          <a:lstStyle/>
          <a:p>
            <a:pPr algn="just" rtl="0">
              <a:buClr>
                <a:srgbClr val="055A99"/>
              </a:buClr>
            </a:pPr>
            <a:r>
              <a:rPr lang="nl" sz="2000" b="1" i="0" u="none" baseline="0">
                <a:solidFill>
                  <a:srgbClr val="F5333F"/>
                </a:solidFill>
                <a:latin typeface="Open sans"/>
                <a:ea typeface="Open sans"/>
                <a:cs typeface="Open sans"/>
              </a:rPr>
              <a:t>Psychologische eerste hulp is NIET……</a:t>
            </a:r>
          </a:p>
          <a:p>
            <a:pPr algn="just" rtl="0">
              <a:buClr>
                <a:srgbClr val="055A99"/>
              </a:buClr>
            </a:pPr>
            <a:endParaRPr lang="nl" sz="16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rtl="0">
              <a:lnSpc>
                <a:spcPct val="150000"/>
              </a:lnSpc>
              <a:buClr>
                <a:srgbClr val="F5333F"/>
              </a:buClr>
              <a:buFont typeface="Arial" panose="020B0604020202020204" pitchFamily="34" charset="0"/>
              <a:buChar char="•"/>
            </a:pP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Iets wat enkel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professionals</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doen</a:t>
            </a:r>
          </a:p>
          <a:p>
            <a:pPr marL="285750" indent="-285750" algn="just" rtl="0">
              <a:lnSpc>
                <a:spcPct val="150000"/>
              </a:lnSpc>
              <a:buClr>
                <a:srgbClr val="F5333F"/>
              </a:buClr>
              <a:buFont typeface="Arial" panose="020B0604020202020204" pitchFamily="34" charset="0"/>
              <a:buChar char="•"/>
            </a:pP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Professionele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raadpleging of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therapie</a:t>
            </a:r>
          </a:p>
          <a:p>
            <a:pPr marL="285750" indent="-285750" algn="just" rtl="0">
              <a:lnSpc>
                <a:spcPct val="150000"/>
              </a:lnSpc>
              <a:buClr>
                <a:srgbClr val="F5333F"/>
              </a:buClr>
              <a:buFont typeface="Arial" panose="020B0604020202020204" pitchFamily="34" charset="0"/>
              <a:buChar char="•"/>
            </a:pP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Het aanmoedigen van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een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diepgaand gesprek over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gebeurtenis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die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 problemen</a:t>
            </a:r>
            <a:r>
              <a:rPr lang="nl" sz="2000" b="0" i="0" u="none" spc="86"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hebben veroorzaakt</a:t>
            </a:r>
          </a:p>
          <a:p>
            <a:pPr marL="285750" indent="-285750" algn="just" rtl="0">
              <a:lnSpc>
                <a:spcPct val="150000"/>
              </a:lnSpc>
              <a:buClr>
                <a:srgbClr val="F5333F"/>
              </a:buClr>
              <a:buFont typeface="Arial" panose="020B0604020202020204" pitchFamily="34" charset="0"/>
              <a:buChar char="•"/>
            </a:pP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Iemand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vragen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om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te analyseren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wat hem of haar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is </a:t>
            </a:r>
            <a:r>
              <a:rPr lang="nl" sz="2000" b="0" i="0" u="none" spc="30"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overkomen</a:t>
            </a:r>
          </a:p>
          <a:p>
            <a:pPr marL="285750" indent="-285750" algn="just" rtl="0">
              <a:lnSpc>
                <a:spcPct val="150000"/>
              </a:lnSpc>
              <a:buClr>
                <a:srgbClr val="F5333F"/>
              </a:buClr>
              <a:buFont typeface="Arial" panose="020B0604020202020204" pitchFamily="34" charset="0"/>
              <a:buChar char="•"/>
            </a:pP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Iemand onder druk zetten </a:t>
            </a:r>
            <a:r>
              <a:rPr lang="nl" sz="2000" b="0" i="0" u="none" spc="-22" baseline="0">
                <a:solidFill>
                  <a:srgbClr val="231F20"/>
                </a:solidFill>
                <a:latin typeface="Open sans" panose="020B0606030504020204" pitchFamily="34" charset="0"/>
                <a:ea typeface="Open sans" panose="020B0606030504020204" pitchFamily="34" charset="0"/>
                <a:cs typeface="Open sans" panose="020B0606030504020204" pitchFamily="34" charset="0"/>
              </a:rPr>
              <a:t>voor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details over wat</a:t>
            </a:r>
            <a:r>
              <a:rPr lang="nl" sz="2000" b="0" i="0" u="none" spc="30"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er is gebeurd</a:t>
            </a:r>
          </a:p>
          <a:p>
            <a:pPr marL="285750" indent="-285750" algn="just" rtl="0">
              <a:lnSpc>
                <a:spcPct val="150000"/>
              </a:lnSpc>
              <a:buClr>
                <a:srgbClr val="F5333F"/>
              </a:buClr>
              <a:buFont typeface="Arial" panose="020B0604020202020204" pitchFamily="34" charset="0"/>
              <a:buChar char="•"/>
            </a:pP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Mensen onder druk zetten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om hun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gevoelens bij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en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reacties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op </a:t>
            </a:r>
            <a:r>
              <a:rPr lang="nl" sz="2000" b="0" i="0" u="none" spc="-9" baseline="0">
                <a:solidFill>
                  <a:srgbClr val="231F20"/>
                </a:solidFill>
                <a:latin typeface="Open sans" panose="020B0606030504020204" pitchFamily="34" charset="0"/>
                <a:ea typeface="Open sans" panose="020B0606030504020204" pitchFamily="34" charset="0"/>
                <a:cs typeface="Open sans" panose="020B0606030504020204" pitchFamily="34" charset="0"/>
              </a:rPr>
              <a:t>een </a:t>
            </a:r>
            <a:r>
              <a:rPr lang="nl" sz="2000" b="0" i="0" u="none" spc="-17" baseline="0">
                <a:solidFill>
                  <a:srgbClr val="231F20"/>
                </a:solidFill>
                <a:latin typeface="Open sans" panose="020B0606030504020204" pitchFamily="34" charset="0"/>
                <a:ea typeface="Open sans" panose="020B0606030504020204" pitchFamily="34" charset="0"/>
                <a:cs typeface="Open sans" panose="020B0606030504020204" pitchFamily="34" charset="0"/>
              </a:rPr>
              <a:t> </a:t>
            </a:r>
            <a:r>
              <a:rPr lang="nl" sz="2000" b="0" i="0" u="none" spc="-4" baseline="0">
                <a:solidFill>
                  <a:srgbClr val="231F20"/>
                </a:solidFill>
                <a:latin typeface="Open sans" panose="020B0606030504020204" pitchFamily="34" charset="0"/>
                <a:ea typeface="Open sans" panose="020B0606030504020204" pitchFamily="34" charset="0"/>
                <a:cs typeface="Open sans" panose="020B0606030504020204" pitchFamily="34" charset="0"/>
              </a:rPr>
              <a:t>gebeurtenis </a:t>
            </a:r>
            <a:r>
              <a:rPr lang="nl" sz="2000" b="0" i="0" u="none" spc="60" baseline="0">
                <a:solidFill>
                  <a:srgbClr val="231F20"/>
                </a:solidFill>
                <a:latin typeface="Open sans" panose="020B0606030504020204" pitchFamily="34" charset="0"/>
                <a:ea typeface="Open sans" panose="020B0606030504020204" pitchFamily="34" charset="0"/>
                <a:cs typeface="Open sans" panose="020B0606030504020204" pitchFamily="34" charset="0"/>
              </a:rPr>
              <a:t>te </a:t>
            </a:r>
            <a:r>
              <a:rPr lang="nl" sz="2000" b="0" i="0" u="none" spc="-13" baseline="0">
                <a:solidFill>
                  <a:srgbClr val="231F20"/>
                </a:solidFill>
                <a:latin typeface="Open sans" panose="020B0606030504020204" pitchFamily="34" charset="0"/>
                <a:ea typeface="Open sans" panose="020B0606030504020204" pitchFamily="34" charset="0"/>
                <a:cs typeface="Open sans" panose="020B0606030504020204" pitchFamily="34" charset="0"/>
              </a:rPr>
              <a:t>delen.</a:t>
            </a:r>
          </a:p>
          <a:p>
            <a:pPr marL="285750" indent="-285750" algn="l" rtl="0">
              <a:buClr>
                <a:srgbClr val="055A99"/>
              </a:buClr>
              <a:buFont typeface="Arial" panose="020B0604020202020204" pitchFamily="34" charset="0"/>
              <a:buChar char="•"/>
            </a:pPr>
            <a:endParaRPr lang="nl"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25;p24">
            <a:extLst>
              <a:ext uri="{FF2B5EF4-FFF2-40B4-BE49-F238E27FC236}">
                <a16:creationId xmlns:a16="http://schemas.microsoft.com/office/drawing/2014/main" id="{6DDFB023-9536-43BD-1D90-04A614389221}"/>
              </a:ext>
            </a:extLst>
          </p:cNvPr>
          <p:cNvSpPr txBox="1">
            <a:spLocks/>
          </p:cNvSpPr>
          <p:nvPr/>
        </p:nvSpPr>
        <p:spPr>
          <a:xfrm>
            <a:off x="394420" y="638259"/>
            <a:ext cx="3800158"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psychologische eerste hulp?</a:t>
            </a:r>
            <a:endParaRPr lang="nl"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93574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0"/>
            <a:ext cx="12192000" cy="6858000"/>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2" name="Google Shape;103;p2">
            <a:extLst>
              <a:ext uri="{FF2B5EF4-FFF2-40B4-BE49-F238E27FC236}">
                <a16:creationId xmlns:a16="http://schemas.microsoft.com/office/drawing/2014/main" id="{327130A8-E259-AD8E-EE58-7479C8ECE1B1}"/>
              </a:ext>
            </a:extLst>
          </p:cNvPr>
          <p:cNvSpPr/>
          <p:nvPr/>
        </p:nvSpPr>
        <p:spPr>
          <a:xfrm>
            <a:off x="957444" y="575431"/>
            <a:ext cx="697751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Dankwoord</a:t>
            </a:r>
            <a:endParaRPr sz="4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 name="TextBox 2">
            <a:extLst>
              <a:ext uri="{FF2B5EF4-FFF2-40B4-BE49-F238E27FC236}">
                <a16:creationId xmlns:a16="http://schemas.microsoft.com/office/drawing/2014/main" id="{A34BD614-2D36-8D9F-4C10-13F12C5C2EE3}"/>
              </a:ext>
            </a:extLst>
          </p:cNvPr>
          <p:cNvSpPr txBox="1"/>
          <p:nvPr/>
        </p:nvSpPr>
        <p:spPr>
          <a:xfrm>
            <a:off x="957444" y="1574800"/>
            <a:ext cx="10431916" cy="2108269"/>
          </a:xfrm>
          <a:prstGeom prst="rect">
            <a:avLst/>
          </a:prstGeom>
          <a:noFill/>
        </p:spPr>
        <p:txBody>
          <a:bodyPr wrap="square" rtlCol="0">
            <a:spAutoFit/>
          </a:bodyPr>
          <a:lstStyle/>
          <a:p>
            <a:pPr algn="l" rtl="0">
              <a:spcAft>
                <a:spcPts val="600"/>
              </a:spcAft>
            </a:pPr>
            <a:r>
              <a:rPr lang="nl" sz="1800" b="0" i="0" u="none" baseline="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We bedanken de Rode Kruis-organisaties van Belize, Grenada, Guyana, Jamaica, Saint Vincent en de Grenadines, Trinidad en Tobago en het Caribbean Disaster Emergency Management Agency (CDEMA) voor hun bereidheid om samen te werken met het Caribbean Disaster Risk Management (CADRIM)-referentiecentrum. Het CDRT-trainingsmateriaal werd samen met hen overlopen en bijgeschaafd om het geschikter en effectiever te maken voor opleidingen in rampenbestrijding. Jullie inzet is een mooi voorbeeld van de zin voor samenwerking binnen de humanitaire gemeenschap, en jullie onschatbare bijdragen worden enorm gewaardeerd.</a:t>
            </a:r>
            <a:endParaRPr lang="nl"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EA723B28-181C-0BAA-8478-5FCB614B4E49}"/>
              </a:ext>
            </a:extLst>
          </p:cNvPr>
          <p:cNvSpPr/>
          <p:nvPr/>
        </p:nvSpPr>
        <p:spPr>
          <a:xfrm>
            <a:off x="0" y="4439758"/>
            <a:ext cx="12192000" cy="1934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8" name="Group 7">
            <a:extLst>
              <a:ext uri="{FF2B5EF4-FFF2-40B4-BE49-F238E27FC236}">
                <a16:creationId xmlns:a16="http://schemas.microsoft.com/office/drawing/2014/main" id="{9E0867B5-9407-5DD8-F64E-03EA64C371BD}"/>
              </a:ext>
            </a:extLst>
          </p:cNvPr>
          <p:cNvGrpSpPr/>
          <p:nvPr/>
        </p:nvGrpSpPr>
        <p:grpSpPr>
          <a:xfrm>
            <a:off x="471889" y="4737441"/>
            <a:ext cx="11441776" cy="1298168"/>
            <a:chOff x="471889" y="4737441"/>
            <a:chExt cx="11441776" cy="1298168"/>
          </a:xfrm>
        </p:grpSpPr>
        <p:pic>
          <p:nvPicPr>
            <p:cNvPr id="2050" name="Picture 2" descr="Caribbean Disaster Emergency Management Agency (CDEMA) - EECentre">
              <a:extLst>
                <a:ext uri="{FF2B5EF4-FFF2-40B4-BE49-F238E27FC236}">
                  <a16:creationId xmlns:a16="http://schemas.microsoft.com/office/drawing/2014/main" id="{EB6528CF-10BF-13D5-1DE5-456BE8FC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752" y="5014832"/>
              <a:ext cx="2398913" cy="828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ize Red Cross Society">
              <a:extLst>
                <a:ext uri="{FF2B5EF4-FFF2-40B4-BE49-F238E27FC236}">
                  <a16:creationId xmlns:a16="http://schemas.microsoft.com/office/drawing/2014/main" id="{0B2FE72C-F7C6-22BE-CE9A-D880C9A8D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89" y="485074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enada Red Cross Society">
              <a:extLst>
                <a:ext uri="{FF2B5EF4-FFF2-40B4-BE49-F238E27FC236}">
                  <a16:creationId xmlns:a16="http://schemas.microsoft.com/office/drawing/2014/main" id="{425CE8EE-560D-B871-A9C5-0D1ECD25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740" y="4908320"/>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Guyana Red Cross Society">
              <a:extLst>
                <a:ext uri="{FF2B5EF4-FFF2-40B4-BE49-F238E27FC236}">
                  <a16:creationId xmlns:a16="http://schemas.microsoft.com/office/drawing/2014/main" id="{31F45285-9BA9-D5C7-95E0-7874859CC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414" y="4902024"/>
              <a:ext cx="1076345"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r Today">
              <a:extLst>
                <a:ext uri="{FF2B5EF4-FFF2-40B4-BE49-F238E27FC236}">
                  <a16:creationId xmlns:a16="http://schemas.microsoft.com/office/drawing/2014/main" id="{84EA7283-075B-9299-FA26-9E7B99782F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274" y="4997457"/>
              <a:ext cx="1272551" cy="8636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 Vincent and the Grenadines Red Cross Headquarters">
              <a:extLst>
                <a:ext uri="{FF2B5EF4-FFF2-40B4-BE49-F238E27FC236}">
                  <a16:creationId xmlns:a16="http://schemas.microsoft.com/office/drawing/2014/main" id="{8817BF5E-D003-7EAC-93C6-FF68A0D26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930" t="11270" r="34569" b="19943"/>
            <a:stretch/>
          </p:blipFill>
          <p:spPr bwMode="auto">
            <a:xfrm>
              <a:off x="6543438" y="4737441"/>
              <a:ext cx="1263761" cy="1298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amp;T Red Cross warns of fraudsters | Loop Trinidad &amp; Tobago">
              <a:extLst>
                <a:ext uri="{FF2B5EF4-FFF2-40B4-BE49-F238E27FC236}">
                  <a16:creationId xmlns:a16="http://schemas.microsoft.com/office/drawing/2014/main" id="{775C70FE-67E4-A020-2B51-414CF1E3B9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r="17217"/>
            <a:stretch/>
          </p:blipFill>
          <p:spPr bwMode="auto">
            <a:xfrm>
              <a:off x="8047572" y="4864681"/>
              <a:ext cx="1263761" cy="10842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87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B654-1A02-3759-0452-4ED896BAE3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19F67F-712B-5A7A-FAD9-7E1CABF6835E}"/>
              </a:ext>
            </a:extLst>
          </p:cNvPr>
          <p:cNvSpPr/>
          <p:nvPr/>
        </p:nvSpPr>
        <p:spPr>
          <a:xfrm>
            <a:off x="3291837" y="-5347"/>
            <a:ext cx="8900163" cy="6863347"/>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10" name="Google Shape;203;p9">
            <a:extLst>
              <a:ext uri="{FF2B5EF4-FFF2-40B4-BE49-F238E27FC236}">
                <a16:creationId xmlns:a16="http://schemas.microsoft.com/office/drawing/2014/main" id="{A01F7FA3-09B0-8378-C5EF-4097FCAD487C}"/>
              </a:ext>
            </a:extLst>
          </p:cNvPr>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nl"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9BBEA8DC-5451-1E95-1366-E5BCB9680FF4}"/>
              </a:ext>
            </a:extLst>
          </p:cNvPr>
          <p:cNvSpPr txBox="1">
            <a:spLocks/>
          </p:cNvSpPr>
          <p:nvPr/>
        </p:nvSpPr>
        <p:spPr>
          <a:xfrm>
            <a:off x="394420" y="638259"/>
            <a:ext cx="3702451"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nl" sz="3600" b="1" i="0" u="none" baseline="0" dirty="0">
                <a:solidFill>
                  <a:srgbClr val="F5333F"/>
                </a:solidFill>
                <a:latin typeface="Arial"/>
                <a:ea typeface="Arial"/>
                <a:cs typeface="Arial"/>
                <a:sym typeface="Arial"/>
              </a:rPr>
              <a:t>Waarom zijn psychologische eerste hulp en psychosociale ondersteuning belangrijk?</a:t>
            </a:r>
            <a:endParaRPr lang="nl" sz="1800" b="1" dirty="0">
              <a:solidFill>
                <a:srgbClr val="F5333F"/>
              </a:solidFill>
              <a:latin typeface="Arial"/>
              <a:ea typeface="Arial"/>
              <a:cs typeface="Arial"/>
              <a:sym typeface="Arial"/>
            </a:endParaRPr>
          </a:p>
        </p:txBody>
      </p:sp>
      <p:pic>
        <p:nvPicPr>
          <p:cNvPr id="2" name="Psychosocial Support">
            <a:hlinkClick r:id="" action="ppaction://media"/>
            <a:extLst>
              <a:ext uri="{FF2B5EF4-FFF2-40B4-BE49-F238E27FC236}">
                <a16:creationId xmlns:a16="http://schemas.microsoft.com/office/drawing/2014/main" id="{4E205590-C339-D6F8-AB1F-CDB0E41A7F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04460" y="1061903"/>
            <a:ext cx="7987540" cy="4728846"/>
          </a:xfrm>
          <a:prstGeom prst="rect">
            <a:avLst/>
          </a:prstGeom>
        </p:spPr>
      </p:pic>
    </p:spTree>
    <p:extLst>
      <p:ext uri="{BB962C8B-B14F-4D97-AF65-F5344CB8AC3E}">
        <p14:creationId xmlns:p14="http://schemas.microsoft.com/office/powerpoint/2010/main" val="123948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DE1E-17C7-8B54-EE0F-ADC041159958}"/>
            </a:ext>
          </a:extLst>
        </p:cNvPr>
        <p:cNvGrpSpPr/>
        <p:nvPr/>
      </p:nvGrpSpPr>
      <p:grpSpPr>
        <a:xfrm>
          <a:off x="0" y="0"/>
          <a:ext cx="0" cy="0"/>
          <a:chOff x="0" y="0"/>
          <a:chExt cx="0" cy="0"/>
        </a:xfrm>
      </p:grpSpPr>
      <p:sp>
        <p:nvSpPr>
          <p:cNvPr id="10" name="Google Shape;203;p9">
            <a:extLst>
              <a:ext uri="{FF2B5EF4-FFF2-40B4-BE49-F238E27FC236}">
                <a16:creationId xmlns:a16="http://schemas.microsoft.com/office/drawing/2014/main" id="{6C015108-DF9F-AFDA-E9C2-E3EB528EB8FE}"/>
              </a:ext>
            </a:extLst>
          </p:cNvPr>
          <p:cNvSpPr/>
          <p:nvPr/>
        </p:nvSpPr>
        <p:spPr>
          <a:xfrm>
            <a:off x="-16474" y="-5347"/>
            <a:ext cx="3413641"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nl" sz="1800" dirty="0">
              <a:solidFill>
                <a:schemeClr val="lt1"/>
              </a:solidFill>
              <a:latin typeface="Calibri"/>
              <a:ea typeface="Calibri"/>
              <a:cs typeface="Calibri"/>
              <a:sym typeface="Calibri"/>
            </a:endParaRPr>
          </a:p>
        </p:txBody>
      </p:sp>
      <p:sp>
        <p:nvSpPr>
          <p:cNvPr id="15" name="Google Shape;425;p24">
            <a:extLst>
              <a:ext uri="{FF2B5EF4-FFF2-40B4-BE49-F238E27FC236}">
                <a16:creationId xmlns:a16="http://schemas.microsoft.com/office/drawing/2014/main" id="{B0130AFA-AF24-AF65-5F95-099F5CBDE630}"/>
              </a:ext>
            </a:extLst>
          </p:cNvPr>
          <p:cNvSpPr txBox="1">
            <a:spLocks/>
          </p:cNvSpPr>
          <p:nvPr/>
        </p:nvSpPr>
        <p:spPr>
          <a:xfrm>
            <a:off x="80682" y="638259"/>
            <a:ext cx="3316485" cy="4494629"/>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spcBef>
                <a:spcPts val="0"/>
              </a:spcBef>
              <a:buClr>
                <a:schemeClr val="lt1"/>
              </a:buClr>
              <a:buSzPts val="4400"/>
              <a:buFont typeface="Arial"/>
              <a:buNone/>
            </a:pPr>
            <a:r>
              <a:rPr lang="nl" sz="32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rPr>
              <a:t>De drie </a:t>
            </a:r>
            <a:r>
              <a:rPr lang="nl" sz="32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principes van psychologische eerste hulp</a:t>
            </a:r>
            <a:endParaRPr lang="nl" sz="1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 name="Picture 3">
            <a:extLst>
              <a:ext uri="{FF2B5EF4-FFF2-40B4-BE49-F238E27FC236}">
                <a16:creationId xmlns:a16="http://schemas.microsoft.com/office/drawing/2014/main" id="{84186DE7-C2D6-561A-2ADA-2154B6424C47}"/>
              </a:ext>
            </a:extLst>
          </p:cNvPr>
          <p:cNvPicPr>
            <a:picLocks noChangeAspect="1"/>
          </p:cNvPicPr>
          <p:nvPr/>
        </p:nvPicPr>
        <p:blipFill>
          <a:blip r:embed="rId2"/>
          <a:stretch>
            <a:fillRect/>
          </a:stretch>
        </p:blipFill>
        <p:spPr>
          <a:xfrm>
            <a:off x="3397167" y="0"/>
            <a:ext cx="8794833" cy="2318400"/>
          </a:xfrm>
          <a:prstGeom prst="rect">
            <a:avLst/>
          </a:prstGeom>
        </p:spPr>
      </p:pic>
      <p:sp>
        <p:nvSpPr>
          <p:cNvPr id="5" name="TextBox 4">
            <a:extLst>
              <a:ext uri="{FF2B5EF4-FFF2-40B4-BE49-F238E27FC236}">
                <a16:creationId xmlns:a16="http://schemas.microsoft.com/office/drawing/2014/main" id="{FA6CCDE9-0822-F53E-684F-0606A2EF9ADC}"/>
              </a:ext>
            </a:extLst>
          </p:cNvPr>
          <p:cNvSpPr txBox="1"/>
          <p:nvPr/>
        </p:nvSpPr>
        <p:spPr>
          <a:xfrm>
            <a:off x="3736325" y="2160661"/>
            <a:ext cx="2278269" cy="3970318"/>
          </a:xfrm>
          <a:prstGeom prst="rect">
            <a:avLst/>
          </a:prstGeom>
          <a:noFill/>
        </p:spPr>
        <p:txBody>
          <a:bodyPr wrap="square">
            <a:spAutoFit/>
          </a:bodyPr>
          <a:lstStyle/>
          <a:p>
            <a:pPr algn="just" rtl="0">
              <a:buClr>
                <a:srgbClr val="055A99"/>
              </a:buClr>
            </a:pPr>
            <a:endParaRPr lang="nl"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Informatie over wat er gebeurde en op dit moment gebeurt</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Wie heeft hulp nodig?</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Veiligheid en veiligheidsrisico’s</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Fysieke letsels</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Onmiddellijke basis- en praktische behoeften</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Emotionele reacties.</a:t>
            </a: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5A5FB97-0C5F-70FD-1D52-C66447E7249D}"/>
              </a:ext>
            </a:extLst>
          </p:cNvPr>
          <p:cNvSpPr txBox="1"/>
          <p:nvPr/>
        </p:nvSpPr>
        <p:spPr>
          <a:xfrm>
            <a:off x="6177409" y="1894847"/>
            <a:ext cx="3540332" cy="4893647"/>
          </a:xfrm>
          <a:prstGeom prst="rect">
            <a:avLst/>
          </a:prstGeom>
          <a:noFill/>
        </p:spPr>
        <p:txBody>
          <a:bodyPr wrap="square">
            <a:spAutoFit/>
          </a:bodyPr>
          <a:lstStyle/>
          <a:p>
            <a:pPr algn="just" rtl="0">
              <a:buClr>
                <a:srgbClr val="055A99"/>
              </a:buClr>
            </a:pPr>
            <a:endParaRPr lang="nl" sz="1800" b="1" dirty="0">
              <a:latin typeface="Open sans" panose="020B0606030504020204" pitchFamily="34" charset="0"/>
              <a:ea typeface="Open sans" panose="020B0606030504020204" pitchFamily="34" charset="0"/>
              <a:cs typeface="Open sans" panose="020B0606030504020204" pitchFamily="34" charset="0"/>
            </a:endParaRPr>
          </a:p>
          <a:p>
            <a:pPr algn="just" rtl="0">
              <a:buClr>
                <a:srgbClr val="055A99"/>
              </a:buClr>
            </a:pPr>
            <a:endParaRPr lang="nl"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dirty="0">
                <a:latin typeface="Open sans" panose="020B0606030504020204" pitchFamily="34" charset="0"/>
                <a:ea typeface="Open sans" panose="020B0606030504020204" pitchFamily="34" charset="0"/>
                <a:cs typeface="Open sans" panose="020B0606030504020204" pitchFamily="34" charset="0"/>
              </a:rPr>
              <a:t>Let goed op hoe u iemand benadert</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dirty="0">
                <a:latin typeface="Open sans" panose="020B0606030504020204" pitchFamily="34" charset="0"/>
                <a:ea typeface="Open sans" panose="020B0606030504020204" pitchFamily="34" charset="0"/>
                <a:cs typeface="Open sans" panose="020B0606030504020204" pitchFamily="34" charset="0"/>
              </a:rPr>
              <a:t>Stel uzelf voor</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dirty="0">
                <a:latin typeface="Open sans" panose="020B0606030504020204" pitchFamily="34" charset="0"/>
                <a:ea typeface="Open sans" panose="020B0606030504020204" pitchFamily="34" charset="0"/>
                <a:cs typeface="Open sans" panose="020B0606030504020204" pitchFamily="34" charset="0"/>
              </a:rPr>
              <a:t>Wees waakzaam en luister</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dirty="0">
                <a:latin typeface="Open sans" panose="020B0606030504020204" pitchFamily="34" charset="0"/>
                <a:ea typeface="Open sans" panose="020B0606030504020204" pitchFamily="34" charset="0"/>
                <a:cs typeface="Open sans" panose="020B0606030504020204" pitchFamily="34" charset="0"/>
              </a:rPr>
              <a:t>Aanvaard de gevoelens van anderen</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dirty="0">
                <a:latin typeface="Open sans" panose="020B0606030504020204" pitchFamily="34" charset="0"/>
                <a:ea typeface="Open sans" panose="020B0606030504020204" pitchFamily="34" charset="0"/>
                <a:cs typeface="Open sans" panose="020B0606030504020204" pitchFamily="34" charset="0"/>
              </a:rPr>
              <a:t>Kalmeer de persoon in moeilijkheden</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dirty="0">
                <a:latin typeface="Open sans" panose="020B0606030504020204" pitchFamily="34" charset="0"/>
                <a:ea typeface="Open sans" panose="020B0606030504020204" pitchFamily="34" charset="0"/>
                <a:cs typeface="Open sans" panose="020B0606030504020204" pitchFamily="34" charset="0"/>
              </a:rPr>
              <a:t>Vraag naar behoeften en bezorgdheden</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dirty="0">
                <a:latin typeface="Open sans" panose="020B0606030504020204" pitchFamily="34" charset="0"/>
                <a:ea typeface="Open sans" panose="020B0606030504020204" pitchFamily="34" charset="0"/>
                <a:cs typeface="Open sans" panose="020B0606030504020204" pitchFamily="34" charset="0"/>
              </a:rPr>
              <a:t>Help de persoon in moeilijkheden bij het vinden van oplossingen voor onmiddellijke behoeften en problemen.</a:t>
            </a: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EAB8B97-4B6F-868E-8153-3E6F5DD6226B}"/>
              </a:ext>
            </a:extLst>
          </p:cNvPr>
          <p:cNvSpPr txBox="1"/>
          <p:nvPr/>
        </p:nvSpPr>
        <p:spPr>
          <a:xfrm>
            <a:off x="9632415" y="1639917"/>
            <a:ext cx="2278269" cy="4031873"/>
          </a:xfrm>
          <a:prstGeom prst="rect">
            <a:avLst/>
          </a:prstGeom>
          <a:noFill/>
        </p:spPr>
        <p:txBody>
          <a:bodyPr wrap="square">
            <a:spAutoFit/>
          </a:bodyPr>
          <a:lstStyle/>
          <a:p>
            <a:pPr algn="just" rtl="0">
              <a:buClr>
                <a:srgbClr val="055A99"/>
              </a:buClr>
            </a:pPr>
            <a:endParaRPr lang="nl" sz="1800" b="1" dirty="0">
              <a:latin typeface="Open sans" panose="020B0606030504020204" pitchFamily="34" charset="0"/>
              <a:ea typeface="Open sans" panose="020B0606030504020204" pitchFamily="34" charset="0"/>
              <a:cs typeface="Open sans" panose="020B0606030504020204" pitchFamily="34" charset="0"/>
            </a:endParaRPr>
          </a:p>
          <a:p>
            <a:pPr algn="just" rtl="0">
              <a:buClr>
                <a:srgbClr val="055A99"/>
              </a:buClr>
            </a:pPr>
            <a:endParaRPr lang="nl"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Help mensen toegang tot informatie te krijgen</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Moedig mensen aan om met naasten te spreken en sociale steun te zoeken</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Los praktische problemen op</a:t>
            </a:r>
          </a:p>
          <a:p>
            <a:pPr marL="285750" indent="-285750" algn="l" rtl="0">
              <a:buClr>
                <a:srgbClr val="F5333F"/>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F5333F"/>
              </a:buClr>
              <a:buFont typeface="Arial" panose="020B0604020202020204" pitchFamily="34" charset="0"/>
              <a:buChar char="•"/>
            </a:pPr>
            <a:r>
              <a:rPr lang="nl" b="0" i="0" u="none" baseline="0">
                <a:latin typeface="Open sans" panose="020B0606030504020204" pitchFamily="34" charset="0"/>
                <a:ea typeface="Open sans" panose="020B0606030504020204" pitchFamily="34" charset="0"/>
                <a:cs typeface="Open sans" panose="020B0606030504020204" pitchFamily="34" charset="0"/>
              </a:rPr>
              <a:t>Bied toegang tot diensten en andere vormen van hulp.</a:t>
            </a: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rtl="0">
              <a:buClr>
                <a:srgbClr val="055A99"/>
              </a:buClr>
              <a:buFont typeface="Arial" panose="020B0604020202020204" pitchFamily="34" charset="0"/>
              <a:buChar char="•"/>
            </a:pPr>
            <a:endParaRPr lang="nl"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ZoneTexte 1">
            <a:extLst>
              <a:ext uri="{FF2B5EF4-FFF2-40B4-BE49-F238E27FC236}">
                <a16:creationId xmlns:a16="http://schemas.microsoft.com/office/drawing/2014/main" id="{4BC62F4C-DFEE-316D-02E4-E2FB5DF2DDF8}"/>
              </a:ext>
            </a:extLst>
          </p:cNvPr>
          <p:cNvSpPr txBox="1"/>
          <p:nvPr/>
        </p:nvSpPr>
        <p:spPr>
          <a:xfrm>
            <a:off x="4282964" y="238149"/>
            <a:ext cx="1184989" cy="400110"/>
          </a:xfrm>
          <a:prstGeom prst="rect">
            <a:avLst/>
          </a:prstGeom>
          <a:solidFill>
            <a:schemeClr val="bg1"/>
          </a:solidFill>
        </p:spPr>
        <p:txBody>
          <a:bodyPr wrap="square" rtlCol="0">
            <a:spAutoFit/>
          </a:bodyPr>
          <a:lstStyle/>
          <a:p>
            <a:pPr algn="ctr" rtl="0"/>
            <a:r>
              <a:rPr lang="nl" sz="2000" b="1" i="0" u="none" baseline="0">
                <a:solidFill>
                  <a:srgbClr val="FF0000"/>
                </a:solidFill>
              </a:rPr>
              <a:t>Kijk</a:t>
            </a:r>
            <a:endParaRPr lang="nl" sz="2000" b="1" dirty="0">
              <a:solidFill>
                <a:srgbClr val="FF0000"/>
              </a:solidFill>
            </a:endParaRPr>
          </a:p>
        </p:txBody>
      </p:sp>
      <p:sp>
        <p:nvSpPr>
          <p:cNvPr id="3" name="ZoneTexte 2">
            <a:extLst>
              <a:ext uri="{FF2B5EF4-FFF2-40B4-BE49-F238E27FC236}">
                <a16:creationId xmlns:a16="http://schemas.microsoft.com/office/drawing/2014/main" id="{0450CED8-0CF3-AF7C-61D8-48AF30452B11}"/>
              </a:ext>
            </a:extLst>
          </p:cNvPr>
          <p:cNvSpPr txBox="1"/>
          <p:nvPr/>
        </p:nvSpPr>
        <p:spPr>
          <a:xfrm>
            <a:off x="7202088" y="238149"/>
            <a:ext cx="1184989" cy="400110"/>
          </a:xfrm>
          <a:prstGeom prst="rect">
            <a:avLst/>
          </a:prstGeom>
          <a:solidFill>
            <a:schemeClr val="bg1"/>
          </a:solidFill>
        </p:spPr>
        <p:txBody>
          <a:bodyPr wrap="square" rtlCol="0">
            <a:spAutoFit/>
          </a:bodyPr>
          <a:lstStyle/>
          <a:p>
            <a:pPr algn="ctr" rtl="0"/>
            <a:r>
              <a:rPr lang="nl" sz="2000" b="1" i="0" u="none" baseline="0">
                <a:solidFill>
                  <a:srgbClr val="FF0000"/>
                </a:solidFill>
              </a:rPr>
              <a:t>Luister</a:t>
            </a:r>
            <a:endParaRPr lang="nl" sz="2000" b="1" dirty="0">
              <a:solidFill>
                <a:srgbClr val="FF0000"/>
              </a:solidFill>
            </a:endParaRPr>
          </a:p>
        </p:txBody>
      </p:sp>
      <p:sp>
        <p:nvSpPr>
          <p:cNvPr id="8" name="ZoneTexte 7">
            <a:extLst>
              <a:ext uri="{FF2B5EF4-FFF2-40B4-BE49-F238E27FC236}">
                <a16:creationId xmlns:a16="http://schemas.microsoft.com/office/drawing/2014/main" id="{919C76D6-2947-CE41-F1BD-971CE66B301B}"/>
              </a:ext>
            </a:extLst>
          </p:cNvPr>
          <p:cNvSpPr txBox="1"/>
          <p:nvPr/>
        </p:nvSpPr>
        <p:spPr>
          <a:xfrm>
            <a:off x="9368702" y="238149"/>
            <a:ext cx="2541982" cy="400110"/>
          </a:xfrm>
          <a:prstGeom prst="rect">
            <a:avLst/>
          </a:prstGeom>
          <a:solidFill>
            <a:schemeClr val="bg1"/>
          </a:solidFill>
        </p:spPr>
        <p:txBody>
          <a:bodyPr wrap="square" rtlCol="0">
            <a:spAutoFit/>
          </a:bodyPr>
          <a:lstStyle/>
          <a:p>
            <a:pPr algn="ctr" rtl="0"/>
            <a:r>
              <a:rPr lang="nl" sz="2000" b="1" i="0" u="none" baseline="0" dirty="0">
                <a:solidFill>
                  <a:srgbClr val="FF0000"/>
                </a:solidFill>
              </a:rPr>
              <a:t>Leg verbanden</a:t>
            </a:r>
            <a:endParaRPr lang="nl" sz="2000" b="1" dirty="0">
              <a:solidFill>
                <a:srgbClr val="FF0000"/>
              </a:solidFill>
            </a:endParaRPr>
          </a:p>
        </p:txBody>
      </p:sp>
    </p:spTree>
    <p:extLst>
      <p:ext uri="{BB962C8B-B14F-4D97-AF65-F5344CB8AC3E}">
        <p14:creationId xmlns:p14="http://schemas.microsoft.com/office/powerpoint/2010/main" val="3609233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8" descr="A picture containing person, red&#10;&#10;Description automatically generated"/>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4814" t="1930" r="10239" b="1842"/>
          <a:stretch/>
        </p:blipFill>
        <p:spPr>
          <a:xfrm>
            <a:off x="3108356" y="0"/>
            <a:ext cx="9083644" cy="6858001"/>
          </a:xfrm>
          <a:prstGeom prst="rect">
            <a:avLst/>
          </a:prstGeom>
          <a:noFill/>
          <a:ln>
            <a:noFill/>
          </a:ln>
        </p:spPr>
      </p:pic>
      <p:sp>
        <p:nvSpPr>
          <p:cNvPr id="341" name="Google Shape;341;p1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2" name="Google Shape;342;p18"/>
          <p:cNvSpPr txBox="1"/>
          <p:nvPr/>
        </p:nvSpPr>
        <p:spPr>
          <a:xfrm>
            <a:off x="379983" y="638259"/>
            <a:ext cx="3749807"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Het voordeel van het inzetten van vrijwilligers voor psychologische ondersteuning</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3" name="Google Shape;343;p18"/>
          <p:cNvSpPr/>
          <p:nvPr/>
        </p:nvSpPr>
        <p:spPr>
          <a:xfrm>
            <a:off x="4376668" y="3047347"/>
            <a:ext cx="7435348" cy="3259935"/>
          </a:xfrm>
          <a:prstGeom prst="rect">
            <a:avLst/>
          </a:prstGeom>
          <a:solidFill>
            <a:schemeClr val="tx1">
              <a:lumMod val="75000"/>
              <a:lumOff val="25000"/>
              <a:alpha val="8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18"/>
          <p:cNvSpPr txBox="1"/>
          <p:nvPr/>
        </p:nvSpPr>
        <p:spPr>
          <a:xfrm>
            <a:off x="4821438" y="3331213"/>
            <a:ext cx="6868537" cy="28622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Vrijwilligers maken vaak deel uit van de lokale gemeenschap</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Lokale vrijwilligers zijn vaak vertrouwd met de cultuur</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Vrijwilligers hebben vaak makkelijker toegang tot de getroffen bevolking en lokale kennis en krijgen het vertrouwen van de lokale bevolking</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Vrijwilligers treden vaak op in moeilijke situaties in een omgeving waar ze zelf deel uitmaken van die gemeenschap.</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9"/>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5" name="Google Shape;355;p19"/>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CDRT’s voorbereiden op psychosociale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nl" sz="24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Vóór een ramp</a:t>
            </a:r>
            <a:endParaRPr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356" name="Google Shape;356;p19"/>
          <p:cNvSpPr txBox="1"/>
          <p:nvPr/>
        </p:nvSpPr>
        <p:spPr>
          <a:xfrm>
            <a:off x="6277686" y="1369710"/>
            <a:ext cx="47910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Bied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training in stressmanagement vóór een ramp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voor alle CDRT-medewerkers.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57" name="Google Shape;357;p19"/>
          <p:cNvSpPr txBox="1"/>
          <p:nvPr/>
        </p:nvSpPr>
        <p:spPr>
          <a:xfrm>
            <a:off x="6277686" y="2646915"/>
            <a:ext cx="479100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Informeer CDRT-personeel vóór de inspanningen</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over wat ze vermoedelijk te zien zullen krijgen en wat voor emotionele reacties ze kunnen verwachten bij overlevenden en bij zichzelf.</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58" name="Google Shape;358;p19"/>
          <p:cNvSpPr txBox="1"/>
          <p:nvPr/>
        </p:nvSpPr>
        <p:spPr>
          <a:xfrm>
            <a:off x="6277686" y="4478118"/>
            <a:ext cx="47910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Benadruk dat het CDRT een team is en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dat het delen van de werklast en emotionele druk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opgekropte emoties kan</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helpen wegnemen.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59" name="Google Shape;359;p19"/>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5000103" y="1369710"/>
            <a:ext cx="753169" cy="753169"/>
          </a:xfrm>
          <a:prstGeom prst="rect">
            <a:avLst/>
          </a:prstGeom>
          <a:noFill/>
          <a:ln>
            <a:noFill/>
          </a:ln>
        </p:spPr>
      </p:pic>
      <p:pic>
        <p:nvPicPr>
          <p:cNvPr id="360" name="Google Shape;360;p19"/>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5074591" y="2891186"/>
            <a:ext cx="604191" cy="711786"/>
          </a:xfrm>
          <a:prstGeom prst="rect">
            <a:avLst/>
          </a:prstGeom>
          <a:noFill/>
          <a:ln>
            <a:noFill/>
          </a:ln>
        </p:spPr>
      </p:pic>
      <p:pic>
        <p:nvPicPr>
          <p:cNvPr id="361" name="Google Shape;361;p19"/>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a:stretch/>
        </p:blipFill>
        <p:spPr>
          <a:xfrm>
            <a:off x="4913197" y="4697938"/>
            <a:ext cx="926978" cy="7035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0"/>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72" name="Google Shape;372;p20"/>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CDRT’s voorbereiden op psychosociale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nl" sz="24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Tijdens een ramp</a:t>
            </a:r>
            <a:endParaRP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73" name="Google Shape;373;p20"/>
          <p:cNvSpPr txBox="1"/>
          <p:nvPr/>
        </p:nvSpPr>
        <p:spPr>
          <a:xfrm>
            <a:off x="6362747" y="971555"/>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Stimuleer</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reddingswerkers om uit te rusten en te hergroeperen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4" name="Google Shape;374;p20"/>
          <p:cNvSpPr txBox="1"/>
          <p:nvPr/>
        </p:nvSpPr>
        <p:spPr>
          <a:xfrm>
            <a:off x="6362747" y="1910603"/>
            <a:ext cx="479100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Verplicht reddingswerkers om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rustpauzes te nemen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buiten het rampgebied.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5" name="Google Shape;375;p20"/>
          <p:cNvSpPr txBox="1"/>
          <p:nvPr/>
        </p:nvSpPr>
        <p:spPr>
          <a:xfrm>
            <a:off x="6362747" y="3036113"/>
            <a:ext cx="494094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Stimuleer reddingswerkers om gedurende de hele operatie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gezond te eten en voldoende te drinken</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76" name="Google Shape;376;p20"/>
          <p:cNvSpPr txBox="1"/>
          <p:nvPr/>
        </p:nvSpPr>
        <p:spPr>
          <a:xfrm>
            <a:off x="6362747" y="4368120"/>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Roteer teams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met het oog op pauzes en nieuwe taken </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77" name="Google Shape;377;p20"/>
          <p:cNvPicPr preferRelativeResize="0"/>
          <p:nvPr/>
        </p:nvPicPr>
        <p:blipFill rotWithShape="1">
          <a:blip r:embed="rId3">
            <a:alphaModFix/>
            <a:duotone>
              <a:prstClr val="black"/>
              <a:schemeClr val="tx2">
                <a:tint val="45000"/>
                <a:satMod val="400000"/>
              </a:schemeClr>
            </a:duotone>
          </a:blip>
          <a:srcRect/>
          <a:stretch/>
        </p:blipFill>
        <p:spPr>
          <a:xfrm>
            <a:off x="5002429" y="787913"/>
            <a:ext cx="744893" cy="736616"/>
          </a:xfrm>
          <a:prstGeom prst="rect">
            <a:avLst/>
          </a:prstGeom>
          <a:noFill/>
          <a:ln>
            <a:noFill/>
          </a:ln>
        </p:spPr>
      </p:pic>
      <p:pic>
        <p:nvPicPr>
          <p:cNvPr id="378" name="Google Shape;378;p20"/>
          <p:cNvPicPr preferRelativeResize="0"/>
          <p:nvPr/>
        </p:nvPicPr>
        <p:blipFill rotWithShape="1">
          <a:blip r:embed="rId4">
            <a:alphaModFix/>
            <a:duotone>
              <a:prstClr val="black"/>
              <a:schemeClr val="tx2">
                <a:tint val="45000"/>
                <a:satMod val="400000"/>
              </a:schemeClr>
            </a:duotone>
          </a:blip>
          <a:srcRect/>
          <a:stretch/>
        </p:blipFill>
        <p:spPr>
          <a:xfrm>
            <a:off x="5085195" y="1881449"/>
            <a:ext cx="579361" cy="736616"/>
          </a:xfrm>
          <a:prstGeom prst="rect">
            <a:avLst/>
          </a:prstGeom>
          <a:noFill/>
          <a:ln>
            <a:noFill/>
          </a:ln>
        </p:spPr>
      </p:pic>
      <p:pic>
        <p:nvPicPr>
          <p:cNvPr id="379" name="Google Shape;379;p20"/>
          <p:cNvPicPr preferRelativeResize="0"/>
          <p:nvPr/>
        </p:nvPicPr>
        <p:blipFill rotWithShape="1">
          <a:blip r:embed="rId5">
            <a:alphaModFix/>
            <a:duotone>
              <a:prstClr val="black"/>
              <a:schemeClr val="tx2">
                <a:tint val="45000"/>
                <a:satMod val="400000"/>
              </a:schemeClr>
            </a:duotone>
          </a:blip>
          <a:srcRect/>
          <a:stretch/>
        </p:blipFill>
        <p:spPr>
          <a:xfrm>
            <a:off x="5031397" y="2991372"/>
            <a:ext cx="708455" cy="728339"/>
          </a:xfrm>
          <a:prstGeom prst="rect">
            <a:avLst/>
          </a:prstGeom>
          <a:noFill/>
          <a:ln>
            <a:noFill/>
          </a:ln>
        </p:spPr>
      </p:pic>
      <p:pic>
        <p:nvPicPr>
          <p:cNvPr id="380" name="Google Shape;380;p20"/>
          <p:cNvPicPr preferRelativeResize="0"/>
          <p:nvPr/>
        </p:nvPicPr>
        <p:blipFill rotWithShape="1">
          <a:blip r:embed="rId6">
            <a:alphaModFix/>
            <a:duotone>
              <a:prstClr val="black"/>
              <a:schemeClr val="tx2">
                <a:tint val="45000"/>
                <a:satMod val="400000"/>
              </a:schemeClr>
            </a:duotone>
          </a:blip>
          <a:srcRect/>
          <a:stretch/>
        </p:blipFill>
        <p:spPr>
          <a:xfrm>
            <a:off x="5031397" y="4231680"/>
            <a:ext cx="761446" cy="720062"/>
          </a:xfrm>
          <a:prstGeom prst="rect">
            <a:avLst/>
          </a:prstGeom>
          <a:noFill/>
          <a:ln>
            <a:noFill/>
          </a:ln>
        </p:spPr>
      </p:pic>
      <p:sp>
        <p:nvSpPr>
          <p:cNvPr id="381" name="Google Shape;381;p20"/>
          <p:cNvSpPr txBox="1"/>
          <p:nvPr/>
        </p:nvSpPr>
        <p:spPr>
          <a:xfrm>
            <a:off x="6362747" y="5451055"/>
            <a:ext cx="479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Bouw het aantal medewerkers geleidelijk af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82" name="Google Shape;382;p20"/>
          <p:cNvPicPr preferRelativeResize="0"/>
          <p:nvPr/>
        </p:nvPicPr>
        <p:blipFill rotWithShape="1">
          <a:blip r:embed="rId7">
            <a:alphaModFix/>
            <a:duotone>
              <a:prstClr val="black"/>
              <a:schemeClr val="tx2">
                <a:tint val="45000"/>
                <a:satMod val="400000"/>
              </a:schemeClr>
            </a:duotone>
          </a:blip>
          <a:srcRect/>
          <a:stretch/>
        </p:blipFill>
        <p:spPr>
          <a:xfrm>
            <a:off x="5085195" y="5321876"/>
            <a:ext cx="670402" cy="7697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1"/>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93" name="Google Shape;393;p21"/>
          <p:cNvSpPr txBox="1"/>
          <p:nvPr/>
        </p:nvSpPr>
        <p:spPr>
          <a:xfrm>
            <a:off x="34950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CDRT’s voorbereiden op psychosociale stress</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sz="18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nl" sz="24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Na een ramp</a:t>
            </a:r>
            <a:endParaRP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94" name="Google Shape;394;p21"/>
          <p:cNvSpPr txBox="1"/>
          <p:nvPr/>
        </p:nvSpPr>
        <p:spPr>
          <a:xfrm>
            <a:off x="6221836" y="1773389"/>
            <a:ext cx="479100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Voer een kort (verlichtend) gesprek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 na de shift met de medewerkers, waarin ze beschrijven wat ze meemaakten en hun gevoelens kunnen uiten.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395" name="Google Shape;395;p21"/>
          <p:cNvSpPr txBox="1"/>
          <p:nvPr/>
        </p:nvSpPr>
        <p:spPr>
          <a:xfrm>
            <a:off x="6221836" y="3469355"/>
            <a:ext cx="4791008"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Plan 1 à 3 dagen na de gebeurtenis een debriefing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waarin de medewerkers beschrijven wat ze meemaakten en hun gevoelens meer in detail kunnen uiten.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96" name="Google Shape;396;p21"/>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5222835" y="1971521"/>
            <a:ext cx="604191" cy="695234"/>
          </a:xfrm>
          <a:prstGeom prst="rect">
            <a:avLst/>
          </a:prstGeom>
          <a:noFill/>
          <a:ln>
            <a:noFill/>
          </a:ln>
        </p:spPr>
      </p:pic>
      <p:pic>
        <p:nvPicPr>
          <p:cNvPr id="397" name="Google Shape;397;p21"/>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5098264" y="3734123"/>
            <a:ext cx="728762" cy="670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2"/>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08" name="Google Shape;408;p22"/>
          <p:cNvSpPr txBox="1"/>
          <p:nvPr/>
        </p:nvSpPr>
        <p:spPr>
          <a:xfrm>
            <a:off x="379984" y="638259"/>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Bieden van psychosociale ondersteuning tijdens een ramp</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Google Shape;409;p22"/>
          <p:cNvSpPr txBox="1"/>
          <p:nvPr/>
        </p:nvSpPr>
        <p:spPr>
          <a:xfrm>
            <a:off x="5023884" y="1441167"/>
            <a:ext cx="6406116" cy="3970277"/>
          </a:xfrm>
          <a:prstGeom prst="rect">
            <a:avLst/>
          </a:prstGeom>
          <a:noFill/>
          <a:ln>
            <a:noFill/>
          </a:ln>
        </p:spPr>
        <p:txBody>
          <a:bodyPr spcFirstLastPara="1" wrap="square" lIns="91425" tIns="45700" rIns="91425" bIns="45700" anchor="t" anchorCtr="0">
            <a:spAutoFit/>
          </a:bodyPr>
          <a:lstStyle/>
          <a:p>
            <a:pPr marL="404813" marR="0" lvl="0" indent="-404813" algn="l" rtl="0">
              <a:spcBef>
                <a:spcPts val="0"/>
              </a:spcBef>
              <a:spcAft>
                <a:spcPts val="0"/>
              </a:spcAft>
              <a:buClr>
                <a:srgbClr val="F5333F"/>
              </a:buClr>
              <a:buSzPts val="2700"/>
              <a:buFont typeface="Wingdings" panose="05000000000000000000" pitchFamily="2" charset="2"/>
              <a:buChar char="ü"/>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Door </a:t>
            </a:r>
            <a:r>
              <a:rPr lang="nl" sz="1800"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beschikbaar te zijn en te luisteren</a:t>
            </a:r>
            <a:r>
              <a:rPr lang="nl" sz="1800"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hoe een gezin werd getroffen door een pijnlijke gebeurtenis</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Door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in extreme gevallen contact op te nemen met naasten</a:t>
            </a:r>
            <a:r>
              <a:rPr lang="nl" sz="1800"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in situaties waarin de persoon zichzelf volgens u schade zou kunnen berokkenen</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Door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bijstand te bieden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bij het organiseren van praktische zaken</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Door </a:t>
            </a:r>
            <a:r>
              <a:rPr lang="nl" sz="1800" b="1" i="0" u="none" baseline="0">
                <a:solidFill>
                  <a:srgbClr val="055A99"/>
                </a:solidFill>
                <a:latin typeface="Open sans" panose="020B0606030504020204" pitchFamily="34" charset="0"/>
                <a:ea typeface="Open sans" panose="020B0606030504020204" pitchFamily="34" charset="0"/>
                <a:cs typeface="Open sans" panose="020B0606030504020204" pitchFamily="34" charset="0"/>
                <a:sym typeface="Arial"/>
              </a:rPr>
              <a:t>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aanmoediging en ondersteuning </a:t>
            </a: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van initiatieven binnen de gemeenschap, bv. thuiszorg, interventies op school, beroepsopleiding en vaardighedentraining, het opzetten van gemeenschapscentra.</a:t>
            </a:r>
            <a:endParaRPr dirty="0">
              <a:latin typeface="Open sans" panose="020B0606030504020204" pitchFamily="34" charset="0"/>
              <a:ea typeface="Open sans" panose="020B0606030504020204" pitchFamily="34" charset="0"/>
              <a:cs typeface="Open sans" panose="020B0606030504020204" pitchFamily="34" charset="0"/>
            </a:endParaRPr>
          </a:p>
          <a:p>
            <a:pPr marL="404813" marR="0" lvl="0" indent="-404813" algn="l" rtl="0">
              <a:spcBef>
                <a:spcPts val="0"/>
              </a:spcBef>
              <a:spcAft>
                <a:spcPts val="0"/>
              </a:spcAft>
              <a:buClr>
                <a:srgbClr val="F5333F"/>
              </a:buClr>
              <a:buSzPts val="2700"/>
              <a:buFont typeface="Wingdings" panose="05000000000000000000" pitchFamily="2" charset="2"/>
              <a:buChar char="ü"/>
            </a:pP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04813" marR="0" lvl="0" indent="-404813" algn="l" rtl="0">
              <a:spcBef>
                <a:spcPts val="0"/>
              </a:spcBef>
              <a:spcAft>
                <a:spcPts val="0"/>
              </a:spcAft>
              <a:buClr>
                <a:srgbClr val="F5333F"/>
              </a:buClr>
              <a:buSzPts val="2700"/>
              <a:buFont typeface="Wingdings" panose="05000000000000000000" pitchFamily="2" charset="2"/>
              <a:buChar char="ü"/>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Door het creëren van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ondersteunende groepen.</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0" name="Google Shape;420;p23"/>
          <p:cNvSpPr txBox="1"/>
          <p:nvPr/>
        </p:nvSpPr>
        <p:spPr>
          <a:xfrm>
            <a:off x="528506" y="638259"/>
            <a:ext cx="312109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Te vermijden houdingen en zinnen</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1" name="Google Shape;421;p23"/>
          <p:cNvSpPr txBox="1"/>
          <p:nvPr/>
        </p:nvSpPr>
        <p:spPr>
          <a:xfrm>
            <a:off x="5640572" y="1418278"/>
            <a:ext cx="6100009" cy="4662775"/>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055A99"/>
              </a:buClr>
              <a:buSzPts val="2700"/>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“Ik begrijp het.”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“Je hoeft je niet slecht te voelen.”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“Je bent sterk/Je raakt er wel door.”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“Niet huilen.”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“Het is de wil van God.”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14300" algn="l" rtl="0">
              <a:lnSpc>
                <a:spcPct val="150000"/>
              </a:lnSpc>
              <a:spcBef>
                <a:spcPts val="0"/>
              </a:spcBef>
              <a:spcAft>
                <a:spcPts val="0"/>
              </a:spcAft>
              <a:buClr>
                <a:srgbClr val="055A99"/>
              </a:buClr>
              <a:buSzPts val="2700"/>
              <a:buFont typeface="Arial"/>
              <a:buNone/>
            </a:pPr>
            <a:endParaRPr sz="18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R="0" lvl="0" algn="l" rtl="0">
              <a:lnSpc>
                <a:spcPct val="150000"/>
              </a:lnSpc>
              <a:spcBef>
                <a:spcPts val="0"/>
              </a:spcBef>
              <a:spcAft>
                <a:spcPts val="0"/>
              </a:spcAft>
              <a:buClr>
                <a:srgbClr val="055A99"/>
              </a:buClr>
              <a:buSzPts val="2700"/>
            </a:pPr>
            <a:r>
              <a:rPr lang="nl" sz="1800" b="1"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“Het kon erger zijn” of “Gelukkig heb je nog …”</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66DF9D8-025A-E6A7-9F14-4F870E007B8B}"/>
              </a:ext>
            </a:extLst>
          </p:cNvPr>
          <p:cNvSpPr txBox="1"/>
          <p:nvPr/>
        </p:nvSpPr>
        <p:spPr>
          <a:xfrm>
            <a:off x="5130209" y="1552356"/>
            <a:ext cx="510363" cy="4462760"/>
          </a:xfrm>
          <a:prstGeom prst="rect">
            <a:avLst/>
          </a:prstGeom>
          <a:noFill/>
        </p:spPr>
        <p:txBody>
          <a:bodyPr wrap="square" rtlCol="0">
            <a:spAutoFit/>
          </a:bodyPr>
          <a:lstStyle/>
          <a:p>
            <a:pPr algn="l" rtl="0"/>
            <a:r>
              <a:rPr lang="nl"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nl"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nl"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nl"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nl"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nl" sz="24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nl"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nl"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nl"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nl"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nl"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nl" sz="24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nl"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a:p>
            <a:endParaRPr lang="nl" sz="1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endParaRPr lang="nl"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algn="l" rtl="0"/>
            <a:r>
              <a:rPr lang="nl" sz="1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X</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2" name="Rectangle 1">
            <a:extLst>
              <a:ext uri="{FF2B5EF4-FFF2-40B4-BE49-F238E27FC236}">
                <a16:creationId xmlns:a16="http://schemas.microsoft.com/office/drawing/2014/main" id="{922011AC-819A-4034-5A2E-3C0956571563}"/>
              </a:ext>
            </a:extLst>
          </p:cNvPr>
          <p:cNvSpPr/>
          <p:nvPr/>
        </p:nvSpPr>
        <p:spPr>
          <a:xfrm>
            <a:off x="3291837" y="-5347"/>
            <a:ext cx="8900163" cy="6863347"/>
          </a:xfrm>
          <a:prstGeom prst="rect">
            <a:avLst/>
          </a:prstGeom>
          <a:solidFill>
            <a:srgbClr val="E2E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sp>
        <p:nvSpPr>
          <p:cNvPr id="431" name="Google Shape;431;p25"/>
          <p:cNvSpPr/>
          <p:nvPr/>
        </p:nvSpPr>
        <p:spPr>
          <a:xfrm>
            <a:off x="4194578" y="3502259"/>
            <a:ext cx="3960155"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5"/>
          <p:cNvSpPr/>
          <p:nvPr/>
        </p:nvSpPr>
        <p:spPr>
          <a:xfrm>
            <a:off x="8154734" y="3502259"/>
            <a:ext cx="4035022" cy="2890923"/>
          </a:xfrm>
          <a:prstGeom prst="rect">
            <a:avLst/>
          </a:prstGeom>
          <a:solidFill>
            <a:srgbClr val="F5333F"/>
          </a:solidFill>
          <a:ln>
            <a:solidFill>
              <a:schemeClr val="tx1">
                <a:lumMod val="50000"/>
                <a:lumOff val="50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5"/>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34" name="Google Shape;434;p25"/>
          <p:cNvSpPr txBox="1"/>
          <p:nvPr/>
        </p:nvSpPr>
        <p:spPr>
          <a:xfrm>
            <a:off x="1041863" y="638259"/>
            <a:ext cx="209437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moet u doen?</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1" name="Google Shape;441;p25"/>
          <p:cNvSpPr/>
          <p:nvPr/>
        </p:nvSpPr>
        <p:spPr>
          <a:xfrm>
            <a:off x="8050532" y="4555516"/>
            <a:ext cx="419521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4000"/>
              <a:buFont typeface="Arial"/>
              <a:buNone/>
            </a:pPr>
            <a:r>
              <a:rPr lang="nl" sz="40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Vertel het ons!</a:t>
            </a:r>
            <a:endParaRPr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42" name="Google Shape;442;p25"/>
          <p:cNvSpPr/>
          <p:nvPr/>
        </p:nvSpPr>
        <p:spPr>
          <a:xfrm>
            <a:off x="4194578" y="611336"/>
            <a:ext cx="3960155"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5"/>
          <p:cNvSpPr/>
          <p:nvPr/>
        </p:nvSpPr>
        <p:spPr>
          <a:xfrm>
            <a:off x="8154734" y="611336"/>
            <a:ext cx="4035022" cy="2890923"/>
          </a:xfrm>
          <a:prstGeom prst="rect">
            <a:avLst/>
          </a:prstGeom>
          <a:solidFill>
            <a:schemeClr val="bg1"/>
          </a:solidFill>
          <a:ln w="9525" cap="flat" cmpd="sng">
            <a:solidFill>
              <a:schemeClr val="tx1">
                <a:lumMod val="50000"/>
                <a:lumOff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5"/>
          <p:cNvSpPr/>
          <p:nvPr/>
        </p:nvSpPr>
        <p:spPr>
          <a:xfrm>
            <a:off x="4436912" y="1623202"/>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nl"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Vermeld 3 zaken</a:t>
            </a:r>
            <a:endParaRPr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6" name="Google Shape;436;p25"/>
          <p:cNvSpPr/>
          <p:nvPr/>
        </p:nvSpPr>
        <p:spPr>
          <a:xfrm>
            <a:off x="5069821" y="2195313"/>
            <a:ext cx="220966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Die u kunt doen om de stress te bekampen.</a:t>
            </a:r>
            <a:endParaRPr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7" name="Google Shape;437;p25"/>
          <p:cNvSpPr/>
          <p:nvPr/>
        </p:nvSpPr>
        <p:spPr>
          <a:xfrm>
            <a:off x="8506735" y="1435101"/>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nl"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Vermeld 3 zaken</a:t>
            </a:r>
            <a:endParaRPr sz="180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8" name="Google Shape;438;p25"/>
          <p:cNvSpPr/>
          <p:nvPr/>
        </p:nvSpPr>
        <p:spPr>
          <a:xfrm>
            <a:off x="9173109" y="2056797"/>
            <a:ext cx="220600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Die u kunt doen om ‘erbovenop te raken’.</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39" name="Google Shape;439;p25"/>
          <p:cNvSpPr/>
          <p:nvPr/>
        </p:nvSpPr>
        <p:spPr>
          <a:xfrm>
            <a:off x="4436912" y="4325005"/>
            <a:ext cx="35387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55A99"/>
              </a:buClr>
              <a:buSzPts val="3200"/>
              <a:buFont typeface="Arial"/>
              <a:buNone/>
            </a:pPr>
            <a:r>
              <a:rPr lang="nl" sz="32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Vermeld 3 zaken</a:t>
            </a:r>
            <a:endParaRPr sz="180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40" name="Google Shape;440;p25"/>
          <p:cNvSpPr/>
          <p:nvPr/>
        </p:nvSpPr>
        <p:spPr>
          <a:xfrm>
            <a:off x="4892232" y="5005191"/>
            <a:ext cx="240753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Die een gemeenschap kan doen om ‘erbovenop te raken’.</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24" descr="A picture containing arrow&#10;&#10;Description automatically generated"/>
          <p:cNvPicPr preferRelativeResize="0"/>
          <p:nvPr/>
        </p:nvPicPr>
        <p:blipFill rotWithShape="1">
          <a:blip r:embed="rId3">
            <a:alphaModFix/>
            <a:duotone>
              <a:prstClr val="black"/>
              <a:schemeClr val="tx2">
                <a:tint val="45000"/>
                <a:satMod val="400000"/>
              </a:schemeClr>
            </a:duotone>
          </a:blip>
          <a:srcRect l="3031"/>
          <a:stretch/>
        </p:blipFill>
        <p:spPr>
          <a:xfrm>
            <a:off x="0" y="0"/>
            <a:ext cx="12192000" cy="6858000"/>
          </a:xfrm>
          <a:prstGeom prst="rect">
            <a:avLst/>
          </a:prstGeom>
          <a:noFill/>
          <a:ln>
            <a:noFill/>
          </a:ln>
        </p:spPr>
      </p:pic>
      <p:sp>
        <p:nvSpPr>
          <p:cNvPr id="454" name="Google Shape;454;p2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55" name="Google Shape;455;p24"/>
          <p:cNvSpPr txBox="1"/>
          <p:nvPr/>
        </p:nvSpPr>
        <p:spPr>
          <a:xfrm>
            <a:off x="528505" y="638259"/>
            <a:ext cx="3469753"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Erbovenop raken</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6" name="Google Shape;456;p24"/>
          <p:cNvSpPr/>
          <p:nvPr/>
        </p:nvSpPr>
        <p:spPr>
          <a:xfrm>
            <a:off x="4475615" y="300952"/>
            <a:ext cx="7435348" cy="3259935"/>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24"/>
          <p:cNvSpPr txBox="1"/>
          <p:nvPr/>
        </p:nvSpPr>
        <p:spPr>
          <a:xfrm>
            <a:off x="4926364" y="638259"/>
            <a:ext cx="6142120"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Wat is veerkracht?</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nl"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Veerkracht kan worden gezien als iemands vaardigheid om te overleven en uiteindelijk te groeien na een uitermate stressvolle gebeurtenis. Veerkracht omvat de vaardigheid tot het ontwikkelen van de nodige skills om het hoofd te bieden aan toekomstige tegenslagen.</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nl" sz="1800" b="0"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Psychologische veerkracht verwijst naar het bezit van cognitieve, emotionele, fysieke en sociale vaardigheden.</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a:off x="633576" y="1778697"/>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Doelstellingen</a:t>
            </a:r>
            <a:endParaRPr sz="4000" b="0"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5" name="Google Shape;105;p2"/>
          <p:cNvSpPr>
            <a:spLocks noGrp="1" noRot="1" noMove="1" noResize="1" noEditPoints="1" noAdjustHandles="1" noChangeArrowheads="1" noChangeShapeType="1"/>
          </p:cNvSpPr>
          <p:nvPr/>
        </p:nvSpPr>
        <p:spPr>
          <a:xfrm>
            <a:off x="1146000" y="2757159"/>
            <a:ext cx="10156409" cy="263144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5333F"/>
              </a:buClr>
              <a:buSzPts val="2000"/>
              <a:buFont typeface="Noto Sans Symbols"/>
              <a:buChar char="✔"/>
            </a:pPr>
            <a:r>
              <a:rPr lang="nl" sz="2200" b="0" i="0" u="none" strike="noStrike" cap="none" baseline="0">
                <a:solidFill>
                  <a:schemeClr val="lt1"/>
                </a:solidFill>
                <a:latin typeface="Open sans"/>
                <a:ea typeface="Open sans"/>
                <a:cs typeface="Open sans"/>
                <a:sym typeface="Arial"/>
              </a:rPr>
              <a:t>Kennis van stress en de langetermijngevolgen van stress.</a:t>
            </a:r>
            <a:endParaRPr lang="nl"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nl" sz="2200" b="0" i="0" u="none" strike="noStrike" cap="none" baseline="0">
                <a:solidFill>
                  <a:schemeClr val="lt1"/>
                </a:solidFill>
                <a:latin typeface="Open sans"/>
                <a:ea typeface="Open sans"/>
                <a:cs typeface="Open sans"/>
                <a:sym typeface="Arial"/>
              </a:rPr>
              <a:t>Begrip van de verschillende mechanismen om met stress om te gaan.</a:t>
            </a:r>
            <a:endParaRPr lang="nl"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nl" sz="2200" b="0" i="0" u="none" strike="noStrike" cap="none" baseline="0">
                <a:solidFill>
                  <a:schemeClr val="lt1"/>
                </a:solidFill>
                <a:latin typeface="Open sans"/>
                <a:ea typeface="Open sans"/>
                <a:cs typeface="Open sans"/>
                <a:sym typeface="Arial"/>
              </a:rPr>
              <a:t>Oefenen van manieren om met stress om te gaan.</a:t>
            </a:r>
            <a:endParaRPr lang="nl"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nl" sz="2200" b="0" i="0" u="none" strike="noStrike" cap="none" baseline="0">
                <a:solidFill>
                  <a:schemeClr val="lt1"/>
                </a:solidFill>
                <a:latin typeface="Open sans"/>
                <a:ea typeface="Open sans"/>
                <a:cs typeface="Open sans"/>
                <a:sym typeface="Arial"/>
              </a:rPr>
              <a:t>Begrip van psychosociale ondersteuning.</a:t>
            </a:r>
            <a:endParaRPr lang="nl" sz="2200" dirty="0">
              <a:solidFill>
                <a:schemeClr val="lt1"/>
              </a:solidFill>
              <a:latin typeface="Open sans"/>
              <a:ea typeface="Open sans"/>
              <a:cs typeface="Open sans"/>
            </a:endParaRPr>
          </a:p>
          <a:p>
            <a:pPr marL="342900" marR="0" lvl="0" indent="-342900" algn="l" rtl="0">
              <a:lnSpc>
                <a:spcPct val="150000"/>
              </a:lnSpc>
              <a:spcBef>
                <a:spcPts val="0"/>
              </a:spcBef>
              <a:spcAft>
                <a:spcPts val="0"/>
              </a:spcAft>
              <a:buClr>
                <a:srgbClr val="F5333F"/>
              </a:buClr>
              <a:buSzPts val="2000"/>
              <a:buFont typeface="Noto Sans Symbols"/>
              <a:buChar char="✔"/>
            </a:pPr>
            <a:r>
              <a:rPr lang="nl" sz="2200" b="0" i="0" u="none" strike="noStrike" cap="none" baseline="0">
                <a:solidFill>
                  <a:schemeClr val="lt1"/>
                </a:solidFill>
                <a:latin typeface="Open sans"/>
                <a:ea typeface="Open sans"/>
                <a:cs typeface="Open sans"/>
                <a:sym typeface="Arial"/>
              </a:rPr>
              <a:t>Weten hoe u voor uzelf, uw team en slachtoffers van rampen zorgt.</a:t>
            </a:r>
            <a:endParaRPr sz="2200" dirty="0">
              <a:solidFill>
                <a:schemeClr val="lt1"/>
              </a:solidFill>
              <a:latin typeface="Open sans"/>
              <a:ea typeface="Open sans"/>
              <a:cs typeface="Open sans"/>
            </a:endParaRPr>
          </a:p>
        </p:txBody>
      </p:sp>
      <p:pic>
        <p:nvPicPr>
          <p:cNvPr id="106" name="Google Shape;106;p2"/>
          <p:cNvPicPr preferRelativeResize="0"/>
          <p:nvPr/>
        </p:nvPicPr>
        <p:blipFill rotWithShape="1">
          <a:blip r:embed="rId3">
            <a:alphaModFix/>
          </a:blip>
          <a:srcRect/>
          <a:stretch/>
        </p:blipFill>
        <p:spPr>
          <a:xfrm>
            <a:off x="633576" y="519479"/>
            <a:ext cx="1067378" cy="9233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6"/>
          <p:cNvSpPr/>
          <p:nvPr/>
        </p:nvSpPr>
        <p:spPr>
          <a:xfrm>
            <a:off x="0" y="0"/>
            <a:ext cx="12192000" cy="685800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68" name="Google Shape;468;p26"/>
          <p:cNvSpPr/>
          <p:nvPr/>
        </p:nvSpPr>
        <p:spPr>
          <a:xfrm>
            <a:off x="633576" y="806827"/>
            <a:ext cx="40905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nl" sz="4000" b="1" i="0" u="none" strike="noStrike" cap="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Overzicht</a:t>
            </a:r>
            <a:endParaRPr sz="40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69" name="Google Shape;469;p26"/>
          <p:cNvSpPr/>
          <p:nvPr/>
        </p:nvSpPr>
        <p:spPr>
          <a:xfrm>
            <a:off x="1199163" y="2015955"/>
            <a:ext cx="10156409" cy="347783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Noto Sans Symbols"/>
              <a:buChar char="✔"/>
            </a:pPr>
            <a:r>
              <a:rPr lang="nl"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Psychosociale ondersteuning kan zowel preventief als curatief zijn.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nl"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Ze is preventief als er stappen worden genomen om het risico op de ontwikkeling van mentale gezondheidsproblemen te verminderen.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nl"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Ze is curatief als er stappen worden genomen om individuen en gemeenschappen te helpen bij het overwinnen van en omgaan met de psychosociale effecten die bij een crisis kunnen optreden. </a:t>
            </a:r>
            <a:endParaRPr dirty="0">
              <a:latin typeface="Open sans" panose="020B0606030504020204" pitchFamily="34" charset="0"/>
              <a:ea typeface="Open sans" panose="020B0606030504020204" pitchFamily="34" charset="0"/>
              <a:cs typeface="Open sans" panose="020B0606030504020204" pitchFamily="34" charset="0"/>
            </a:endParaRPr>
          </a:p>
          <a:p>
            <a:pPr marL="342900" marR="0" lvl="0" indent="-215900" algn="l" rtl="0">
              <a:spcBef>
                <a:spcPts val="0"/>
              </a:spcBef>
              <a:spcAft>
                <a:spcPts val="0"/>
              </a:spcAft>
              <a:buClr>
                <a:schemeClr val="lt1"/>
              </a:buClr>
              <a:buSzPts val="2000"/>
              <a:buFont typeface="Noto Sans Symbols"/>
              <a:buNone/>
            </a:pPr>
            <a:endParaRPr sz="2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nl" sz="20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Deze twee aspecten van psychosociale ondersteuning dragen bij aan het opbouwen van veerkracht in het licht van een nieuwe crisis of andere moeilijke levensomstandigheden.</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7"/>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80" name="Google Shape;480;p27"/>
          <p:cNvSpPr txBox="1"/>
          <p:nvPr/>
        </p:nvSpPr>
        <p:spPr>
          <a:xfrm>
            <a:off x="644094" y="1061003"/>
            <a:ext cx="3550484"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chemeClr val="lt1"/>
                </a:solidFill>
                <a:latin typeface="Open sans" panose="020B0606030504020204" pitchFamily="34" charset="0"/>
                <a:ea typeface="Open sans" panose="020B0606030504020204" pitchFamily="34" charset="0"/>
                <a:cs typeface="Open sans" panose="020B0606030504020204" pitchFamily="34" charset="0"/>
              </a:rPr>
              <a:t>Activiteit</a:t>
            </a:r>
            <a:endParaRPr lang="nl"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endParaRPr lang="nl"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81" name="Google Shape;481;p27"/>
          <p:cNvSpPr txBox="1"/>
          <p:nvPr/>
        </p:nvSpPr>
        <p:spPr>
          <a:xfrm>
            <a:off x="4591036" y="1533520"/>
            <a:ext cx="6936280" cy="30469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5333F"/>
              </a:buClr>
              <a:buSzPts val="2700"/>
              <a:buFont typeface="Arial" panose="020B0604020202020204" pitchFamily="34" charset="0"/>
              <a:buChar char="•"/>
            </a:pPr>
            <a:r>
              <a:rPr lang="nl" sz="2400" b="0" i="0" u="none" baseline="0">
                <a:latin typeface="Open sans" panose="020B0606030504020204" pitchFamily="34" charset="0"/>
                <a:ea typeface="Open sans" panose="020B0606030504020204" pitchFamily="34" charset="0"/>
                <a:cs typeface="Open sans" panose="020B0606030504020204" pitchFamily="34" charset="0"/>
              </a:rPr>
              <a:t>Identificeer personen binnen uw gemeenschap die psychologische eerste hulp en psychosociale ondersteuning kunnen bieden.</a:t>
            </a:r>
          </a:p>
          <a:p>
            <a:pPr marL="342900" marR="0" lvl="0" indent="-342900" algn="l" rtl="0">
              <a:spcBef>
                <a:spcPts val="0"/>
              </a:spcBef>
              <a:spcAft>
                <a:spcPts val="0"/>
              </a:spcAft>
              <a:buClr>
                <a:srgbClr val="F5333F"/>
              </a:buClr>
              <a:buSzPts val="2700"/>
              <a:buFont typeface="Arial" panose="020B0604020202020204" pitchFamily="34" charset="0"/>
              <a:buChar char="•"/>
            </a:pPr>
            <a:endParaRPr lang="nl" sz="24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rtl="0">
              <a:spcBef>
                <a:spcPts val="0"/>
              </a:spcBef>
              <a:spcAft>
                <a:spcPts val="0"/>
              </a:spcAft>
              <a:buClr>
                <a:srgbClr val="F5333F"/>
              </a:buClr>
              <a:buSzPts val="2700"/>
              <a:buFont typeface="Arial" panose="020B0604020202020204" pitchFamily="34" charset="0"/>
              <a:buChar char="•"/>
            </a:pPr>
            <a:r>
              <a:rPr lang="nl" sz="2400" b="0" i="0" u="none" baseline="0">
                <a:latin typeface="Open sans" panose="020B0606030504020204" pitchFamily="34" charset="0"/>
                <a:ea typeface="Open sans" panose="020B0606030504020204" pitchFamily="34" charset="0"/>
                <a:cs typeface="Open sans" panose="020B0606030504020204" pitchFamily="34" charset="0"/>
              </a:rPr>
              <a:t>Identificeer personen binnen uw nationale vereniging of nationale rampenbureau bij wie u terecht kunt voor ondersteuning.</a:t>
            </a:r>
          </a:p>
          <a:p>
            <a:pPr marR="0" lvl="0" algn="l" rtl="0">
              <a:spcBef>
                <a:spcPts val="0"/>
              </a:spcBef>
              <a:spcAft>
                <a:spcPts val="0"/>
              </a:spcAft>
              <a:buClr>
                <a:srgbClr val="F5333F"/>
              </a:buClr>
              <a:buSzPts val="2700"/>
            </a:pPr>
            <a:endParaRPr lang="nl"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A8E678AF-1F32-A499-D763-20380FBC7D70}"/>
              </a:ext>
            </a:extLst>
          </p:cNvPr>
          <p:cNvSpPr txBox="1"/>
          <p:nvPr/>
        </p:nvSpPr>
        <p:spPr>
          <a:xfrm>
            <a:off x="4846320" y="5555632"/>
            <a:ext cx="6492240" cy="923330"/>
          </a:xfrm>
          <a:prstGeom prst="rect">
            <a:avLst/>
          </a:prstGeom>
          <a:solidFill>
            <a:srgbClr val="F5333F"/>
          </a:solidFill>
        </p:spPr>
        <p:txBody>
          <a:bodyPr wrap="square" rtlCol="0">
            <a:spAutoFit/>
          </a:bodyPr>
          <a:lstStyle/>
          <a:p>
            <a:pPr algn="ctr" rtl="0"/>
            <a:r>
              <a:rPr lang="nl" sz="2000" b="1" i="0" u="none" baseline="0">
                <a:solidFill>
                  <a:schemeClr val="bg1"/>
                </a:solidFill>
                <a:highlight>
                  <a:srgbClr val="F5333F"/>
                </a:highlight>
                <a:latin typeface="Open sans" panose="020B0606030504020204" pitchFamily="34" charset="0"/>
                <a:ea typeface="Open sans" panose="020B0606030504020204" pitchFamily="34" charset="0"/>
                <a:cs typeface="Open sans" panose="020B0606030504020204" pitchFamily="34" charset="0"/>
              </a:rPr>
              <a:t>Opmerking: </a:t>
            </a:r>
            <a:r>
              <a:rPr lang="nl" sz="2000" b="1"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U kunt ook unit 5 raadplegen op pagina 13 van het CDRT-werkboek</a:t>
            </a:r>
          </a:p>
          <a:p>
            <a:endParaRPr lang="n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29BBA82D-B631-7699-587D-A9E52D386B41}"/>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nl"/>
          </a:p>
        </p:txBody>
      </p:sp>
      <p:grpSp>
        <p:nvGrpSpPr>
          <p:cNvPr id="788" name="Google Shape;788;p45"/>
          <p:cNvGrpSpPr/>
          <p:nvPr/>
        </p:nvGrpSpPr>
        <p:grpSpPr>
          <a:xfrm>
            <a:off x="353987" y="1838509"/>
            <a:ext cx="3470177" cy="2777796"/>
            <a:chOff x="508819" y="2450303"/>
            <a:chExt cx="4403225" cy="2777796"/>
          </a:xfrm>
        </p:grpSpPr>
        <p:sp>
          <p:nvSpPr>
            <p:cNvPr id="789" name="Google Shape;789;p45"/>
            <p:cNvSpPr/>
            <p:nvPr/>
          </p:nvSpPr>
          <p:spPr>
            <a:xfrm>
              <a:off x="513332" y="2450303"/>
              <a:ext cx="3435816"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nl" sz="40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Doe mee</a:t>
              </a:r>
              <a:endParaRPr sz="4000" b="1" i="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790" name="Google Shape;790;p45"/>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nl" sz="2200" b="0"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U kunt op veel manieren deel uitmaken van ‘s werelds grootste humanitaire netwerk.</a:t>
              </a:r>
              <a:endParaRPr sz="2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791" name="Google Shape;791;p45"/>
          <p:cNvSpPr/>
          <p:nvPr/>
        </p:nvSpPr>
        <p:spPr>
          <a:xfrm>
            <a:off x="4568644" y="1221423"/>
            <a:ext cx="726581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1"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Word vrijwilliger, doneer, doe mee aan ons partnerschap</a:t>
            </a:r>
            <a:r>
              <a:rPr lang="nl" sz="1800" b="0"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 of deel onze oproepen en stories op sociale media. Kom meer te weten over IFRC en ontdek hoe u in contact kunt komen met uw nationale Rode Kruis of Rode Halve Maan op </a:t>
            </a:r>
            <a:r>
              <a:rPr lang="nl" sz="1800" b="1" i="0" u="none"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www.ifrc.org.</a:t>
            </a:r>
            <a:endParaRPr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Google Shape;791;p45">
            <a:extLst>
              <a:ext uri="{FF2B5EF4-FFF2-40B4-BE49-F238E27FC236}">
                <a16:creationId xmlns:a16="http://schemas.microsoft.com/office/drawing/2014/main" id="{A66DB9B1-FB5C-7AC1-8B5A-A321EE023F24}"/>
              </a:ext>
            </a:extLst>
          </p:cNvPr>
          <p:cNvSpPr/>
          <p:nvPr/>
        </p:nvSpPr>
        <p:spPr>
          <a:xfrm>
            <a:off x="4565087" y="4135297"/>
            <a:ext cx="7269369" cy="216978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buClr>
                <a:srgbClr val="7030A0"/>
              </a:buClr>
              <a:buSzPts val="1800"/>
              <a:buFont typeface="Arial"/>
              <a:buNone/>
            </a:pPr>
            <a:r>
              <a:rPr lang="nl" sz="18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Om op de hoogte te blijven van de werking van de Caraïbische </a:t>
            </a:r>
            <a:r>
              <a:rPr lang="nl" sz="18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rampenbestrijding </a:t>
            </a:r>
            <a:r>
              <a:rPr lang="nl" sz="18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of om meer informatie te krijgen over beschikbare </a:t>
            </a:r>
            <a:r>
              <a:rPr lang="nl" sz="18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rPr>
              <a:t>trainings, trainingsmateriaal, onderzoek en tools voor informatiebeheer, </a:t>
            </a:r>
            <a:r>
              <a:rPr lang="nl" sz="1800" b="0" i="0" u="none" baseline="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bezoekt u: </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hlinkClick r:id="rId3">
                  <a:extLst>
                    <a:ext uri="{A12FA001-AC4F-418D-AE19-62706E023703}">
                      <ahyp:hlinkClr xmlns:ahyp="http://schemas.microsoft.com/office/drawing/2018/hyperlinkcolor" val="tx"/>
                    </a:ext>
                  </a:extLst>
                </a:hlinkClick>
              </a:rPr>
              <a:t>www.cadrim.org</a:t>
            </a: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algn="l"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5A321117-F42C-CD68-2D48-2E13F5472C27}"/>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A40D1FD8-BA5E-EDE4-5791-9D2EB06910E4}"/>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7E2C58EA-FE09-FF54-E7BD-1766BDBAC13B}"/>
                  </a:ext>
                </a:extLst>
              </p:cNvPr>
              <p:cNvSpPr txBox="1"/>
              <p:nvPr/>
            </p:nvSpPr>
            <p:spPr>
              <a:xfrm>
                <a:off x="3944171" y="6139074"/>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ea typeface="Arial Nova" panose="020B0504020202020204" pitchFamily="34" charset="0"/>
                    <a:cs typeface="Arial Nova" panose="020B0504020202020204" pitchFamily="34" charset="0"/>
                  </a:rPr>
                  <a:t>: CADRIM.IFRC</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6A644985-6108-0040-3448-D2280ECEC68E}"/>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D8B97660-ACA1-DB68-AF31-5F27CE89C0E6}"/>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0BE164AC-2899-DFE4-B460-8D97F35992DD}"/>
                  </a:ext>
                </a:extLst>
              </p:cNvPr>
              <p:cNvSpPr txBox="1"/>
              <p:nvPr/>
            </p:nvSpPr>
            <p:spPr>
              <a:xfrm>
                <a:off x="6476942" y="6137886"/>
                <a:ext cx="2021940"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ea typeface="Arial Nova" panose="020B0504020202020204" pitchFamily="34" charset="0"/>
                    <a:cs typeface="Arial Nova" panose="020B0504020202020204" pitchFamily="34" charset="0"/>
                  </a:rPr>
                  <a:t>: @cadrim_ifrc</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9B1C739D-AA70-2F3F-267C-2E95BE3152CD}"/>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302D0DA9-E2D1-0ABD-4E68-46C237430726}"/>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85D5FD7C-BCEA-7094-F0CE-F4104ADBE4B1}"/>
                  </a:ext>
                </a:extLst>
              </p:cNvPr>
              <p:cNvSpPr txBox="1"/>
              <p:nvPr/>
            </p:nvSpPr>
            <p:spPr>
              <a:xfrm>
                <a:off x="9130726" y="6159657"/>
                <a:ext cx="2771124" cy="338554"/>
              </a:xfrm>
              <a:prstGeom prst="rect">
                <a:avLst/>
              </a:prstGeom>
              <a:noFill/>
            </p:spPr>
            <p:txBody>
              <a:bodyPr wrap="square">
                <a:spAutoFit/>
              </a:bodyPr>
              <a:lstStyle/>
              <a:p>
                <a:pPr algn="l" rtl="0"/>
                <a:r>
                  <a:rPr lang="nl" sz="1600" b="0" i="0" u="none" baseline="0">
                    <a:solidFill>
                      <a:schemeClr val="tx1"/>
                    </a:solidFill>
                    <a:latin typeface="Arial Nova" panose="020B0504020202020204" pitchFamily="34" charset="0"/>
                    <a:ea typeface="Arial Nova" panose="020B0504020202020204" pitchFamily="34" charset="0"/>
                    <a:cs typeface="Arial Nova" panose="020B0504020202020204" pitchFamily="34" charset="0"/>
                  </a:rPr>
                  <a:t>: @CADRIM_IFRC</a:t>
                </a: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A6F197DA-F7E9-FF2F-1F52-CC36D79DB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494809CE-999D-2282-2720-681DB1DA0C06}"/>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ACC4DB1A-340E-52B7-FA31-973CB8DEAEEE}"/>
              </a:ext>
            </a:extLst>
          </p:cNvPr>
          <p:cNvPicPr>
            <a:picLocks noChangeAspect="1"/>
          </p:cNvPicPr>
          <p:nvPr/>
        </p:nvPicPr>
        <p:blipFill>
          <a:blip r:embed="rId8"/>
          <a:stretch>
            <a:fillRect/>
          </a:stretch>
        </p:blipFill>
        <p:spPr>
          <a:xfrm>
            <a:off x="4381713" y="240081"/>
            <a:ext cx="2250989" cy="10167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descr="A wooden boat in a body of water&#10;&#10;Description automatically generated"/>
          <p:cNvPicPr preferRelativeResize="0"/>
          <p:nvPr/>
        </p:nvPicPr>
        <p:blipFill rotWithShape="1">
          <a:blip r:embed="rId3">
            <a:alphaModFix/>
          </a:blip>
          <a:srcRect b="11079"/>
          <a:stretch/>
        </p:blipFill>
        <p:spPr>
          <a:xfrm>
            <a:off x="568745" y="-5349"/>
            <a:ext cx="11623255" cy="6863347"/>
          </a:xfrm>
          <a:prstGeom prst="rect">
            <a:avLst/>
          </a:prstGeom>
          <a:noFill/>
          <a:ln>
            <a:noFill/>
          </a:ln>
        </p:spPr>
      </p:pic>
      <p:sp>
        <p:nvSpPr>
          <p:cNvPr id="117" name="Google Shape;117;p3"/>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endParaRPr dirty="0"/>
          </a:p>
        </p:txBody>
      </p:sp>
      <p:sp>
        <p:nvSpPr>
          <p:cNvPr id="118" name="Google Shape;118;p3"/>
          <p:cNvSpPr txBox="1"/>
          <p:nvPr/>
        </p:nvSpPr>
        <p:spPr>
          <a:xfrm>
            <a:off x="568744" y="1179009"/>
            <a:ext cx="2936455"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een crisis?</a:t>
            </a:r>
            <a:endParaRPr lang="nl" sz="36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endParaRPr lang="nl" sz="2000" b="1"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lnSpc>
                <a:spcPct val="90000"/>
              </a:lnSpc>
              <a:spcBef>
                <a:spcPts val="0"/>
              </a:spcBef>
              <a:spcAft>
                <a:spcPts val="0"/>
              </a:spcAft>
              <a:buClr>
                <a:schemeClr val="lt1"/>
              </a:buClr>
              <a:buSzPts val="4400"/>
              <a:buFont typeface="Arial"/>
              <a:buNone/>
            </a:pPr>
            <a:r>
              <a:rPr lang="nl" sz="2000" b="0" i="0" u="none" strike="noStrike" cap="none" baseline="0">
                <a:solidFill>
                  <a:srgbClr val="E2E2E2"/>
                </a:solidFill>
                <a:latin typeface="Open sans" panose="020B0606030504020204" pitchFamily="34" charset="0"/>
                <a:ea typeface="Open sans" panose="020B0606030504020204" pitchFamily="34" charset="0"/>
                <a:cs typeface="Open sans" panose="020B0606030504020204" pitchFamily="34" charset="0"/>
                <a:sym typeface="Arial"/>
              </a:rPr>
              <a:t>Een gebeurtenis</a:t>
            </a:r>
            <a:endParaRPr sz="2000" i="0" u="none" strike="noStrike" cap="none" dirty="0">
              <a:solidFill>
                <a:srgbClr val="E2E2E2"/>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Calibri"/>
              <a:buNone/>
            </a:pPr>
            <a:endParaRPr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19" name="Google Shape;119;p3"/>
          <p:cNvSpPr/>
          <p:nvPr/>
        </p:nvSpPr>
        <p:spPr>
          <a:xfrm>
            <a:off x="4475615" y="2019300"/>
            <a:ext cx="7435348" cy="3490540"/>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3"/>
          <p:cNvSpPr txBox="1"/>
          <p:nvPr/>
        </p:nvSpPr>
        <p:spPr>
          <a:xfrm>
            <a:off x="4821439" y="2194909"/>
            <a:ext cx="6743700" cy="313928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nl" sz="18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Elke plotse onderbreking van het normale traject van een individu of samenleving.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nl" sz="18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Het gaat om een ingrijpende gebeurtenis die losstaat van de dagelijkse ervaring, die de betrokken partij zwaar bedreigt – vaak vergezeld van gevoelens van machteloosheid, horror en terreur. </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chemeClr val="lt1"/>
              </a:buClr>
              <a:buSzPts val="1800"/>
              <a:buFont typeface="Arial"/>
              <a:buChar char="•"/>
            </a:pPr>
            <a:r>
              <a:rPr lang="nl" sz="1800" b="0" i="0" u="none" strike="noStrike" cap="none" baseline="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Crisissituaties variëren van individuele incidenten tot grootschalige rampen, vaak met gijzelingen, ziekte-uitbraken, orkanen en overstromingen.</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4" descr="A yellow sign with lightning in the background&#10;&#10;Description automatically generated with medium confidence"/>
          <p:cNvPicPr preferRelativeResize="0"/>
          <p:nvPr/>
        </p:nvPicPr>
        <p:blipFill rotWithShape="1">
          <a:blip r:embed="rId3">
            <a:alphaModFix/>
          </a:blip>
          <a:srcRect t="15692"/>
          <a:stretch/>
        </p:blipFill>
        <p:spPr>
          <a:xfrm>
            <a:off x="-19202" y="-5347"/>
            <a:ext cx="12211202" cy="6863347"/>
          </a:xfrm>
          <a:prstGeom prst="rect">
            <a:avLst/>
          </a:prstGeom>
          <a:noFill/>
          <a:ln>
            <a:noFill/>
          </a:ln>
        </p:spPr>
      </p:pic>
      <p:sp>
        <p:nvSpPr>
          <p:cNvPr id="131" name="Google Shape;131;p4"/>
          <p:cNvSpPr/>
          <p:nvPr/>
        </p:nvSpPr>
        <p:spPr>
          <a:xfrm>
            <a:off x="4475615" y="2273300"/>
            <a:ext cx="7435348" cy="4172324"/>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4"/>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endParaRPr dirty="0"/>
          </a:p>
        </p:txBody>
      </p:sp>
      <p:sp>
        <p:nvSpPr>
          <p:cNvPr id="133" name="Google Shape;133;p4"/>
          <p:cNvSpPr txBox="1"/>
          <p:nvPr/>
        </p:nvSpPr>
        <p:spPr>
          <a:xfrm>
            <a:off x="757269" y="638259"/>
            <a:ext cx="268517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strike="noStrike" cap="none" baseline="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een crisis?</a:t>
            </a:r>
            <a:endParaRPr sz="1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Calibri"/>
              <a:buNone/>
            </a:pPr>
            <a:endParaRPr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r>
              <a:rPr lang="nl" sz="1800" b="0" i="0" u="none" strike="noStrike" cap="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Een reactie</a:t>
            </a:r>
            <a:endParaRPr sz="18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34" name="Google Shape;134;p4"/>
          <p:cNvSpPr txBox="1"/>
          <p:nvPr/>
        </p:nvSpPr>
        <p:spPr>
          <a:xfrm>
            <a:off x="4669154" y="2885573"/>
            <a:ext cx="6867526"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strike="noStrike" cap="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Een andere definitie van een crisis als: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"Tijdelijke toestand van waargenomen ongemak en ontregeling, gekenmerkt door het onvermogen van een individu om met behulp van gebruikelijke probleemoplossende methoden met een specifieke situatie om te gaan, en met een mogelijk positieve of negatieve uitkomst". </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spcBef>
                <a:spcPts val="0"/>
              </a:spcBef>
              <a:spcAft>
                <a:spcPts val="0"/>
              </a:spcAft>
              <a:buNone/>
            </a:pPr>
            <a:r>
              <a:rPr lang="nl" sz="1800" b="0" i="0" u="none" baseline="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Dankzij deze definitie begrijpen we dat mensen in crisissituaties niet getraumatiseerd zijn of met een psychische stoornis kampen. Zich in een crisissituatie bevinden is normaal reageren op een abnormale situatie (zoals een noodgeval). </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8D30813C-ACA7-8B82-74E7-E988D54D6B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47"/>
          <a:stretch/>
        </p:blipFill>
        <p:spPr bwMode="auto">
          <a:xfrm>
            <a:off x="4194578" y="0"/>
            <a:ext cx="79974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57" name="Google Shape;157;p6"/>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8" name="Google Shape;158;p6"/>
          <p:cNvSpPr txBox="1"/>
          <p:nvPr/>
        </p:nvSpPr>
        <p:spPr>
          <a:xfrm>
            <a:off x="1205334" y="638257"/>
            <a:ext cx="2295462"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Wat is stress?</a:t>
            </a:r>
            <a:endParaRPr sz="180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59" name="Google Shape;159;p6"/>
          <p:cNvSpPr/>
          <p:nvPr/>
        </p:nvSpPr>
        <p:spPr>
          <a:xfrm>
            <a:off x="4475615" y="638257"/>
            <a:ext cx="7435348" cy="1713966"/>
          </a:xfrm>
          <a:prstGeom prst="rect">
            <a:avLst/>
          </a:prstGeom>
          <a:solidFill>
            <a:srgbClr val="F5333F">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6"/>
          <p:cNvSpPr txBox="1"/>
          <p:nvPr/>
        </p:nvSpPr>
        <p:spPr>
          <a:xfrm>
            <a:off x="4888360" y="1065843"/>
            <a:ext cx="67437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0" i="0" u="none" strike="noStrike" baseline="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Stress is een normale reactie op een fysieke of emotionele uitdaging en vindt plaats bij een verstoord evenwicht tussen de verwachtingen en de middelen om ermee om te gaan.</a:t>
            </a:r>
            <a:endParaRPr sz="1800" b="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rtl="0">
              <a:spcBef>
                <a:spcPts val="0"/>
              </a:spcBef>
              <a:spcAft>
                <a:spcPts val="0"/>
              </a:spcAft>
              <a:buNone/>
            </a:pPr>
            <a:br>
              <a:rPr lang="nl" sz="180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endParaRPr sz="18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1" name="Google Shape;171;p7"/>
          <p:cNvSpPr txBox="1"/>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Soorten </a:t>
            </a:r>
            <a:r>
              <a:rPr lang="nl"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 </a:t>
            </a: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stress</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2" name="Google Shape;172;p7"/>
          <p:cNvSpPr txBox="1"/>
          <p:nvPr/>
        </p:nvSpPr>
        <p:spPr>
          <a:xfrm>
            <a:off x="6095999" y="936536"/>
            <a:ext cx="5467517"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Dagelijkse stress: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Activiteiten die we zien als routineuze uitdagingen van het dagelijkse leven, zoals de dagelijkse bekommernissen van het werk, het zorgen voor anderen en het woon-werkverkeer.</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73" name="Google Shape;173;p7"/>
          <p:cNvSpPr txBox="1"/>
          <p:nvPr/>
        </p:nvSpPr>
        <p:spPr>
          <a:xfrm>
            <a:off x="6095999" y="3273336"/>
            <a:ext cx="5467517"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Cumulatieve stress: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Is een gemeenschappelijke ervaring voor mensen die in chronisch stressvolle situaties werken. Dit type stress komt voort uit een accumulatie van verschillende stressfactoren zoals grote werklast, gebrek aan communicatie, meerdere frustraties, omgaan met situaties waarin men zich machteloos voelt, en de onmogelijkheid om uit te rusten of te ontspannen.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74" name="Google Shape;174;p7"/>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37288" y="936536"/>
            <a:ext cx="1016000" cy="790222"/>
          </a:xfrm>
          <a:prstGeom prst="rect">
            <a:avLst/>
          </a:prstGeom>
          <a:noFill/>
          <a:ln>
            <a:noFill/>
          </a:ln>
        </p:spPr>
      </p:pic>
      <p:pic>
        <p:nvPicPr>
          <p:cNvPr id="175" name="Google Shape;175;p7"/>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676799" y="3273336"/>
            <a:ext cx="936978" cy="9369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p:nvPr/>
        </p:nvSpPr>
        <p:spPr>
          <a:xfrm>
            <a:off x="-16474" y="-5347"/>
            <a:ext cx="4211052" cy="6863347"/>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6" name="Google Shape;186;p8"/>
          <p:cNvSpPr txBox="1"/>
          <p:nvPr/>
        </p:nvSpPr>
        <p:spPr>
          <a:xfrm>
            <a:off x="1105162" y="638259"/>
            <a:ext cx="2133338"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Soorten </a:t>
            </a:r>
            <a:r>
              <a:rPr lang="nl" b="0"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rPr>
              <a:t> </a:t>
            </a:r>
            <a:r>
              <a:rPr lang="nl" sz="36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stress</a:t>
            </a: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87" name="Google Shape;187;p8"/>
          <p:cNvSpPr txBox="1"/>
          <p:nvPr/>
        </p:nvSpPr>
        <p:spPr>
          <a:xfrm>
            <a:off x="6095999" y="936536"/>
            <a:ext cx="5467517"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Kritieke stress door een incident: </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Iemands emotionele reactie op een rampzalige gebeurtenis zoals een incident met veel gewonden of de dood van een patiënt of collega. Zulke gebeurtenissen hebben vaak negatief effect op het welzijn van zorgverleners.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88" name="Google Shape;188;p8"/>
          <p:cNvSpPr txBox="1"/>
          <p:nvPr/>
        </p:nvSpPr>
        <p:spPr>
          <a:xfrm>
            <a:off x="6095999" y="3273336"/>
            <a:ext cx="5467517"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 sz="1800" b="1" i="0" u="none" baseline="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Burn-out:</a:t>
            </a:r>
            <a:endParaRPr dirty="0">
              <a:solidFill>
                <a:srgbClr val="F5333F"/>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r>
              <a:rPr lang="nl" sz="1800" b="0" i="0" u="none" baseline="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Een burn-out is een uitputting van de normale mechanismen om met stress om te gaan. Cumulatieve stress kan leiden tot een burn-out, het punt waar iemand zich volledig overweldigd voelt. Onstabiele omgevingen en langdurige gevoelens van een gebrek aan ondersteuning en erkenning, gebrek aan controle en ontoereikende zelfzorg kunnen leiden tot een burn-out.</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89" name="Google Shape;189;p8"/>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a:stretch/>
        </p:blipFill>
        <p:spPr>
          <a:xfrm>
            <a:off x="4699377" y="3429000"/>
            <a:ext cx="891822" cy="903111"/>
          </a:xfrm>
          <a:prstGeom prst="rect">
            <a:avLst/>
          </a:prstGeom>
          <a:noFill/>
          <a:ln>
            <a:noFill/>
          </a:ln>
        </p:spPr>
      </p:pic>
      <p:pic>
        <p:nvPicPr>
          <p:cNvPr id="190" name="Google Shape;190;p8"/>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4750177" y="936536"/>
            <a:ext cx="790222" cy="9934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1" descr="Text&#10;&#10;Description automatically generated"/>
          <p:cNvPicPr preferRelativeResize="0"/>
          <p:nvPr/>
        </p:nvPicPr>
        <p:blipFill rotWithShape="1">
          <a:blip r:embed="rId3">
            <a:alphaModFix/>
          </a:blip>
          <a:srcRect/>
          <a:stretch/>
        </p:blipFill>
        <p:spPr>
          <a:xfrm>
            <a:off x="2137738" y="0"/>
            <a:ext cx="10054262" cy="6858000"/>
          </a:xfrm>
          <a:prstGeom prst="rect">
            <a:avLst/>
          </a:prstGeom>
          <a:noFill/>
          <a:ln>
            <a:noFill/>
          </a:ln>
        </p:spPr>
      </p:pic>
      <p:sp>
        <p:nvSpPr>
          <p:cNvPr id="236" name="Google Shape;236;p11"/>
          <p:cNvSpPr/>
          <p:nvPr/>
        </p:nvSpPr>
        <p:spPr>
          <a:xfrm>
            <a:off x="-16474" y="-5347"/>
            <a:ext cx="4211052" cy="6863347"/>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 name="Google Shape;201;p9">
            <a:extLst>
              <a:ext uri="{FF2B5EF4-FFF2-40B4-BE49-F238E27FC236}">
                <a16:creationId xmlns:a16="http://schemas.microsoft.com/office/drawing/2014/main" id="{DB685B59-B92C-47EF-A8E2-5895AAB21D95}"/>
              </a:ext>
            </a:extLst>
          </p:cNvPr>
          <p:cNvSpPr txBox="1"/>
          <p:nvPr/>
        </p:nvSpPr>
        <p:spPr>
          <a:xfrm>
            <a:off x="481918" y="638259"/>
            <a:ext cx="3346616" cy="44946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Arial"/>
              <a:buNone/>
            </a:pPr>
            <a:r>
              <a:rPr lang="nl" sz="3600" b="1" i="0" u="none" baseline="0">
                <a:solidFill>
                  <a:schemeClr val="lt1"/>
                </a:solidFill>
                <a:latin typeface="Arial"/>
                <a:ea typeface="Arial"/>
                <a:cs typeface="Arial"/>
                <a:sym typeface="Arial"/>
              </a:rPr>
              <a:t>Oefening: </a:t>
            </a:r>
            <a:endParaRPr dirty="0"/>
          </a:p>
          <a:p>
            <a:pPr marL="0" marR="0" lvl="0" indent="0" algn="l" rtl="0">
              <a:lnSpc>
                <a:spcPct val="90000"/>
              </a:lnSpc>
              <a:spcBef>
                <a:spcPts val="0"/>
              </a:spcBef>
              <a:spcAft>
                <a:spcPts val="0"/>
              </a:spcAft>
              <a:buClr>
                <a:schemeClr val="lt1"/>
              </a:buClr>
              <a:buSzPts val="4400"/>
              <a:buFont typeface="Arial"/>
              <a:buNone/>
            </a:pPr>
            <a:endParaRPr lang="nl" sz="3600" b="1" dirty="0">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ts val="4400"/>
              <a:buFont typeface="Arial"/>
              <a:buNone/>
            </a:pPr>
            <a:r>
              <a:rPr lang="nl" sz="3600" b="0" i="0" u="none" baseline="0">
                <a:solidFill>
                  <a:schemeClr val="lt1"/>
                </a:solidFill>
                <a:latin typeface="Arial"/>
                <a:ea typeface="Arial"/>
                <a:cs typeface="Arial"/>
                <a:sym typeface="Arial"/>
              </a:rPr>
              <a:t>Herkent u signalen van stress?</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2089</Words>
  <Application>Microsoft Office PowerPoint</Application>
  <PresentationFormat>Grand écran</PresentationFormat>
  <Paragraphs>292</Paragraphs>
  <Slides>32</Slides>
  <Notes>26</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32</vt:i4>
      </vt:variant>
    </vt:vector>
  </HeadingPairs>
  <TitlesOfParts>
    <vt:vector size="39" baseType="lpstr">
      <vt:lpstr>Arial</vt:lpstr>
      <vt:lpstr>Arial Nova</vt:lpstr>
      <vt:lpstr>Calibri</vt:lpstr>
      <vt:lpstr>Noto Sans Symbols</vt:lpstr>
      <vt:lpstr>Open sans</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Nicholas</dc:creator>
  <cp:lastModifiedBy>Laura Defèche</cp:lastModifiedBy>
  <cp:revision>18</cp:revision>
  <dcterms:created xsi:type="dcterms:W3CDTF">2021-09-10T07:38:40Z</dcterms:created>
  <dcterms:modified xsi:type="dcterms:W3CDTF">2024-09-23T13:15:36Z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2022-06-01T21:05:17Z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0fff1500-8664-4a7a-b6ec-8125dbfa2cc7</vt:lpwstr>
  </property>
  <property fmtid="{D5CDD505-2E9C-101B-9397-08002B2CF9AE}" pid="8" name="MSIP_Label_caf3f7fd-5cd4-4287-9002-aceb9af13c42_ContentBits">
    <vt:lpwstr>2</vt:lpwstr>
  </property>
</Properties>
</file>