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310" r:id="rId2"/>
    <p:sldId id="30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311"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hnMLjCKskIQcLm7GwM2KkMs2+N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drim Training"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333F"/>
    <a:srgbClr val="011E41"/>
    <a:srgbClr val="E8E8E8"/>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CBF3E3-3F9C-44C5-950F-97CFD9649006}">
  <a:tblStyle styleId="{12CBF3E3-3F9C-44C5-950F-97CFD964900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46" autoAdjust="0"/>
    <p:restoredTop sz="94660"/>
  </p:normalViewPr>
  <p:slideViewPr>
    <p:cSldViewPr snapToGrid="0">
      <p:cViewPr>
        <p:scale>
          <a:sx n="66" d="100"/>
          <a:sy n="66" d="100"/>
        </p:scale>
        <p:origin x="1574"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ita REDOY" userId="bdf92b45-d4ea-4a1c-a375-114a0375a38b" providerId="ADAL" clId="{04B360FC-7E89-4E7D-82AA-9E7F57642DB3}"/>
    <pc:docChg chg="modSld">
      <pc:chgData name="Vanita REDOY" userId="bdf92b45-d4ea-4a1c-a375-114a0375a38b" providerId="ADAL" clId="{04B360FC-7E89-4E7D-82AA-9E7F57642DB3}" dt="2024-07-03T00:04:06.997" v="0" actId="255"/>
      <pc:docMkLst>
        <pc:docMk/>
      </pc:docMkLst>
      <pc:sldChg chg="modSp mod">
        <pc:chgData name="Vanita REDOY" userId="bdf92b45-d4ea-4a1c-a375-114a0375a38b" providerId="ADAL" clId="{04B360FC-7E89-4E7D-82AA-9E7F57642DB3}" dt="2024-07-03T00:04:06.997" v="0" actId="255"/>
        <pc:sldMkLst>
          <pc:docMk/>
          <pc:sldMk cId="0" sldId="274"/>
        </pc:sldMkLst>
        <pc:spChg chg="mod">
          <ac:chgData name="Vanita REDOY" userId="bdf92b45-d4ea-4a1c-a375-114a0375a38b" providerId="ADAL" clId="{04B360FC-7E89-4E7D-82AA-9E7F57642DB3}" dt="2024-07-03T00:04:06.997" v="0" actId="255"/>
          <ac:spMkLst>
            <pc:docMk/>
            <pc:sldMk cId="0" sldId="274"/>
            <ac:spMk id="34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2989-18D5-6443-E44A-D9DA3670B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07241-67F4-D317-A968-E8EB780BD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B7E54-A89A-95BC-64C0-63A8AB4C279A}"/>
              </a:ext>
            </a:extLst>
          </p:cNvPr>
          <p:cNvSpPr>
            <a:spLocks noGrp="1"/>
          </p:cNvSpPr>
          <p:nvPr>
            <p:ph type="body" idx="1"/>
          </p:nvPr>
        </p:nvSpPr>
        <p:spPr/>
        <p:txBody>
          <a:bodyPr/>
          <a:lstStyle/>
          <a:p>
            <a:endParaRPr lang="en-TT"/>
          </a:p>
        </p:txBody>
      </p:sp>
      <p:sp>
        <p:nvSpPr>
          <p:cNvPr id="4" name="Slide Number Placeholder 3">
            <a:extLst>
              <a:ext uri="{FF2B5EF4-FFF2-40B4-BE49-F238E27FC236}">
                <a16:creationId xmlns:a16="http://schemas.microsoft.com/office/drawing/2014/main" id="{891DCC80-1342-0EE6-77D1-B21438D6FFE1}"/>
              </a:ext>
            </a:extLst>
          </p:cNvPr>
          <p:cNvSpPr>
            <a:spLocks noGrp="1"/>
          </p:cNvSpPr>
          <p:nvPr>
            <p:ph type="sldNum" sz="quarter" idx="5"/>
          </p:nvPr>
        </p:nvSpPr>
        <p:spPr/>
        <p:txBody>
          <a:bodyPr/>
          <a:lstStyle/>
          <a:p>
            <a:fld id="{3A7892D1-C521-4241-BBF2-D66905FDC5C3}" type="slidenum">
              <a:rPr lang="en-TT" smtClean="0"/>
              <a:t>1</a:t>
            </a:fld>
            <a:endParaRPr lang="en-TT"/>
          </a:p>
        </p:txBody>
      </p:sp>
    </p:spTree>
    <p:extLst>
      <p:ext uri="{BB962C8B-B14F-4D97-AF65-F5344CB8AC3E}">
        <p14:creationId xmlns:p14="http://schemas.microsoft.com/office/powerpoint/2010/main" val="186581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Note: Include points on the difference in search and rescue between earthquake in Haiti and Hurricane Dorian in the Bahamas.</a:t>
            </a:r>
            <a:endParaRPr/>
          </a:p>
        </p:txBody>
      </p:sp>
      <p:sp>
        <p:nvSpPr>
          <p:cNvPr id="240" name="Google Shape;24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c70a4b4038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2c70a4b4038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c70a4b4038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2c70a4b4038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c70a4b4038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2c70a4b4038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c70a4b4038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g2c70a4b4038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c70a4b4038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g2c70a4b4038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Size Up is the terminology used by Search and Rescue persons, explain that it does sound odd but it is the proper terminology used. </a:t>
            </a:r>
            <a:endParaRPr/>
          </a:p>
          <a:p>
            <a:pPr marL="0" lvl="0" indent="0" algn="l" rtl="0">
              <a:spcBef>
                <a:spcPts val="0"/>
              </a:spcBef>
              <a:spcAft>
                <a:spcPts val="0"/>
              </a:spcAft>
              <a:buNone/>
            </a:pPr>
            <a:endParaRPr/>
          </a:p>
        </p:txBody>
      </p:sp>
      <p:sp>
        <p:nvSpPr>
          <p:cNvPr id="115" name="Google Shape;11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victim is placed in a chair and tilted backward as rescuers lift the victim.  This carry requires two rescuers: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Rescuer 1:  Facing the back of the chair, grasp the back uprights.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Rescuer 2:  Facing away from the victim, reach back and grasp the two front legs of the chair.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Both rescuers:  Tilt the chair back, lift, and walk out. </a:t>
            </a:r>
            <a:r>
              <a:rPr lang="en-US" sz="1200" b="1">
                <a:solidFill>
                  <a:schemeClr val="dk1"/>
                </a:solidFill>
                <a:latin typeface="Calibri"/>
                <a:ea typeface="Calibri"/>
                <a:cs typeface="Calibri"/>
                <a:sym typeface="Calibri"/>
              </a:rPr>
              <a:t>One-Person Arm Carry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rescuer holds the victim around the victim’s back and under the knees. </a:t>
            </a:r>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Get the group to practice these other lifts</a:t>
            </a:r>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a:t>
            </a:r>
            <a:r>
              <a:rPr lang="en-US" sz="1200" b="1">
                <a:solidFill>
                  <a:schemeClr val="dk1"/>
                </a:solidFill>
                <a:latin typeface="Calibri"/>
                <a:ea typeface="Calibri"/>
                <a:cs typeface="Calibri"/>
                <a:sym typeface="Calibri"/>
              </a:rPr>
              <a:t>One-Person Pack-Strap Carry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rescuer places the victim’s arms over his or her shoulder and grabs the victim’s hands over his or her chest, then hoists the victim by bending over slightly.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a:t>
            </a:r>
            <a:r>
              <a:rPr lang="en-US" sz="1200" b="1">
                <a:solidFill>
                  <a:schemeClr val="dk1"/>
                </a:solidFill>
                <a:latin typeface="Calibri"/>
                <a:ea typeface="Calibri"/>
                <a:cs typeface="Calibri"/>
                <a:sym typeface="Calibri"/>
              </a:rPr>
              <a:t>Two-Person Carry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Rescuer 1 squats at the victim’s head and grasps the victim from behind at the midsection.  Rescuer 2 squats between the victim’s knees, grasping the outside of the knees.  Both rescuers rise to a standing position</a:t>
            </a:r>
            <a:r>
              <a:rPr lang="en-US"/>
              <a:t> </a:t>
            </a:r>
            <a:endParaRPr/>
          </a:p>
          <a:p>
            <a:pPr marL="0" lvl="0" indent="0" algn="l" rtl="0">
              <a:spcBef>
                <a:spcPts val="0"/>
              </a:spcBef>
              <a:spcAft>
                <a:spcPts val="0"/>
              </a:spcAft>
              <a:buNone/>
            </a:pPr>
            <a:endParaRPr/>
          </a:p>
        </p:txBody>
      </p:sp>
      <p:sp>
        <p:nvSpPr>
          <p:cNvPr id="608" name="Google Shape;60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 Blanket carry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This method requires at least six rescuers to ensure stability for the victim and that one rescuer must be designated the lead person: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1:  Lay a blanket next to the victim.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2:  Tuck the blanket under the victim, and roll the victim into the center of the blanket.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3:  With three rescuers squatting on each side and grasping a "handle," the lead person checks the team for even weight distribution and correct lifting position.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4:  The lead person calls out, "Ready to lift on the count of three:  One, two, three, </a:t>
            </a:r>
            <a:r>
              <a:rPr lang="en-US" sz="1200" i="1" dirty="0">
                <a:solidFill>
                  <a:schemeClr val="dk1"/>
                </a:solidFill>
                <a:latin typeface="Calibri"/>
                <a:ea typeface="Calibri"/>
                <a:cs typeface="Calibri"/>
                <a:sym typeface="Calibri"/>
              </a:rPr>
              <a:t>lift.</a:t>
            </a:r>
            <a:r>
              <a:rPr lang="en-US" sz="1200" dirty="0">
                <a:solidFill>
                  <a:schemeClr val="dk1"/>
                </a:solidFill>
                <a:latin typeface="Calibri"/>
                <a:ea typeface="Calibri"/>
                <a:cs typeface="Calibri"/>
                <a:sym typeface="Calibri"/>
              </a:rPr>
              <a:t>"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5:  The team lifts and stands in unison— keeping the victim level—and carries the victim feet first.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team must also lower the victim together, using the following steps: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1:  The lead person calls out, "Ready to lower on the count of three:  One, two, three, lower."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Step 2:  The team lowers the victim in unison, exercising caution to keep the victim level. </a:t>
            </a:r>
            <a:endParaRPr dirty="0"/>
          </a:p>
          <a:p>
            <a:pPr marL="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Blanket Drag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victim is wrapped in a blanket with the rescuer squatting at the victim’s head.  The rescuer grasps the blanket behind the victim’s head and drags him or her clear of the hazard. </a:t>
            </a:r>
            <a:endParaRPr dirty="0"/>
          </a:p>
          <a:p>
            <a:pPr marL="0" lvl="0" indent="0" algn="l" rtl="0">
              <a:spcBef>
                <a:spcPts val="0"/>
              </a:spcBef>
              <a:spcAft>
                <a:spcPts val="0"/>
              </a:spcAft>
              <a:buNone/>
            </a:pPr>
            <a:endParaRPr dirty="0"/>
          </a:p>
        </p:txBody>
      </p:sp>
      <p:sp>
        <p:nvSpPr>
          <p:cNvPr id="621" name="Google Shape;62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c70a4b4038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2c70a4b4038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 Blanket carry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This method requires at least six rescuers to ensure stability for the victim and that one rescuer must be designated the lead person: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1:  Lay a blanket next to the victim.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2:  Tuck the blanket under the victim, and roll the victim into the center of the blanket.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3:  With three rescuers squatting on each side and grasping a "handle," the lead person checks the team for even weight distribution and correct lifting position.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4:  The lead person calls out, "Ready to lift on the count of three:  One, two, three, </a:t>
            </a:r>
            <a:r>
              <a:rPr lang="en-US" sz="1200" i="1" dirty="0">
                <a:solidFill>
                  <a:schemeClr val="dk1"/>
                </a:solidFill>
                <a:latin typeface="Calibri"/>
                <a:ea typeface="Calibri"/>
                <a:cs typeface="Calibri"/>
                <a:sym typeface="Calibri"/>
              </a:rPr>
              <a:t>lift.</a:t>
            </a:r>
            <a:r>
              <a:rPr lang="en-US" sz="1200" dirty="0">
                <a:solidFill>
                  <a:schemeClr val="dk1"/>
                </a:solidFill>
                <a:latin typeface="Calibri"/>
                <a:ea typeface="Calibri"/>
                <a:cs typeface="Calibri"/>
                <a:sym typeface="Calibri"/>
              </a:rPr>
              <a:t>"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5:  The team lifts and stands in unison— keeping the victim level—and carries the victim feet first.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team must also lower the victim together, using the following steps: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Step 1:  The lead person calls out, "Ready to lower on the count of three:  One, two, three, lower."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Step 2:  The team lowers the victim in unison, exercising caution to keep the victim level. </a:t>
            </a:r>
            <a:endParaRPr dirty="0"/>
          </a:p>
          <a:p>
            <a:pPr marL="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Blanket Drag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victim is wrapped in a blanket with the rescuer squatting at the victim’s head.  The rescuer grasps the blanket behind the victim’s head and drags him or her clear of the hazard. </a:t>
            </a:r>
            <a:endParaRPr dirty="0"/>
          </a:p>
          <a:p>
            <a:pPr marL="0" lvl="0" indent="0" algn="l" rtl="0">
              <a:spcBef>
                <a:spcPts val="0"/>
              </a:spcBef>
              <a:spcAft>
                <a:spcPts val="0"/>
              </a:spcAft>
              <a:buNone/>
            </a:pPr>
            <a:endParaRPr dirty="0"/>
          </a:p>
        </p:txBody>
      </p:sp>
      <p:sp>
        <p:nvSpPr>
          <p:cNvPr id="634" name="Google Shape;634;g2c70a4b4038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Unsafe situations likely to be encountered by rescuers include</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Contaminated air and water</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Operating tools and equipment in poor condition</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Lots of weight lifting, excessive fatigue and stress</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Adverse weather conditions</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Unknown work scenarios</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Working in small, confined spaces</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Unstable structures</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Presents of hazardous materials</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Excessive noise. Dust, smoke and fire</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Earthquake aftershocks</a:t>
            </a:r>
            <a:endParaRPr/>
          </a:p>
          <a:p>
            <a:pPr marL="0" lvl="0" indent="0" algn="l" rtl="0">
              <a:spcBef>
                <a:spcPts val="0"/>
              </a:spcBef>
              <a:spcAft>
                <a:spcPts val="0"/>
              </a:spcAft>
              <a:buNone/>
            </a:pPr>
            <a:endParaRPr/>
          </a:p>
        </p:txBody>
      </p:sp>
      <p:sp>
        <p:nvSpPr>
          <p:cNvPr id="131" name="Google Shape;13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c70a4b4038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g2c70a4b4038_0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 Blanket carry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This method requires at least six rescuers to ensure stability for the victim and that one rescuer must be designated the lead person: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Step 1:  Lay a blanket next to the victim.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Step 2:  Tuck the blanket under the victim, and roll the victim into the center of the blanket.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Step 3:  With three rescuers squatting on each side and grasping a "handle," the lead person checks the team for even weight distribution and correct lifting position.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Step 4:  The lead person calls out, "Ready to lift on the count of three:  One, two, three, </a:t>
            </a:r>
            <a:r>
              <a:rPr lang="en-US" sz="1200" i="1">
                <a:solidFill>
                  <a:schemeClr val="dk1"/>
                </a:solidFill>
                <a:latin typeface="Calibri"/>
                <a:ea typeface="Calibri"/>
                <a:cs typeface="Calibri"/>
                <a:sym typeface="Calibri"/>
              </a:rPr>
              <a:t>lift.</a:t>
            </a:r>
            <a:r>
              <a:rPr lang="en-US" sz="120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Step 5:  The team lifts and stands in unison— keeping the victim level—and carries the victim feet first.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team must also lower the victim together, using the following steps: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Step 1:  The lead person calls out, "Ready to lower on the count of three:  One, two, three, lower."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Step 2:  The team lowers the victim in unison, exercising caution to keep the victim level. </a:t>
            </a:r>
            <a:endParaRPr/>
          </a:p>
          <a:p>
            <a:pPr marL="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Blanket Drag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victim is wrapped in a blanket with the rescuer squatting at the victim’s head.  The rescuer grasps the blanket behind the victim’s head and drags him or her clear of the hazard. </a:t>
            </a:r>
            <a:endParaRPr/>
          </a:p>
          <a:p>
            <a:pPr marL="0" lvl="0" indent="0" algn="l" rtl="0">
              <a:spcBef>
                <a:spcPts val="0"/>
              </a:spcBef>
              <a:spcAft>
                <a:spcPts val="0"/>
              </a:spcAft>
              <a:buNone/>
            </a:pPr>
            <a:endParaRPr/>
          </a:p>
        </p:txBody>
      </p:sp>
      <p:sp>
        <p:nvSpPr>
          <p:cNvPr id="642" name="Google Shape;642;g2c70a4b4038_0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86" name="Google Shape;78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Rescuers are likely to encounter many unsafe situations and they can also engage in many unsafe actions. It is important to take steps as CDRT to reduce danger from both for your teams.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EMPHASIZE: CDRT Members should endeavour not to put themselves in undue danger or do anything that could further endanger those they are trying to help.</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66" name="Google Shape;16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Facilitator needs to stress here SAFETY, just because CDRTs have equipment does not mean that they should risk their lives if they are not properly trained to rescue an individual. Identify the authorised agency to conduct Search and Rescue and link their support role to this agency, making sure they understand what their specific role in light search and rescue situations. Also mention CERTs if applicable in your country and how they can become properly certified. </a:t>
            </a:r>
            <a:endParaRPr/>
          </a:p>
          <a:p>
            <a:pPr marL="0" lvl="0" indent="0" algn="l" rtl="0">
              <a:spcBef>
                <a:spcPts val="0"/>
              </a:spcBef>
              <a:spcAft>
                <a:spcPts val="0"/>
              </a:spcAft>
              <a:buClr>
                <a:schemeClr val="dk1"/>
              </a:buClr>
              <a:buSzPts val="1200"/>
              <a:buFont typeface="Calibri"/>
              <a:buNone/>
            </a:pPr>
            <a:r>
              <a:rPr lang="en-US"/>
              <a:t>is it safe, should be the catch phrase. INITIAL SAFETY ASSESSMENT is critical</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81" name="Google Shape;18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a:t>
            </a:r>
            <a:r>
              <a:rPr lang="en-US" b="1"/>
              <a:t>Time of Day </a:t>
            </a:r>
            <a:r>
              <a:rPr lang="en-US"/>
              <a:t>- At night, more people will be in their homes, so the greatest need for search and rescue will be in residential settings.  During the day, people will be at work, so the need will be in commercial buildings. Some emergency services are not available—or not available in the same numbers—during the evenings or on weekends</a:t>
            </a:r>
            <a:endParaRPr/>
          </a:p>
          <a:p>
            <a:pPr marL="457200" marR="0" lvl="0" indent="-228600" algn="l" rtl="0">
              <a:lnSpc>
                <a:spcPct val="100000"/>
              </a:lnSpc>
              <a:spcBef>
                <a:spcPts val="0"/>
              </a:spcBef>
              <a:spcAft>
                <a:spcPts val="0"/>
              </a:spcAft>
              <a:buClr>
                <a:srgbClr val="000000"/>
              </a:buClr>
              <a:buSzPts val="1400"/>
              <a:buFont typeface="Calibri"/>
              <a:buChar char="-"/>
            </a:pPr>
            <a:r>
              <a:rPr lang="en-US" b="1"/>
              <a:t>The type of structure </a:t>
            </a:r>
            <a:r>
              <a:rPr lang="en-US"/>
              <a:t>- </a:t>
            </a:r>
            <a:r>
              <a:rPr lang="en-US" sz="1200">
                <a:latin typeface="Arial"/>
                <a:ea typeface="Arial"/>
                <a:cs typeface="Arial"/>
                <a:sym typeface="Arial"/>
              </a:rPr>
              <a:t>The purpose for which the structure was designed may indicate the likely number of victims, and their location. </a:t>
            </a:r>
            <a:endParaRPr/>
          </a:p>
          <a:p>
            <a:pPr marL="457200" marR="0" lvl="0" indent="-228600" algn="l" rtl="0">
              <a:lnSpc>
                <a:spcPct val="100000"/>
              </a:lnSpc>
              <a:spcBef>
                <a:spcPts val="0"/>
              </a:spcBef>
              <a:spcAft>
                <a:spcPts val="0"/>
              </a:spcAft>
              <a:buClr>
                <a:srgbClr val="000000"/>
              </a:buClr>
              <a:buSzPts val="1400"/>
              <a:buFont typeface="Arial"/>
              <a:buChar char="-"/>
            </a:pPr>
            <a:r>
              <a:rPr lang="en-US" sz="1200" b="1">
                <a:latin typeface="Arial"/>
                <a:ea typeface="Arial"/>
                <a:cs typeface="Arial"/>
                <a:sym typeface="Arial"/>
              </a:rPr>
              <a:t>Construction type </a:t>
            </a:r>
            <a:r>
              <a:rPr lang="en-US" sz="1200">
                <a:latin typeface="Arial"/>
                <a:ea typeface="Arial"/>
                <a:cs typeface="Arial"/>
                <a:sym typeface="Arial"/>
              </a:rPr>
              <a:t>– Some types of construction is more susceptible than others.</a:t>
            </a:r>
            <a:endParaRPr/>
          </a:p>
          <a:p>
            <a:pPr marL="457200" marR="0" lvl="0" indent="-228600" algn="l" rtl="0">
              <a:lnSpc>
                <a:spcPct val="100000"/>
              </a:lnSpc>
              <a:spcBef>
                <a:spcPts val="0"/>
              </a:spcBef>
              <a:spcAft>
                <a:spcPts val="0"/>
              </a:spcAft>
              <a:buClr>
                <a:srgbClr val="000000"/>
              </a:buClr>
              <a:buSzPts val="1400"/>
              <a:buFont typeface="Arial"/>
              <a:buChar char="-"/>
            </a:pPr>
            <a:r>
              <a:rPr lang="en-US" sz="1200" b="1">
                <a:latin typeface="Arial"/>
                <a:ea typeface="Arial"/>
                <a:cs typeface="Arial"/>
                <a:sym typeface="Arial"/>
              </a:rPr>
              <a:t>Weather:</a:t>
            </a:r>
            <a:r>
              <a:rPr lang="en-US" sz="1200">
                <a:latin typeface="Arial"/>
                <a:ea typeface="Arial"/>
                <a:cs typeface="Arial"/>
                <a:sym typeface="Arial"/>
              </a:rPr>
              <a:t> Severe weather will have an effect on victims and rescuers alike and will certainly hamper rescue efforts.</a:t>
            </a:r>
            <a:endParaRPr/>
          </a:p>
          <a:p>
            <a:pPr marL="0" marR="0" lvl="0" indent="0" algn="just" rtl="0">
              <a:spcBef>
                <a:spcPts val="0"/>
              </a:spcBef>
              <a:spcAft>
                <a:spcPts val="0"/>
              </a:spcAft>
              <a:buClr>
                <a:schemeClr val="dk1"/>
              </a:buClr>
              <a:buSzPts val="1200"/>
              <a:buFont typeface="Noto Sans Symbols"/>
              <a:buNone/>
            </a:pPr>
            <a:r>
              <a:rPr lang="en-US" sz="1200" b="0">
                <a:latin typeface="Arial"/>
                <a:ea typeface="Arial"/>
                <a:cs typeface="Arial"/>
                <a:sym typeface="Arial"/>
              </a:rPr>
              <a:t>- </a:t>
            </a:r>
            <a:r>
              <a:rPr lang="en-US" sz="1200" b="1">
                <a:latin typeface="Arial"/>
                <a:ea typeface="Arial"/>
                <a:cs typeface="Arial"/>
                <a:sym typeface="Arial"/>
              </a:rPr>
              <a:t>Hazards:</a:t>
            </a:r>
            <a:r>
              <a:rPr lang="en-US" sz="1200">
                <a:latin typeface="Arial"/>
                <a:ea typeface="Arial"/>
                <a:cs typeface="Arial"/>
                <a:sym typeface="Arial"/>
              </a:rPr>
              <a:t> Knowledge of other potential hazards in the general and immediate areas is important to search and rescue efforts. </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206" name="Google Shape;20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46"/>
          <p:cNvSpPr>
            <a:spLocks noGrp="1"/>
          </p:cNvSpPr>
          <p:nvPr>
            <p:ph type="pic" idx="2"/>
          </p:nvPr>
        </p:nvSpPr>
        <p:spPr>
          <a:xfrm>
            <a:off x="5183188" y="987425"/>
            <a:ext cx="6172200" cy="4873625"/>
          </a:xfrm>
          <a:prstGeom prst="rect">
            <a:avLst/>
          </a:prstGeom>
          <a:noFill/>
          <a:ln>
            <a:noFill/>
          </a:ln>
        </p:spPr>
      </p:sp>
      <p:sp>
        <p:nvSpPr>
          <p:cNvPr id="69" name="Google Shape;69;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
        <p:nvSpPr>
          <p:cNvPr id="15" name="Google Shape;15;p37" descr="{&quot;HashCode&quot;:439207315,&quot;Placement&quot;:&quot;Footer&quot;,&quot;Top&quot;:519.343,&quot;Left&quot;:0.0,&quot;SlideWidth&quot;:960,&quot;SlideHeight&quot;:540}"/>
          <p:cNvSpPr txBox="1"/>
          <p:nvPr/>
        </p:nvSpPr>
        <p:spPr>
          <a:xfrm>
            <a:off x="0" y="6595656"/>
            <a:ext cx="678298" cy="262344"/>
          </a:xfrm>
          <a:prstGeom prst="rect">
            <a:avLst/>
          </a:prstGeom>
          <a:noFill/>
          <a:ln>
            <a:noFill/>
          </a:ln>
        </p:spPr>
        <p:txBody>
          <a:bodyPr spcFirstLastPara="1" wrap="square" lIns="0" tIns="0" rIns="0" bIns="0" anchor="ctr" anchorCtr="1">
            <a:spAutoFit/>
          </a:bodyPr>
          <a:lstStyle/>
          <a:p>
            <a:pPr marL="0" marR="0" lvl="0" indent="0" algn="l" rtl="0">
              <a:spcBef>
                <a:spcPts val="0"/>
              </a:spcBef>
              <a:spcAft>
                <a:spcPts val="0"/>
              </a:spcAft>
              <a:buNone/>
            </a:pPr>
            <a:r>
              <a:rPr lang="en-US" sz="1000" b="0" i="0" u="none" strike="noStrike" cap="none">
                <a:solidFill>
                  <a:srgbClr val="000000"/>
                </a:solidFill>
                <a:latin typeface="Calibri"/>
                <a:ea typeface="Calibri"/>
                <a:cs typeface="Calibri"/>
                <a:sym typeface="Calibri"/>
              </a:rPr>
              <a:t>Internal</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4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www.cadrim.org/" TargetMode="External"/><Relationship Id="rId7"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D6DB-32DE-9D1C-A499-06E9460E19C8}"/>
            </a:ext>
          </a:extLst>
        </p:cNvPr>
        <p:cNvGrpSpPr/>
        <p:nvPr/>
      </p:nvGrpSpPr>
      <p:grpSpPr>
        <a:xfrm>
          <a:off x="0" y="0"/>
          <a:ext cx="0" cy="0"/>
          <a:chOff x="0" y="0"/>
          <a:chExt cx="0" cy="0"/>
        </a:xfrm>
      </p:grpSpPr>
      <p:pic>
        <p:nvPicPr>
          <p:cNvPr id="2" name="Google Shape;89;p1" descr="A picture containing outdoor, person, ground, nature&#10;&#10;Description automatically generated">
            <a:extLst>
              <a:ext uri="{FF2B5EF4-FFF2-40B4-BE49-F238E27FC236}">
                <a16:creationId xmlns:a16="http://schemas.microsoft.com/office/drawing/2014/main" id="{D46C842A-CCB8-05E3-FE1C-61D8736C7A69}"/>
              </a:ext>
            </a:extLst>
          </p:cNvPr>
          <p:cNvPicPr preferRelativeResize="0"/>
          <p:nvPr/>
        </p:nvPicPr>
        <p:blipFill rotWithShape="1">
          <a:blip r:embed="rId3">
            <a:alphaModFix/>
          </a:blip>
          <a:srcRect l="4518" t="28192"/>
          <a:stretch/>
        </p:blipFill>
        <p:spPr>
          <a:xfrm>
            <a:off x="0" y="0"/>
            <a:ext cx="12192000" cy="6858000"/>
          </a:xfrm>
          <a:prstGeom prst="rect">
            <a:avLst/>
          </a:prstGeom>
          <a:noFill/>
          <a:ln>
            <a:noFill/>
          </a:ln>
        </p:spPr>
      </p:pic>
      <p:grpSp>
        <p:nvGrpSpPr>
          <p:cNvPr id="12" name="Group 11">
            <a:extLst>
              <a:ext uri="{FF2B5EF4-FFF2-40B4-BE49-F238E27FC236}">
                <a16:creationId xmlns:a16="http://schemas.microsoft.com/office/drawing/2014/main" id="{A3EF38AA-6D17-DD78-05EB-8999F147A72E}"/>
              </a:ext>
            </a:extLst>
          </p:cNvPr>
          <p:cNvGrpSpPr/>
          <p:nvPr/>
        </p:nvGrpSpPr>
        <p:grpSpPr>
          <a:xfrm>
            <a:off x="0" y="1814273"/>
            <a:ext cx="12192000" cy="4540107"/>
            <a:chOff x="3544" y="1909969"/>
            <a:chExt cx="12192000" cy="4540107"/>
          </a:xfrm>
        </p:grpSpPr>
        <p:sp>
          <p:nvSpPr>
            <p:cNvPr id="3" name="Rectangle 2">
              <a:extLst>
                <a:ext uri="{FF2B5EF4-FFF2-40B4-BE49-F238E27FC236}">
                  <a16:creationId xmlns:a16="http://schemas.microsoft.com/office/drawing/2014/main" id="{E39ED9CD-EE05-A3CC-73F5-492FB5ED1D6C}"/>
                </a:ext>
              </a:extLst>
            </p:cNvPr>
            <p:cNvSpPr/>
            <p:nvPr/>
          </p:nvSpPr>
          <p:spPr>
            <a:xfrm>
              <a:off x="3544" y="2272581"/>
              <a:ext cx="12192000" cy="3814884"/>
            </a:xfrm>
            <a:prstGeom prst="rect">
              <a:avLst/>
            </a:prstGeom>
            <a:solidFill>
              <a:srgbClr val="011E41">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6" name="Rectangle 5">
              <a:extLst>
                <a:ext uri="{FF2B5EF4-FFF2-40B4-BE49-F238E27FC236}">
                  <a16:creationId xmlns:a16="http://schemas.microsoft.com/office/drawing/2014/main" id="{ABD1727F-170E-BDFB-EB01-99558065BDDF}"/>
                </a:ext>
              </a:extLst>
            </p:cNvPr>
            <p:cNvSpPr/>
            <p:nvPr/>
          </p:nvSpPr>
          <p:spPr>
            <a:xfrm>
              <a:off x="341197" y="1909972"/>
              <a:ext cx="5857584" cy="4540102"/>
            </a:xfrm>
            <a:prstGeom prst="rect">
              <a:avLst/>
            </a:prstGeom>
            <a:solidFill>
              <a:srgbClr val="F5333F">
                <a:alpha val="6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7" name="Right Triangle 6">
              <a:extLst>
                <a:ext uri="{FF2B5EF4-FFF2-40B4-BE49-F238E27FC236}">
                  <a16:creationId xmlns:a16="http://schemas.microsoft.com/office/drawing/2014/main" id="{879017C5-8D35-655A-42D2-C458264A3972}"/>
                </a:ext>
              </a:extLst>
            </p:cNvPr>
            <p:cNvSpPr/>
            <p:nvPr/>
          </p:nvSpPr>
          <p:spPr>
            <a:xfrm>
              <a:off x="6193713" y="1909969"/>
              <a:ext cx="435935" cy="362609"/>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8" name="Right Triangle 7">
              <a:extLst>
                <a:ext uri="{FF2B5EF4-FFF2-40B4-BE49-F238E27FC236}">
                  <a16:creationId xmlns:a16="http://schemas.microsoft.com/office/drawing/2014/main" id="{F97CA66A-4577-F098-22DC-7DBEEB7788B5}"/>
                </a:ext>
              </a:extLst>
            </p:cNvPr>
            <p:cNvSpPr/>
            <p:nvPr/>
          </p:nvSpPr>
          <p:spPr>
            <a:xfrm rot="5400000">
              <a:off x="6198200" y="6094518"/>
              <a:ext cx="351071" cy="360046"/>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grpSp>
        <p:nvGrpSpPr>
          <p:cNvPr id="13" name="Group 12">
            <a:extLst>
              <a:ext uri="{FF2B5EF4-FFF2-40B4-BE49-F238E27FC236}">
                <a16:creationId xmlns:a16="http://schemas.microsoft.com/office/drawing/2014/main" id="{16CAD033-47AF-64B5-B807-D389BD05FCAE}"/>
              </a:ext>
            </a:extLst>
          </p:cNvPr>
          <p:cNvGrpSpPr/>
          <p:nvPr/>
        </p:nvGrpSpPr>
        <p:grpSpPr>
          <a:xfrm>
            <a:off x="324999" y="2351761"/>
            <a:ext cx="5882891" cy="3598674"/>
            <a:chOff x="324999" y="2351761"/>
            <a:chExt cx="5882891" cy="3598674"/>
          </a:xfrm>
        </p:grpSpPr>
        <p:sp>
          <p:nvSpPr>
            <p:cNvPr id="9" name="Google Shape;91;p1">
              <a:extLst>
                <a:ext uri="{FF2B5EF4-FFF2-40B4-BE49-F238E27FC236}">
                  <a16:creationId xmlns:a16="http://schemas.microsoft.com/office/drawing/2014/main" id="{4E259CB5-FEB6-2042-C481-12EB360132CC}"/>
                </a:ext>
              </a:extLst>
            </p:cNvPr>
            <p:cNvSpPr/>
            <p:nvPr/>
          </p:nvSpPr>
          <p:spPr>
            <a:xfrm>
              <a:off x="478495" y="3557413"/>
              <a:ext cx="5729395" cy="16619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5400"/>
                <a:buFont typeface="Arial"/>
                <a:buNone/>
              </a:pPr>
              <a:r>
                <a:rPr lang="es" sz="4400" b="1" i="0" u="none" strike="noStrike" cap="none" baseline="0">
                  <a:solidFill>
                    <a:schemeClr val="lt1"/>
                  </a:solidFill>
                  <a:latin typeface="Arial" panose="020B0604020202020204" pitchFamily="34" charset="0"/>
                  <a:cs typeface="+mn-cs"/>
                  <a:sym typeface="Arial" panose="020B0604020202020204" pitchFamily="34" charset="0"/>
                </a:rPr>
                <a:t>Los CDRT y la búsqueda y rescate</a:t>
              </a:r>
            </a:p>
            <a:p>
              <a:pPr marL="0" marR="0" lvl="0" indent="0" algn="l" rtl="0">
                <a:spcBef>
                  <a:spcPts val="0"/>
                </a:spcBef>
                <a:spcAft>
                  <a:spcPts val="0"/>
                </a:spcAft>
                <a:buClr>
                  <a:schemeClr val="lt1"/>
                </a:buClr>
                <a:buSzPts val="5400"/>
                <a:buFont typeface="Arial"/>
                <a:buNone/>
              </a:pPr>
              <a:endParaRPr lang="es" sz="1400" b="0" i="0" u="none" strike="noStrike" cap="none" dirty="0">
                <a:solidFill>
                  <a:schemeClr val="dk1"/>
                </a:solidFill>
                <a:latin typeface="Calibri"/>
                <a:ea typeface="Calibri"/>
                <a:cs typeface="Calibri"/>
                <a:sym typeface="Calibri"/>
              </a:endParaRPr>
            </a:p>
          </p:txBody>
        </p:sp>
        <p:sp>
          <p:nvSpPr>
            <p:cNvPr id="10" name="Google Shape;92;p1">
              <a:extLst>
                <a:ext uri="{FF2B5EF4-FFF2-40B4-BE49-F238E27FC236}">
                  <a16:creationId xmlns:a16="http://schemas.microsoft.com/office/drawing/2014/main" id="{5C5BABCC-525A-2249-FFD7-2F30C65EBAB6}"/>
                </a:ext>
              </a:extLst>
            </p:cNvPr>
            <p:cNvSpPr/>
            <p:nvPr/>
          </p:nvSpPr>
          <p:spPr>
            <a:xfrm>
              <a:off x="478496" y="5211812"/>
              <a:ext cx="5711672"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Arial"/>
                <a:buNone/>
              </a:pPr>
              <a:r>
                <a:rPr lang="es" sz="2100" b="0" i="0" u="none" strike="noStrike" cap="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Para los equipos comunitarios de respuesta a desastres</a:t>
              </a:r>
              <a:endParaRPr lang="es" sz="2100" b="0" i="0" u="none" strike="noStrike" cap="none"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5" name="Picture 4" descr="A black and white rectangle with black text&#10;&#10;Description automatically generated">
              <a:extLst>
                <a:ext uri="{FF2B5EF4-FFF2-40B4-BE49-F238E27FC236}">
                  <a16:creationId xmlns:a16="http://schemas.microsoft.com/office/drawing/2014/main" id="{59A31C01-99C1-533A-8B38-26A52FCA6069}"/>
                </a:ext>
              </a:extLst>
            </p:cNvPr>
            <p:cNvPicPr>
              <a:picLocks noChangeAspect="1"/>
            </p:cNvPicPr>
            <p:nvPr/>
          </p:nvPicPr>
          <p:blipFill>
            <a:blip r:embed="rId4"/>
            <a:stretch>
              <a:fillRect/>
            </a:stretch>
          </p:blipFill>
          <p:spPr>
            <a:xfrm>
              <a:off x="324999" y="2351761"/>
              <a:ext cx="4278901" cy="1135815"/>
            </a:xfrm>
            <a:prstGeom prst="rect">
              <a:avLst/>
            </a:prstGeom>
          </p:spPr>
        </p:pic>
      </p:grpSp>
    </p:spTree>
    <p:extLst>
      <p:ext uri="{BB962C8B-B14F-4D97-AF65-F5344CB8AC3E}">
        <p14:creationId xmlns:p14="http://schemas.microsoft.com/office/powerpoint/2010/main" val="422235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09" name="Google Shape;209;p9"/>
          <p:cNvSpPr txBox="1"/>
          <p:nvPr/>
        </p:nvSpPr>
        <p:spPr>
          <a:xfrm>
            <a:off x="538967" y="638259"/>
            <a:ext cx="3100169"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Paso 1:</a:t>
            </a:r>
            <a:endParaRPr lang="es" sz="36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es" sz="3600" b="1"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Reunir datos</a:t>
            </a:r>
            <a:endParaRPr lang="es"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10" name="Google Shape;210;p9"/>
          <p:cNvSpPr txBox="1"/>
          <p:nvPr/>
        </p:nvSpPr>
        <p:spPr>
          <a:xfrm>
            <a:off x="4848330" y="586334"/>
            <a:ext cx="610537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2800" b="1" i="0" u="none" baseline="0">
                <a:solidFill>
                  <a:srgbClr val="FF0000"/>
                </a:solidFill>
                <a:latin typeface="Arial" panose="020B0604020202020204" pitchFamily="34" charset="0"/>
                <a:cs typeface="+mn-cs"/>
                <a:sym typeface="Arial" panose="020B0604020202020204" pitchFamily="34" charset="0"/>
              </a:rPr>
              <a:t>Cuando reúna datos, tenga en cuenta:</a:t>
            </a:r>
            <a:endParaRPr lang="es" sz="2800" dirty="0">
              <a:solidFill>
                <a:srgbClr val="FF0000"/>
              </a:solidFill>
              <a:latin typeface="Arial" panose="020B0604020202020204" pitchFamily="34" charset="0"/>
              <a:cs typeface="+mn-cs"/>
              <a:sym typeface="Arial" panose="020B0604020202020204" pitchFamily="34" charset="0"/>
            </a:endParaRPr>
          </a:p>
        </p:txBody>
      </p:sp>
      <p:sp>
        <p:nvSpPr>
          <p:cNvPr id="211" name="Google Shape;211;p9"/>
          <p:cNvSpPr txBox="1"/>
          <p:nvPr/>
        </p:nvSpPr>
        <p:spPr>
          <a:xfrm>
            <a:off x="5846427" y="1783996"/>
            <a:ext cx="205459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Hora del día y día de la semana</a:t>
            </a:r>
            <a:endParaRPr lang="es" b="1"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12" name="Google Shape;212;p9"/>
          <p:cNvSpPr txBox="1"/>
          <p:nvPr/>
        </p:nvSpPr>
        <p:spPr>
          <a:xfrm>
            <a:off x="9552327" y="1777745"/>
            <a:ext cx="232802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Condiciones climatológicas</a:t>
            </a:r>
            <a:endParaRPr lang="es" b="1"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13" name="Google Shape;213;p9"/>
          <p:cNvSpPr txBox="1"/>
          <p:nvPr/>
        </p:nvSpPr>
        <p:spPr>
          <a:xfrm>
            <a:off x="5858130" y="3480032"/>
            <a:ext cx="205459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Tipo de estructura </a:t>
            </a:r>
            <a:endParaRPr lang="es" b="1"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14" name="Google Shape;214;p9"/>
          <p:cNvSpPr txBox="1"/>
          <p:nvPr/>
        </p:nvSpPr>
        <p:spPr>
          <a:xfrm>
            <a:off x="9637048" y="3480031"/>
            <a:ext cx="192798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Peligros</a:t>
            </a:r>
            <a:endParaRPr lang="es" b="1"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15" name="Google Shape;215;p9"/>
          <p:cNvSpPr txBox="1"/>
          <p:nvPr/>
        </p:nvSpPr>
        <p:spPr>
          <a:xfrm>
            <a:off x="5846427" y="5107829"/>
            <a:ext cx="227399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Tipo de construcción</a:t>
            </a:r>
            <a:endParaRPr lang="es" sz="1800" b="1"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216" name="Google Shape;216;p9"/>
          <p:cNvPicPr preferRelativeResize="0"/>
          <p:nvPr/>
        </p:nvPicPr>
        <p:blipFill rotWithShape="1">
          <a:blip r:embed="rId3">
            <a:alphaModFix/>
            <a:grayscl/>
          </a:blip>
          <a:srcRect/>
          <a:stretch/>
        </p:blipFill>
        <p:spPr>
          <a:xfrm>
            <a:off x="8670647" y="1569397"/>
            <a:ext cx="767914" cy="852069"/>
          </a:xfrm>
          <a:prstGeom prst="rect">
            <a:avLst/>
          </a:prstGeom>
          <a:noFill/>
          <a:ln>
            <a:noFill/>
          </a:ln>
        </p:spPr>
      </p:pic>
      <p:pic>
        <p:nvPicPr>
          <p:cNvPr id="217" name="Google Shape;217;p9"/>
          <p:cNvPicPr preferRelativeResize="0"/>
          <p:nvPr/>
        </p:nvPicPr>
        <p:blipFill rotWithShape="1">
          <a:blip r:embed="rId4">
            <a:alphaModFix/>
            <a:grayscl/>
          </a:blip>
          <a:srcRect/>
          <a:stretch/>
        </p:blipFill>
        <p:spPr>
          <a:xfrm>
            <a:off x="8646984" y="3254169"/>
            <a:ext cx="869244" cy="767644"/>
          </a:xfrm>
          <a:prstGeom prst="rect">
            <a:avLst/>
          </a:prstGeom>
          <a:noFill/>
          <a:ln>
            <a:noFill/>
          </a:ln>
        </p:spPr>
      </p:pic>
      <p:pic>
        <p:nvPicPr>
          <p:cNvPr id="218" name="Google Shape;218;p9"/>
          <p:cNvPicPr preferRelativeResize="0"/>
          <p:nvPr/>
        </p:nvPicPr>
        <p:blipFill rotWithShape="1">
          <a:blip r:embed="rId5">
            <a:alphaModFix/>
            <a:grayscl/>
          </a:blip>
          <a:srcRect/>
          <a:stretch/>
        </p:blipFill>
        <p:spPr>
          <a:xfrm>
            <a:off x="5056205" y="4901819"/>
            <a:ext cx="790222" cy="846667"/>
          </a:xfrm>
          <a:prstGeom prst="rect">
            <a:avLst/>
          </a:prstGeom>
          <a:noFill/>
          <a:ln>
            <a:noFill/>
          </a:ln>
        </p:spPr>
      </p:pic>
      <p:pic>
        <p:nvPicPr>
          <p:cNvPr id="219" name="Google Shape;219;p9"/>
          <p:cNvPicPr preferRelativeResize="0"/>
          <p:nvPr/>
        </p:nvPicPr>
        <p:blipFill rotWithShape="1">
          <a:blip r:embed="rId6">
            <a:alphaModFix/>
            <a:grayscl/>
          </a:blip>
          <a:srcRect/>
          <a:stretch/>
        </p:blipFill>
        <p:spPr>
          <a:xfrm>
            <a:off x="4928840" y="3323179"/>
            <a:ext cx="835378" cy="835378"/>
          </a:xfrm>
          <a:prstGeom prst="rect">
            <a:avLst/>
          </a:prstGeom>
          <a:noFill/>
          <a:ln>
            <a:noFill/>
          </a:ln>
        </p:spPr>
      </p:pic>
      <p:pic>
        <p:nvPicPr>
          <p:cNvPr id="220" name="Google Shape;220;p9"/>
          <p:cNvPicPr preferRelativeResize="0"/>
          <p:nvPr/>
        </p:nvPicPr>
        <p:blipFill rotWithShape="1">
          <a:blip r:embed="rId7">
            <a:alphaModFix/>
            <a:grayscl/>
          </a:blip>
          <a:srcRect/>
          <a:stretch/>
        </p:blipFill>
        <p:spPr>
          <a:xfrm>
            <a:off x="4859313" y="1688152"/>
            <a:ext cx="801511" cy="95955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0"/>
          <p:cNvSpPr/>
          <p:nvPr/>
        </p:nvSpPr>
        <p:spPr>
          <a:xfrm>
            <a:off x="-16474" y="-5347"/>
            <a:ext cx="4211052"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31" name="Google Shape;231;p10"/>
          <p:cNvSpPr txBox="1"/>
          <p:nvPr/>
        </p:nvSpPr>
        <p:spPr>
          <a:xfrm>
            <a:off x="1084818" y="638259"/>
            <a:ext cx="253214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Actividad:</a:t>
            </a:r>
            <a:endParaRPr lang="es" sz="3600" b="1"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es"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es" sz="2400" b="0" i="0" u="none" baseline="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Reunir datos</a:t>
            </a:r>
            <a:endParaRPr lang="es" sz="1800"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37" name="Google Shape;237;p10"/>
          <p:cNvSpPr txBox="1"/>
          <p:nvPr/>
        </p:nvSpPr>
        <p:spPr>
          <a:xfrm>
            <a:off x="4700031" y="1064313"/>
            <a:ext cx="6358500" cy="415494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5333F"/>
              </a:buClr>
              <a:buSzPts val="1800"/>
              <a:buFont typeface="Arial"/>
              <a:buChar char="•"/>
            </a:pPr>
            <a:r>
              <a:rPr lang="es"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Se proporciona a cada grupo un escenario de desastre y una ficha de trabajo.</a:t>
            </a:r>
            <a:endParaRPr lang="es"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800100" marR="0" lvl="0" indent="-342900" algn="l" rtl="0">
              <a:spcBef>
                <a:spcPts val="0"/>
              </a:spcBef>
              <a:spcAft>
                <a:spcPts val="0"/>
              </a:spcAft>
              <a:buClr>
                <a:srgbClr val="F5333F"/>
              </a:buClr>
              <a:buFont typeface="Arial" panose="020B0604020202020204" pitchFamily="34" charset="0"/>
              <a:buChar char="•"/>
            </a:pPr>
            <a:endParaRPr lang="es"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rgbClr val="F5333F"/>
              </a:buClr>
              <a:buSzPts val="1800"/>
              <a:buFont typeface="Arial"/>
              <a:buChar char="•"/>
            </a:pPr>
            <a:r>
              <a:rPr lang="es"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Tómese 5 minutos para leer el escenario proporcionado.</a:t>
            </a:r>
            <a:endParaRPr lang="es"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800100" marR="0" lvl="0" indent="-342900" algn="l" rtl="0">
              <a:spcBef>
                <a:spcPts val="0"/>
              </a:spcBef>
              <a:spcAft>
                <a:spcPts val="0"/>
              </a:spcAft>
              <a:buClr>
                <a:srgbClr val="F5333F"/>
              </a:buClr>
              <a:buFont typeface="Arial" panose="020B0604020202020204" pitchFamily="34" charset="0"/>
              <a:buChar char="•"/>
            </a:pPr>
            <a:endParaRPr lang="es"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rgbClr val="F5333F"/>
              </a:buClr>
              <a:buSzPts val="1800"/>
              <a:buChar char="•"/>
            </a:pPr>
            <a:r>
              <a:rPr lang="es"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En sus grupos, comenten y completen la sección «Paso 1: Reunir datos» de la ficha de trabajo.</a:t>
            </a:r>
            <a:endParaRPr lang="es"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Font typeface="Arial" panose="020B0604020202020204" pitchFamily="34" charset="0"/>
              <a:buChar char="•"/>
            </a:pPr>
            <a:endParaRPr lang="es"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Font typeface="Arial" panose="020B0604020202020204" pitchFamily="34" charset="0"/>
              <a:buChar char="•"/>
            </a:pPr>
            <a:r>
              <a:rPr lang="es" sz="24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Tiene 10 minutos para completarlo.</a:t>
            </a:r>
            <a:endParaRPr lang="es"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1"/>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3" name="Google Shape;243;p11"/>
          <p:cNvSpPr txBox="1"/>
          <p:nvPr/>
        </p:nvSpPr>
        <p:spPr>
          <a:xfrm>
            <a:off x="311653" y="638259"/>
            <a:ext cx="366460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Paso 2:</a:t>
            </a:r>
            <a:r>
              <a:rPr lang="es" sz="36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a:t>
            </a:r>
            <a:br>
              <a:rPr lang="es" sz="3600" b="1">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br>
            <a:r>
              <a:rPr lang="es" sz="36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Evaluar y comunicar los daños</a:t>
            </a:r>
            <a:endParaRPr lang="es" sz="3600" b="1"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es" sz="180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es" sz="1800" b="0"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Determine el alcance de los daños en el edificio.</a:t>
            </a:r>
            <a:endParaRPr lang="es"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44" name="Google Shape;244;p11"/>
          <p:cNvSpPr txBox="1"/>
          <p:nvPr/>
        </p:nvSpPr>
        <p:spPr>
          <a:xfrm>
            <a:off x="4988503" y="1225744"/>
            <a:ext cx="6358636" cy="440116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5333F"/>
              </a:buClr>
              <a:buSzPts val="1800"/>
              <a:buFont typeface="Arial" panose="020B0604020202020204" pitchFamily="34" charset="0"/>
              <a:buChar char="•"/>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Dé una vuelta alrededor del edificio y </a:t>
            </a:r>
            <a:r>
              <a:rPr lang="es" sz="20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examine el exterior.</a:t>
            </a:r>
            <a:endParaRPr lang="es" sz="20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342900" algn="l" rtl="0">
              <a:spcBef>
                <a:spcPts val="0"/>
              </a:spcBef>
              <a:spcAft>
                <a:spcPts val="0"/>
              </a:spcAft>
              <a:buClr>
                <a:srgbClr val="F5333F"/>
              </a:buClr>
              <a:buSzPts val="1800"/>
              <a:buFont typeface="Arial" panose="020B0604020202020204" pitchFamily="34" charset="0"/>
              <a:buChar char="•"/>
            </a:pPr>
            <a:endParaRPr lang="es"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es" sz="20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Observe el suelo </a:t>
            </a: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alrededor del edificio. </a:t>
            </a:r>
            <a:endParaRPr lang="es"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342900" algn="l" rtl="0">
              <a:spcBef>
                <a:spcPts val="0"/>
              </a:spcBef>
              <a:spcAft>
                <a:spcPts val="0"/>
              </a:spcAft>
              <a:buClr>
                <a:srgbClr val="F5333F"/>
              </a:buClr>
              <a:buSzPts val="1800"/>
              <a:buFont typeface="Arial" panose="020B0604020202020204" pitchFamily="34" charset="0"/>
              <a:buChar char="•"/>
            </a:pPr>
            <a:endParaRPr lang="es"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Examine la seguridad de </a:t>
            </a:r>
            <a:r>
              <a:rPr lang="es" sz="20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los elementos no estructurales. </a:t>
            </a:r>
            <a:endParaRPr lang="es" sz="20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342900" algn="l" rtl="0">
              <a:spcBef>
                <a:spcPts val="0"/>
              </a:spcBef>
              <a:spcAft>
                <a:spcPts val="0"/>
              </a:spcAft>
              <a:buClr>
                <a:srgbClr val="F5333F"/>
              </a:buClr>
              <a:buSzPts val="1800"/>
              <a:buFont typeface="Arial" panose="020B0604020202020204" pitchFamily="34" charset="0"/>
              <a:buChar char="•"/>
            </a:pPr>
            <a:endParaRPr lang="es"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Vigile la presencia de </a:t>
            </a:r>
            <a:r>
              <a:rPr lang="es" sz="20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AMENAZAS.</a:t>
            </a:r>
            <a:endParaRPr lang="es" sz="20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342900" algn="l" rtl="0">
              <a:spcBef>
                <a:spcPts val="0"/>
              </a:spcBef>
              <a:spcAft>
                <a:spcPts val="0"/>
              </a:spcAft>
              <a:buClr>
                <a:srgbClr val="F5333F"/>
              </a:buClr>
              <a:buSzPts val="1800"/>
              <a:buFont typeface="Arial" panose="020B0604020202020204" pitchFamily="34" charset="0"/>
              <a:buChar char="•"/>
            </a:pPr>
            <a:endParaRPr lang="es"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es" sz="20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Explique a los ocupantes </a:t>
            </a: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si pueden permanecer en el edificio o si deben evacuarlo. </a:t>
            </a:r>
            <a:endParaRPr lang="es"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342900" algn="l" rtl="0">
              <a:spcBef>
                <a:spcPts val="0"/>
              </a:spcBef>
              <a:spcAft>
                <a:spcPts val="0"/>
              </a:spcAft>
              <a:buClr>
                <a:srgbClr val="F5333F"/>
              </a:buClr>
              <a:buSzPts val="1800"/>
              <a:buFont typeface="Arial" panose="020B0604020202020204" pitchFamily="34" charset="0"/>
              <a:buChar char="•"/>
            </a:pPr>
            <a:endParaRPr lang="es"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es" sz="20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Documente el resultado </a:t>
            </a: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de la evaluación para compartirlo con las agencias de respuesta.</a:t>
            </a:r>
            <a:endParaRPr lang="es" sz="16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2"/>
          <p:cNvSpPr/>
          <p:nvPr/>
        </p:nvSpPr>
        <p:spPr>
          <a:xfrm>
            <a:off x="-16474" y="-5347"/>
            <a:ext cx="390267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5" name="Google Shape;255;p12"/>
          <p:cNvSpPr txBox="1"/>
          <p:nvPr/>
        </p:nvSpPr>
        <p:spPr>
          <a:xfrm>
            <a:off x="311653" y="638259"/>
            <a:ext cx="3106461"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¿Es seguro intentar este rescate?</a:t>
            </a:r>
            <a:endParaRPr lang="es" dirty="0">
              <a:latin typeface="Open sans" panose="020B0606030504020204" pitchFamily="34" charset="0"/>
              <a:ea typeface="Open sans" panose="020B0606030504020204" pitchFamily="34" charset="0"/>
              <a:cs typeface="+mn-cs"/>
              <a:sym typeface="Arial" panose="020B0604020202020204" pitchFamily="34" charset="0"/>
            </a:endParaRPr>
          </a:p>
        </p:txBody>
      </p:sp>
      <p:graphicFrame>
        <p:nvGraphicFramePr>
          <p:cNvPr id="256" name="Google Shape;256;p12"/>
          <p:cNvGraphicFramePr/>
          <p:nvPr>
            <p:extLst>
              <p:ext uri="{D42A27DB-BD31-4B8C-83A1-F6EECF244321}">
                <p14:modId xmlns:p14="http://schemas.microsoft.com/office/powerpoint/2010/main" val="1745137430"/>
              </p:ext>
            </p:extLst>
          </p:nvPr>
        </p:nvGraphicFramePr>
        <p:xfrm>
          <a:off x="3886200" y="-5347"/>
          <a:ext cx="8305803" cy="6915693"/>
        </p:xfrm>
        <a:graphic>
          <a:graphicData uri="http://schemas.openxmlformats.org/drawingml/2006/table">
            <a:tbl>
              <a:tblPr>
                <a:tableStyleId>{793D81CF-94F2-401A-BA57-92F5A7B2D0C5}</a:tableStyleId>
              </a:tblPr>
              <a:tblGrid>
                <a:gridCol w="3342704">
                  <a:extLst>
                    <a:ext uri="{9D8B030D-6E8A-4147-A177-3AD203B41FA5}">
                      <a16:colId xmlns:a16="http://schemas.microsoft.com/office/drawing/2014/main" val="20000"/>
                    </a:ext>
                  </a:extLst>
                </a:gridCol>
                <a:gridCol w="1896778">
                  <a:extLst>
                    <a:ext uri="{9D8B030D-6E8A-4147-A177-3AD203B41FA5}">
                      <a16:colId xmlns:a16="http://schemas.microsoft.com/office/drawing/2014/main" val="20001"/>
                    </a:ext>
                  </a:extLst>
                </a:gridCol>
                <a:gridCol w="3066321">
                  <a:extLst>
                    <a:ext uri="{9D8B030D-6E8A-4147-A177-3AD203B41FA5}">
                      <a16:colId xmlns:a16="http://schemas.microsoft.com/office/drawing/2014/main" val="20002"/>
                    </a:ext>
                  </a:extLst>
                </a:gridCol>
              </a:tblGrid>
              <a:tr h="767311">
                <a:tc>
                  <a:txBody>
                    <a:bodyPr/>
                    <a:lstStyle/>
                    <a:p>
                      <a:pPr marL="0" marR="0" lvl="0" indent="0" algn="ctr" rtl="0">
                        <a:lnSpc>
                          <a:spcPct val="150000"/>
                        </a:lnSpc>
                        <a:spcBef>
                          <a:spcPts val="0"/>
                        </a:spcBef>
                        <a:spcAft>
                          <a:spcPts val="0"/>
                        </a:spcAft>
                        <a:buNone/>
                      </a:pPr>
                      <a:r>
                        <a:rPr lang="es" sz="1400" b="1" i="0" u="none" strike="noStrike" cap="none" spc="0" baseline="0">
                          <a:solidFill>
                            <a:schemeClr val="lt1">
                              <a:lumMod val="100000"/>
                            </a:schemeClr>
                          </a:solidFill>
                          <a:latin typeface="Arial" panose="020B0604020202020204" pitchFamily="34" charset="0"/>
                          <a:ea typeface="+mn-ea"/>
                          <a:cs typeface="+mn-cs"/>
                          <a:sym typeface="Arial" panose="020B0604020202020204" pitchFamily="34" charset="0"/>
                        </a:rPr>
                        <a:t>Evaluación de estructuras dañadas</a:t>
                      </a:r>
                      <a:endParaRPr lang="es" sz="1400" b="1" u="none" strike="noStrike" cap="none" spc="0" dirty="0">
                        <a:solidFill>
                          <a:schemeClr val="lt1">
                            <a:lumMod val="100000"/>
                          </a:schemeClr>
                        </a:solidFill>
                        <a:latin typeface="Arial" panose="020B0604020202020204" pitchFamily="34" charset="0"/>
                        <a:ea typeface="+mn-ea"/>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23232"/>
                    </a:solidFill>
                  </a:tcPr>
                </a:tc>
                <a:tc>
                  <a:txBody>
                    <a:bodyPr/>
                    <a:lstStyle/>
                    <a:p>
                      <a:pPr marL="0" marR="0" lvl="0" indent="0" algn="ctr" rtl="0">
                        <a:lnSpc>
                          <a:spcPct val="150000"/>
                        </a:lnSpc>
                        <a:spcBef>
                          <a:spcPts val="0"/>
                        </a:spcBef>
                        <a:spcAft>
                          <a:spcPts val="0"/>
                        </a:spcAft>
                        <a:buNone/>
                      </a:pPr>
                      <a:r>
                        <a:rPr lang="es" sz="1400" b="1" i="0" u="none" strike="noStrike" cap="none" spc="0" baseline="0">
                          <a:solidFill>
                            <a:schemeClr val="lt1">
                              <a:lumMod val="100000"/>
                            </a:schemeClr>
                          </a:solidFill>
                          <a:latin typeface="Arial" panose="020B0604020202020204" pitchFamily="34" charset="0"/>
                          <a:ea typeface="+mn-ea"/>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Grado de daños</a:t>
                      </a:r>
                      <a:endParaRPr lang="es" sz="1400" b="1" u="none" strike="noStrike" cap="none" spc="0" dirty="0">
                        <a:solidFill>
                          <a:schemeClr val="lt1">
                            <a:lumMod val="100000"/>
                          </a:schemeClr>
                        </a:solidFill>
                        <a:latin typeface="Arial" panose="020B0604020202020204" pitchFamily="34" charset="0"/>
                        <a:ea typeface="+mn-ea"/>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23232"/>
                    </a:solidFill>
                  </a:tcPr>
                </a:tc>
                <a:tc>
                  <a:txBody>
                    <a:bodyPr/>
                    <a:lstStyle/>
                    <a:p>
                      <a:pPr marL="0" marR="0" lvl="0" indent="0" algn="ctr" rtl="0">
                        <a:lnSpc>
                          <a:spcPct val="150000"/>
                        </a:lnSpc>
                        <a:spcBef>
                          <a:spcPts val="0"/>
                        </a:spcBef>
                        <a:spcAft>
                          <a:spcPts val="0"/>
                        </a:spcAft>
                        <a:buNone/>
                      </a:pPr>
                      <a:r>
                        <a:rPr lang="es" sz="1400" b="1" i="0" u="none" strike="noStrike" cap="none" spc="0" baseline="0">
                          <a:solidFill>
                            <a:schemeClr val="lt1">
                              <a:lumMod val="100000"/>
                            </a:schemeClr>
                          </a:solidFill>
                          <a:latin typeface="Arial" panose="020B0604020202020204" pitchFamily="34" charset="0"/>
                          <a:ea typeface="+mn-ea"/>
                          <a:cs typeface="+mn-cs"/>
                          <a:sym typeface="Arial" panose="020B0604020202020204" pitchFamily="34" charset="0"/>
                        </a:rPr>
                        <a:t>¿Debe intentarse el rescate?</a:t>
                      </a:r>
                      <a:endParaRPr lang="es" sz="1400" b="1" u="none" strike="noStrike" cap="none" spc="0" dirty="0">
                        <a:solidFill>
                          <a:schemeClr val="lt1">
                            <a:lumMod val="100000"/>
                          </a:schemeClr>
                        </a:solidFill>
                        <a:latin typeface="Arial" panose="020B0604020202020204" pitchFamily="34" charset="0"/>
                        <a:ea typeface="+mn-ea"/>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23232"/>
                    </a:solidFill>
                  </a:tcPr>
                </a:tc>
                <a:extLst>
                  <a:ext uri="{0D108BD9-81ED-4DB2-BD59-A6C34878D82A}">
                    <a16:rowId xmlns:a16="http://schemas.microsoft.com/office/drawing/2014/main" val="10000"/>
                  </a:ext>
                </a:extLst>
              </a:tr>
              <a:tr h="2153834">
                <a:tc>
                  <a:txBody>
                    <a:bodyPr/>
                    <a:lstStyle/>
                    <a:p>
                      <a:pPr marL="0" marR="0" lvl="0" indent="0" algn="l" rtl="0">
                        <a:lnSpc>
                          <a:spcPct val="150000"/>
                        </a:lnSpc>
                        <a:spcBef>
                          <a:spcPts val="0"/>
                        </a:spcBef>
                        <a:spcAft>
                          <a:spcPts val="0"/>
                        </a:spcAft>
                        <a:buNone/>
                      </a:pPr>
                      <a:r>
                        <a:rPr lang="es" sz="1400" b="0" i="0" u="none" strike="noStrike" cap="none" spc="0" baseline="0" dirty="0">
                          <a:latin typeface="Open sans" panose="020B0606030504020204" pitchFamily="34" charset="0"/>
                          <a:ea typeface="Open sans" panose="020B0606030504020204" pitchFamily="34" charset="0"/>
                          <a:cs typeface="+mn-cs"/>
                          <a:sym typeface="Arial" panose="020B0604020202020204" pitchFamily="34" charset="0"/>
                        </a:rPr>
                        <a:t>Derrumbamiento parcial o total de paredes y/o techos; inestabilidad estructural evidente; inclinación; desplazamiento de los cimientos; humo o fuego intenso; fugas de gas; materiales peligrosos en el interior; agua ascendente o en movimiento.</a:t>
                      </a:r>
                      <a:endParaRPr lang="es" sz="1400" u="none" strike="noStrike" cap="none" spc="0" dirty="0">
                        <a:latin typeface="Open sans" panose="020B0606030504020204" pitchFamily="34" charset="0"/>
                        <a:ea typeface="Open sans" panose="020B0606030504020204" pitchFamily="34" charset="0"/>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rtl="0">
                        <a:spcBef>
                          <a:spcPts val="0"/>
                        </a:spcBef>
                        <a:spcAft>
                          <a:spcPts val="0"/>
                        </a:spcAft>
                        <a:buNone/>
                      </a:pPr>
                      <a:r>
                        <a:rPr lang="es" sz="1400" b="1" i="0" u="none" strike="noStrike" cap="none" spc="0"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Pesado</a:t>
                      </a:r>
                      <a:endParaRPr lang="es" sz="1400" b="1" u="none" strike="noStrike" cap="none" spc="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l" rtl="0">
                        <a:lnSpc>
                          <a:spcPct val="150000"/>
                        </a:lnSpc>
                        <a:spcBef>
                          <a:spcPts val="0"/>
                        </a:spcBef>
                        <a:spcAft>
                          <a:spcPts val="0"/>
                        </a:spcAft>
                        <a:buNone/>
                      </a:pPr>
                      <a:r>
                        <a:rPr lang="es" sz="1400" b="0" i="0" u="none" strike="noStrike" cap="none" spc="0" baseline="0">
                          <a:latin typeface="Open sans" panose="020B0606030504020204" pitchFamily="34" charset="0"/>
                          <a:ea typeface="Open sans" panose="020B0606030504020204" pitchFamily="34" charset="0"/>
                          <a:cs typeface="+mn-cs"/>
                          <a:sym typeface="Arial" panose="020B0604020202020204" pitchFamily="34" charset="0"/>
                        </a:rPr>
                        <a:t>No. Demasiado peligroso para entrar.  Asegure el perímetro y controle el acceso a la estructura. Advierta a la gente para que se mantenga alejada.</a:t>
                      </a:r>
                      <a:endParaRPr lang="es" sz="1400" u="none" strike="noStrike" cap="none" spc="0" dirty="0">
                        <a:latin typeface="Open sans" panose="020B0606030504020204" pitchFamily="34" charset="0"/>
                        <a:ea typeface="Open sans" panose="020B0606030504020204" pitchFamily="34" charset="0"/>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1"/>
                  </a:ext>
                </a:extLst>
              </a:tr>
              <a:tr h="2519305">
                <a:tc>
                  <a:txBody>
                    <a:bodyPr/>
                    <a:lstStyle/>
                    <a:p>
                      <a:pPr marL="0" marR="0" lvl="0" indent="0" algn="l" rtl="0">
                        <a:lnSpc>
                          <a:spcPct val="150000"/>
                        </a:lnSpc>
                        <a:spcBef>
                          <a:spcPts val="0"/>
                        </a:spcBef>
                        <a:spcAft>
                          <a:spcPts val="0"/>
                        </a:spcAft>
                        <a:buNone/>
                      </a:pPr>
                      <a:r>
                        <a:rPr lang="es" sz="1400" b="0" i="0" u="none" strike="noStrike" cap="none" spc="0" baseline="0">
                          <a:latin typeface="Open sans" panose="020B0606030504020204" pitchFamily="34" charset="0"/>
                          <a:ea typeface="Open sans" panose="020B0606030504020204" pitchFamily="34" charset="0"/>
                          <a:cs typeface="+mn-cs"/>
                          <a:sym typeface="Arial" panose="020B0604020202020204" pitchFamily="34" charset="0"/>
                        </a:rPr>
                        <a:t>Signos visibles de daños estructurales menores; trabajos decorativos dañados o caídos; muchas grietas visibles en el yeso; el edificio sigue anclado a los cimientos; el daño mayor lo ha sufrido el contenido del edificio.</a:t>
                      </a:r>
                      <a:endParaRPr lang="es" sz="1400" u="none" strike="noStrike" cap="none" spc="0" dirty="0">
                        <a:latin typeface="Open sans" panose="020B0606030504020204" pitchFamily="34" charset="0"/>
                        <a:ea typeface="Open sans" panose="020B0606030504020204" pitchFamily="34" charset="0"/>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rtl="0">
                        <a:spcBef>
                          <a:spcPts val="0"/>
                        </a:spcBef>
                        <a:spcAft>
                          <a:spcPts val="0"/>
                        </a:spcAft>
                        <a:buNone/>
                      </a:pPr>
                      <a:r>
                        <a:rPr lang="es" sz="1400" b="1" i="0" u="none" strike="noStrike" cap="none" spc="0"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Moderado</a:t>
                      </a:r>
                      <a:endParaRPr lang="es" sz="1400" b="1" u="none" strike="noStrike" cap="none" spc="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rtl="0">
                        <a:lnSpc>
                          <a:spcPct val="150000"/>
                        </a:lnSpc>
                        <a:spcBef>
                          <a:spcPts val="0"/>
                        </a:spcBef>
                        <a:spcAft>
                          <a:spcPts val="0"/>
                        </a:spcAft>
                        <a:buNone/>
                      </a:pPr>
                      <a:r>
                        <a:rPr lang="es" sz="1400" b="0" i="0" u="none" strike="noStrike" cap="none" spc="0" baseline="0">
                          <a:latin typeface="Open sans" panose="020B0606030504020204" pitchFamily="34" charset="0"/>
                          <a:ea typeface="Open sans" panose="020B0606030504020204" pitchFamily="34" charset="0"/>
                          <a:cs typeface="+mn-cs"/>
                          <a:sym typeface="Arial" panose="020B0604020202020204" pitchFamily="34" charset="0"/>
                        </a:rPr>
                        <a:t>Realice sólo evacuaciones rápidas y seguras; limite la atención médica </a:t>
                      </a:r>
                      <a:r>
                        <a:rPr lang="es" sz="1400" b="0" i="1" u="none" strike="noStrike" cap="none" spc="0" baseline="0">
                          <a:latin typeface="Open sans" panose="020B0606030504020204" pitchFamily="34" charset="0"/>
                          <a:ea typeface="Open sans" panose="020B0606030504020204" pitchFamily="34" charset="0"/>
                          <a:cs typeface="+mn-cs"/>
                          <a:sym typeface="Arial" panose="020B0604020202020204" pitchFamily="34" charset="0"/>
                        </a:rPr>
                        <a:t>in situ</a:t>
                      </a:r>
                      <a:r>
                        <a:rPr lang="es" sz="1400" b="0" i="0" u="none" strike="noStrike" cap="none" spc="0" baseline="0">
                          <a:latin typeface="Open sans" panose="020B0606030504020204" pitchFamily="34" charset="0"/>
                          <a:ea typeface="Open sans" panose="020B0606030504020204" pitchFamily="34" charset="0"/>
                          <a:cs typeface="+mn-cs"/>
                          <a:sym typeface="Arial" panose="020B0604020202020204" pitchFamily="34" charset="0"/>
                        </a:rPr>
                        <a:t> a comprobar la respiración, detener hemorragias importantes y tratar el </a:t>
                      </a:r>
                      <a:r>
                        <a:rPr lang="es" sz="1400" b="0" i="1" u="none" strike="noStrike" cap="none" spc="0" baseline="0">
                          <a:latin typeface="Open sans" panose="020B0606030504020204" pitchFamily="34" charset="0"/>
                          <a:ea typeface="Open sans" panose="020B0606030504020204" pitchFamily="34" charset="0"/>
                          <a:cs typeface="+mn-cs"/>
                          <a:sym typeface="Arial" panose="020B0604020202020204" pitchFamily="34" charset="0"/>
                        </a:rPr>
                        <a:t>shock</a:t>
                      </a:r>
                      <a:r>
                        <a:rPr lang="es" sz="1400" b="0" i="0" u="none" strike="noStrike" cap="none" spc="0" baseline="0">
                          <a:latin typeface="Open sans" panose="020B0606030504020204" pitchFamily="34" charset="0"/>
                          <a:ea typeface="Open sans" panose="020B0606030504020204" pitchFamily="34" charset="0"/>
                          <a:cs typeface="+mn-cs"/>
                          <a:sym typeface="Arial" panose="020B0604020202020204" pitchFamily="34" charset="0"/>
                        </a:rPr>
                        <a:t>.  Reduzca al mínimo el número de rescatadores dentro del edificio.</a:t>
                      </a:r>
                      <a:endParaRPr lang="es" sz="1400" u="none" strike="noStrike" cap="none" spc="0" dirty="0">
                        <a:latin typeface="Open sans" panose="020B0606030504020204" pitchFamily="34" charset="0"/>
                        <a:ea typeface="Open sans" panose="020B0606030504020204" pitchFamily="34" charset="0"/>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2"/>
                  </a:ext>
                </a:extLst>
              </a:tr>
              <a:tr h="1422896">
                <a:tc>
                  <a:txBody>
                    <a:bodyPr/>
                    <a:lstStyle/>
                    <a:p>
                      <a:pPr marL="0" marR="0" lvl="0" indent="0" algn="l" rtl="0">
                        <a:lnSpc>
                          <a:spcPct val="150000"/>
                        </a:lnSpc>
                        <a:spcBef>
                          <a:spcPts val="0"/>
                        </a:spcBef>
                        <a:spcAft>
                          <a:spcPts val="0"/>
                        </a:spcAft>
                        <a:buNone/>
                      </a:pPr>
                      <a:r>
                        <a:rPr lang="es" sz="1400" b="0" i="0" u="none" strike="noStrike" cap="none" spc="0" baseline="0">
                          <a:latin typeface="Open sans" panose="020B0606030504020204" pitchFamily="34" charset="0"/>
                          <a:ea typeface="Open sans" panose="020B0606030504020204" pitchFamily="34" charset="0"/>
                          <a:cs typeface="+mn-cs"/>
                          <a:sym typeface="Arial" panose="020B0604020202020204" pitchFamily="34" charset="0"/>
                        </a:rPr>
                        <a:t>Daños superficiales, ventanas rotas, yesos caídos, los daños mayores los ha padecido el contenido del edificio.</a:t>
                      </a:r>
                    </a:p>
                    <a:p>
                      <a:pPr marL="0" marR="0" lvl="0" indent="0" algn="l" rtl="0">
                        <a:lnSpc>
                          <a:spcPct val="150000"/>
                        </a:lnSpc>
                        <a:spcBef>
                          <a:spcPts val="0"/>
                        </a:spcBef>
                        <a:spcAft>
                          <a:spcPts val="0"/>
                        </a:spcAft>
                        <a:buNone/>
                      </a:pPr>
                      <a:endParaRPr sz="1400" u="none" strike="noStrike" cap="none" dirty="0">
                        <a:latin typeface="Open sans" panose="020B0606030504020204" pitchFamily="34" charset="0"/>
                        <a:ea typeface="Open sans" panose="020B0606030504020204" pitchFamily="34" charset="0"/>
                        <a:cs typeface="Open sans" panose="020B0606030504020204" pitchFamily="34" charset="0"/>
                        <a:sym typeface="Arial"/>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p>
                      <a:pPr marL="0" marR="0" lvl="0" indent="0" algn="ctr" rtl="0">
                        <a:spcBef>
                          <a:spcPts val="0"/>
                        </a:spcBef>
                        <a:spcAft>
                          <a:spcPts val="0"/>
                        </a:spcAft>
                        <a:buNone/>
                      </a:pPr>
                      <a:r>
                        <a:rPr lang="es" sz="1400" b="1" i="0" u="none" strike="noStrike" cap="none" spc="0"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Luz</a:t>
                      </a:r>
                      <a:endParaRPr lang="es" sz="1400" b="1" u="none" strike="noStrike" cap="none" spc="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p>
                      <a:pPr marL="0" marR="0" lvl="0" indent="0" algn="l" rtl="0">
                        <a:lnSpc>
                          <a:spcPct val="150000"/>
                        </a:lnSpc>
                        <a:spcBef>
                          <a:spcPts val="0"/>
                        </a:spcBef>
                        <a:spcAft>
                          <a:spcPts val="0"/>
                        </a:spcAft>
                        <a:buNone/>
                      </a:pPr>
                      <a:r>
                        <a:rPr lang="es" sz="1400" b="0" i="0" u="none" strike="noStrike" cap="none" spc="0" baseline="0" dirty="0">
                          <a:latin typeface="Open sans" panose="020B0606030504020204" pitchFamily="34" charset="0"/>
                          <a:ea typeface="Open sans" panose="020B0606030504020204" pitchFamily="34" charset="0"/>
                          <a:cs typeface="+mn-cs"/>
                          <a:sym typeface="Arial" panose="020B0604020202020204" pitchFamily="34" charset="0"/>
                        </a:rPr>
                        <a:t>Sí.  Localice, clasifique y priorice el traslado de las víctimas a la zona de tratamiento designada.</a:t>
                      </a:r>
                      <a:endParaRPr lang="es" sz="1400" u="none" strike="noStrike" cap="none" spc="0" dirty="0">
                        <a:latin typeface="Open sans" panose="020B0606030504020204" pitchFamily="34" charset="0"/>
                        <a:ea typeface="Open sans" panose="020B0606030504020204" pitchFamily="34" charset="0"/>
                        <a:cs typeface="+mn-cs"/>
                        <a:sym typeface="Arial" panose="020B0604020202020204" pitchFamily="34" charset="0"/>
                      </a:endParaRPr>
                    </a:p>
                  </a:txBody>
                  <a:tcPr marL="68575" marR="6857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3" descr="A room that has rubble in it&#10;&#10;Description automatically generated with low confidence"/>
          <p:cNvPicPr preferRelativeResize="0"/>
          <p:nvPr/>
        </p:nvPicPr>
        <p:blipFill rotWithShape="1">
          <a:blip r:embed="rId3">
            <a:alphaModFix/>
          </a:blip>
          <a:srcRect/>
          <a:stretch/>
        </p:blipFill>
        <p:spPr>
          <a:xfrm>
            <a:off x="1880239" y="-5347"/>
            <a:ext cx="10311761" cy="6863347"/>
          </a:xfrm>
          <a:prstGeom prst="rect">
            <a:avLst/>
          </a:prstGeom>
          <a:noFill/>
          <a:ln>
            <a:noFill/>
          </a:ln>
        </p:spPr>
      </p:pic>
      <p:sp>
        <p:nvSpPr>
          <p:cNvPr id="267" name="Google Shape;267;p1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68" name="Google Shape;268;p13"/>
          <p:cNvSpPr txBox="1"/>
          <p:nvPr/>
        </p:nvSpPr>
        <p:spPr>
          <a:xfrm>
            <a:off x="996108" y="638259"/>
            <a:ext cx="276309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Tenga siempre en cuenta la seguridad</a:t>
            </a:r>
            <a:endParaRPr lang="es"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69" name="Google Shape;269;p13"/>
          <p:cNvSpPr/>
          <p:nvPr/>
        </p:nvSpPr>
        <p:spPr>
          <a:xfrm>
            <a:off x="4517716" y="296613"/>
            <a:ext cx="7435348" cy="2866977"/>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3"/>
          <p:cNvSpPr txBox="1"/>
          <p:nvPr/>
        </p:nvSpPr>
        <p:spPr>
          <a:xfrm>
            <a:off x="4917923" y="424380"/>
            <a:ext cx="6668386" cy="27391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Recuerde:</a:t>
            </a:r>
            <a:endParaRPr lang="es" sz="1800" b="1" dirty="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r>
              <a:rPr lang="es" sz="1800" b="0" i="0" u="none" baseline="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No entre en ninguna estructura que esté muy dañada. ¡La seguridad de los miembros del CDRT es siempre la máxima prioridad!</a:t>
            </a:r>
            <a:endParaRPr lang="es" sz="1800" dirty="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endParaRPr lang="es" sz="1800" dirty="0">
              <a:solidFill>
                <a:schemeClr val="lt1"/>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just" rtl="0">
              <a:spcBef>
                <a:spcPts val="640"/>
              </a:spcBef>
              <a:spcAft>
                <a:spcPts val="0"/>
              </a:spcAft>
              <a:buClr>
                <a:schemeClr val="lt1"/>
              </a:buClr>
              <a:buSzPts val="3200"/>
              <a:buFont typeface="Calibri"/>
              <a:buNone/>
            </a:pPr>
            <a:r>
              <a:rPr lang="es" sz="1800" b="0" i="0" u="none" baseline="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Si la estructura está medianamente dañada, realice sólo traslados rápidos y seguros. </a:t>
            </a:r>
            <a:r>
              <a:rPr lang="es" sz="18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Siga las indicaciones del personal de emergencias.</a:t>
            </a:r>
            <a:endParaRPr lang="es"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640"/>
              </a:spcBef>
              <a:spcAft>
                <a:spcPts val="0"/>
              </a:spcAft>
              <a:buClr>
                <a:schemeClr val="dk1"/>
              </a:buClr>
              <a:buSzPts val="3200"/>
              <a:buFont typeface="Calibri"/>
              <a:buNone/>
            </a:pPr>
            <a:endParaRPr lang="es"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2c70a4b4038_0_26"/>
          <p:cNvSpPr/>
          <p:nvPr/>
        </p:nvSpPr>
        <p:spPr>
          <a:xfrm>
            <a:off x="-16474" y="-5348"/>
            <a:ext cx="4211100"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81" name="Google Shape;281;g2c70a4b4038_0_26"/>
          <p:cNvSpPr txBox="1"/>
          <p:nvPr/>
        </p:nvSpPr>
        <p:spPr>
          <a:xfrm>
            <a:off x="888876" y="792191"/>
            <a:ext cx="2656964" cy="4494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Actividad:</a:t>
            </a:r>
            <a:endParaRPr lang="es" sz="3600" b="1"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es"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es" sz="2400" b="0" i="0" u="none" baseline="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Evaluar los daños</a:t>
            </a:r>
            <a:endParaRPr lang="es" sz="1800"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87" name="Google Shape;287;g2c70a4b4038_0_26"/>
          <p:cNvSpPr txBox="1"/>
          <p:nvPr/>
        </p:nvSpPr>
        <p:spPr>
          <a:xfrm>
            <a:off x="4700031" y="1510628"/>
            <a:ext cx="7076578" cy="230828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5333F"/>
              </a:buClr>
              <a:buSzPts val="1800"/>
              <a:buFont typeface="Arial" panose="020B0604020202020204" pitchFamily="34" charset="0"/>
              <a:buChar char="•"/>
            </a:pPr>
            <a:r>
              <a:rPr lang="es"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Utilizando el mismo escenario proporcionado anteriormente, complete el «Paso 2: Evaluar y comunicar los daños» de la ficha de trabajo que se les ha proporcionado en sus grupos.</a:t>
            </a:r>
            <a:endParaRPr lang="es"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800100" marR="0" lvl="0" indent="-342900" algn="l" rtl="0">
              <a:spcBef>
                <a:spcPts val="0"/>
              </a:spcBef>
              <a:spcAft>
                <a:spcPts val="0"/>
              </a:spcAft>
              <a:buClr>
                <a:srgbClr val="F5333F"/>
              </a:buClr>
              <a:buFont typeface="Arial" panose="020B0604020202020204" pitchFamily="34" charset="0"/>
              <a:buChar char="•"/>
            </a:pPr>
            <a:endParaRPr lang="es"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es" sz="24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Tiene 10 minutos para completarlo.</a:t>
            </a:r>
            <a:endParaRPr lang="es"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14" descr="A picture containing old, pile, stone, dirty&#10;&#10;Description automatically generated"/>
          <p:cNvPicPr preferRelativeResize="0"/>
          <p:nvPr/>
        </p:nvPicPr>
        <p:blipFill rotWithShape="1">
          <a:blip r:embed="rId3">
            <a:alphaModFix/>
          </a:blip>
          <a:srcRect/>
          <a:stretch/>
        </p:blipFill>
        <p:spPr>
          <a:xfrm>
            <a:off x="1939345" y="-16687"/>
            <a:ext cx="10252655" cy="6863347"/>
          </a:xfrm>
          <a:prstGeom prst="rect">
            <a:avLst/>
          </a:prstGeom>
          <a:noFill/>
          <a:ln>
            <a:noFill/>
          </a:ln>
        </p:spPr>
      </p:pic>
      <p:sp>
        <p:nvSpPr>
          <p:cNvPr id="293" name="Google Shape;293;p14"/>
          <p:cNvSpPr/>
          <p:nvPr/>
        </p:nvSpPr>
        <p:spPr>
          <a:xfrm>
            <a:off x="4517716" y="3276810"/>
            <a:ext cx="7435348" cy="2332420"/>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4" name="Google Shape;294;p1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95" name="Google Shape;295;p14"/>
          <p:cNvSpPr txBox="1"/>
          <p:nvPr/>
        </p:nvSpPr>
        <p:spPr>
          <a:xfrm>
            <a:off x="238937" y="638259"/>
            <a:ext cx="378298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Paso 3: </a:t>
            </a:r>
            <a:r>
              <a:rPr lang="es"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Considerar las probabilidades</a:t>
            </a:r>
            <a:endParaRPr lang="es"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96" name="Google Shape;296;p14"/>
          <p:cNvSpPr txBox="1"/>
          <p:nvPr/>
        </p:nvSpPr>
        <p:spPr>
          <a:xfrm>
            <a:off x="5063319" y="3923078"/>
            <a:ext cx="6393948" cy="147728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s" sz="18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¿Hasta qué punto es estable la situación? </a:t>
            </a:r>
            <a:endParaRPr lang="es"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chemeClr val="lt1"/>
              </a:buClr>
              <a:buSzPts val="1800"/>
              <a:buFont typeface="Arial"/>
              <a:buChar char="•"/>
            </a:pPr>
            <a:r>
              <a:rPr lang="es" sz="18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¿Qué podría ocurrir?</a:t>
            </a:r>
            <a:endParaRPr lang="es"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chemeClr val="lt1"/>
              </a:buClr>
              <a:buSzPts val="1800"/>
              <a:buFont typeface="Arial"/>
              <a:buChar char="•"/>
            </a:pPr>
            <a:r>
              <a:rPr lang="es" sz="18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¿Qué más podría salir mal?</a:t>
            </a:r>
            <a:endParaRPr lang="es"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chemeClr val="lt1"/>
              </a:buClr>
              <a:buSzPts val="1800"/>
              <a:buFont typeface="Arial"/>
              <a:buChar char="•"/>
            </a:pPr>
            <a:r>
              <a:rPr lang="es" sz="1800" b="0"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¿Qué puedo hacer para reducir las probabilidades o los problemas potenciales identificados?</a:t>
            </a:r>
            <a:endParaRPr lang="es"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97" name="Google Shape;297;p14"/>
          <p:cNvSpPr txBox="1"/>
          <p:nvPr/>
        </p:nvSpPr>
        <p:spPr>
          <a:xfrm>
            <a:off x="4836695" y="3429000"/>
            <a:ext cx="61005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Hágase las siguientes preguntas:</a:t>
            </a:r>
            <a:endParaRPr lang="es" dirty="0">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2c70a4b4038_0_48"/>
          <p:cNvSpPr/>
          <p:nvPr/>
        </p:nvSpPr>
        <p:spPr>
          <a:xfrm>
            <a:off x="-16474" y="-5348"/>
            <a:ext cx="4211100" cy="69395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08" name="Google Shape;308;g2c70a4b4038_0_48"/>
          <p:cNvSpPr txBox="1"/>
          <p:nvPr/>
        </p:nvSpPr>
        <p:spPr>
          <a:xfrm>
            <a:off x="856218" y="1064334"/>
            <a:ext cx="2720102" cy="4494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Actividad:</a:t>
            </a:r>
            <a:endParaRPr lang="es" sz="3600" b="1"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es"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es" sz="2400" b="0" i="0" u="none" baseline="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Considerar las probabilidades</a:t>
            </a:r>
            <a:endParaRPr lang="es" sz="1800"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14" name="Google Shape;314;g2c70a4b4038_0_48"/>
          <p:cNvSpPr txBox="1"/>
          <p:nvPr/>
        </p:nvSpPr>
        <p:spPr>
          <a:xfrm>
            <a:off x="4710916" y="2274858"/>
            <a:ext cx="7145501" cy="230828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5333F"/>
              </a:buClr>
              <a:buSzPts val="1800"/>
              <a:buFont typeface="Arial" panose="020B0604020202020204" pitchFamily="34" charset="0"/>
              <a:buChar char="•"/>
            </a:pPr>
            <a:r>
              <a:rPr lang="es"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Utilizando el mismo escenario proporcionado anteriormente, complete el «Paso 3: Considerar las probabilidades» de la ficha de trabajo que se les ha proporcionado en sus grupos.</a:t>
            </a:r>
            <a:endParaRPr lang="es"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800100" marR="0" lvl="0" indent="-342900" algn="l" rtl="0">
              <a:spcBef>
                <a:spcPts val="0"/>
              </a:spcBef>
              <a:spcAft>
                <a:spcPts val="0"/>
              </a:spcAft>
              <a:buClr>
                <a:srgbClr val="F5333F"/>
              </a:buClr>
              <a:buFont typeface="Arial" panose="020B0604020202020204" pitchFamily="34" charset="0"/>
              <a:buChar char="•"/>
            </a:pPr>
            <a:endParaRPr lang="es"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es" sz="24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Tiene 10 minutos para completarlo.</a:t>
            </a:r>
            <a:endParaRPr lang="es"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0" name="Google Shape;320;p15"/>
          <p:cNvSpPr txBox="1"/>
          <p:nvPr/>
        </p:nvSpPr>
        <p:spPr>
          <a:xfrm>
            <a:off x="625643" y="638259"/>
            <a:ext cx="305916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Paso 4: </a:t>
            </a:r>
            <a:r>
              <a:rPr lang="es" sz="36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Evaluar su situación</a:t>
            </a:r>
            <a:endParaRPr lang="es"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21" name="Google Shape;321;p15"/>
          <p:cNvSpPr txBox="1"/>
          <p:nvPr/>
        </p:nvSpPr>
        <p:spPr>
          <a:xfrm>
            <a:off x="4947149" y="1179978"/>
            <a:ext cx="6933300" cy="56938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Al evaluar la situación, piense en el personal, el equipo y las herramientas. Determine:</a:t>
            </a:r>
            <a:endParaRPr lang="es" sz="18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just" rtl="0">
              <a:spcBef>
                <a:spcPts val="640"/>
              </a:spcBef>
              <a:spcAft>
                <a:spcPts val="0"/>
              </a:spcAft>
              <a:buNone/>
            </a:pPr>
            <a:endParaRPr lang="es"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150000"/>
              </a:lnSpc>
              <a:spcBef>
                <a:spcPts val="640"/>
              </a:spcBef>
              <a:spcAft>
                <a:spcPts val="0"/>
              </a:spcAft>
              <a:buClr>
                <a:schemeClr val="dk1"/>
              </a:buClr>
              <a:buSzPts val="1800"/>
              <a:buFont typeface="Arial"/>
              <a:buChar char="•"/>
            </a:pPr>
            <a:r>
              <a:rPr lang="es"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¿Quién </a:t>
            </a:r>
            <a:r>
              <a:rPr lang="es" sz="1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vive o trabaja en la zona </a:t>
            </a:r>
            <a:r>
              <a:rPr lang="es"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que pueda ayudar?</a:t>
            </a:r>
            <a:endParaRPr lang="es" sz="18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150000"/>
              </a:lnSpc>
              <a:spcBef>
                <a:spcPts val="640"/>
              </a:spcBef>
              <a:spcAft>
                <a:spcPts val="0"/>
              </a:spcAft>
              <a:buClr>
                <a:schemeClr val="dk1"/>
              </a:buClr>
              <a:buSzPts val="1800"/>
              <a:buFont typeface="Arial"/>
              <a:buChar char="•"/>
            </a:pPr>
            <a:r>
              <a:rPr lang="es"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¿Quién tiene </a:t>
            </a:r>
            <a:r>
              <a:rPr lang="es" sz="1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las habilidades </a:t>
            </a:r>
            <a:r>
              <a:rPr lang="es"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que serían útiles en esta situación?</a:t>
            </a:r>
            <a:endParaRPr lang="es" sz="18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150000"/>
              </a:lnSpc>
              <a:spcBef>
                <a:spcPts val="640"/>
              </a:spcBef>
              <a:spcAft>
                <a:spcPts val="0"/>
              </a:spcAft>
              <a:buClr>
                <a:schemeClr val="dk1"/>
              </a:buClr>
              <a:buSzPts val="1800"/>
              <a:buFont typeface="Arial"/>
              <a:buChar char="•"/>
            </a:pPr>
            <a:r>
              <a:rPr lang="es"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¿Qué </a:t>
            </a:r>
            <a:r>
              <a:rPr lang="es" sz="1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equipos hay disponibles </a:t>
            </a:r>
            <a:r>
              <a:rPr lang="es"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y dónde se encuentran?</a:t>
            </a:r>
            <a:endParaRPr lang="es" sz="18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150000"/>
              </a:lnSpc>
              <a:spcBef>
                <a:spcPts val="640"/>
              </a:spcBef>
              <a:spcAft>
                <a:spcPts val="0"/>
              </a:spcAft>
              <a:buClr>
                <a:schemeClr val="dk1"/>
              </a:buClr>
              <a:buSzPts val="1800"/>
              <a:buFont typeface="Arial"/>
              <a:buChar char="•"/>
            </a:pPr>
            <a:r>
              <a:rPr lang="es"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¿Se puede </a:t>
            </a:r>
            <a:r>
              <a:rPr lang="es" sz="1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acceder a ella?</a:t>
            </a:r>
            <a:endParaRPr lang="es" sz="18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150000"/>
              </a:lnSpc>
              <a:spcBef>
                <a:spcPts val="640"/>
              </a:spcBef>
              <a:spcAft>
                <a:spcPts val="0"/>
              </a:spcAft>
              <a:buClr>
                <a:schemeClr val="dk1"/>
              </a:buClr>
              <a:buSzPts val="1800"/>
              <a:buFont typeface="Arial"/>
              <a:buChar char="•"/>
            </a:pPr>
            <a:r>
              <a:rPr lang="es"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¿Qué herramientas hay disponibles</a:t>
            </a:r>
            <a:r>
              <a:rPr lang="es" sz="1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para levantar, mover o cortar escombros?</a:t>
            </a:r>
            <a:endParaRPr lang="es" sz="18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150000"/>
              </a:lnSpc>
              <a:spcBef>
                <a:spcPts val="640"/>
              </a:spcBef>
              <a:spcAft>
                <a:spcPts val="0"/>
              </a:spcAft>
              <a:buClr>
                <a:schemeClr val="dk1"/>
              </a:buClr>
              <a:buSzPts val="1800"/>
              <a:buFont typeface="Arial"/>
              <a:buChar char="•"/>
            </a:pPr>
            <a:r>
              <a:rPr lang="es" sz="1800" b="1" i="0" u="none" baseline="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Como CDRT querrá determinar esta información antes y compartirla con su oficina nacional de desastres y la Sociedad Nacional local.</a:t>
            </a:r>
            <a:endParaRPr lang="es" sz="1800" b="1" dirty="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285750" marR="0" lvl="0" indent="-171450" algn="l" rtl="0">
              <a:lnSpc>
                <a:spcPct val="150000"/>
              </a:lnSpc>
              <a:spcBef>
                <a:spcPts val="640"/>
              </a:spcBef>
              <a:spcAft>
                <a:spcPts val="0"/>
              </a:spcAft>
              <a:buClr>
                <a:schemeClr val="dk1"/>
              </a:buClr>
              <a:buSzPts val="1800"/>
              <a:buFont typeface="Arial"/>
              <a:buNone/>
            </a:pPr>
            <a:endParaRPr sz="1800" b="1" dirty="0">
              <a:solidFill>
                <a:srgbClr val="055A9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c70a4b4038_0_59"/>
          <p:cNvSpPr/>
          <p:nvPr/>
        </p:nvSpPr>
        <p:spPr>
          <a:xfrm>
            <a:off x="-16474" y="-5348"/>
            <a:ext cx="4211100"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32" name="Google Shape;332;g2c70a4b4038_0_59"/>
          <p:cNvSpPr txBox="1"/>
          <p:nvPr/>
        </p:nvSpPr>
        <p:spPr>
          <a:xfrm>
            <a:off x="856218" y="1064334"/>
            <a:ext cx="2781061" cy="4494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Actividad:</a:t>
            </a:r>
            <a:endParaRPr lang="es" sz="3600" b="1"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es"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es" sz="2400" b="0" i="0" u="none" baseline="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Evaluar su situación</a:t>
            </a:r>
            <a:endParaRPr lang="es" sz="1800"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38" name="Google Shape;338;g2c70a4b4038_0_59"/>
          <p:cNvSpPr txBox="1"/>
          <p:nvPr/>
        </p:nvSpPr>
        <p:spPr>
          <a:xfrm>
            <a:off x="4700031" y="2296213"/>
            <a:ext cx="6358500" cy="230828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5333F"/>
              </a:buClr>
              <a:buSzPts val="1800"/>
              <a:buFont typeface="Arial" panose="020B0604020202020204" pitchFamily="34" charset="0"/>
              <a:buChar char="•"/>
            </a:pPr>
            <a:r>
              <a:rPr lang="es"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Utilizando el mismo escenario proporcionado anteriormente, complete la sección «Paso 4: Evaluar su propia situación» de la ficha de trabajo que se les ha proporcionado en sus grupos.</a:t>
            </a:r>
            <a:endParaRPr lang="es"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800100" marR="0" lvl="0" indent="-342900" algn="l" rtl="0">
              <a:spcBef>
                <a:spcPts val="0"/>
              </a:spcBef>
              <a:spcAft>
                <a:spcPts val="0"/>
              </a:spcAft>
              <a:buClr>
                <a:srgbClr val="F5333F"/>
              </a:buClr>
              <a:buFont typeface="Arial" panose="020B0604020202020204" pitchFamily="34" charset="0"/>
              <a:buChar char="•"/>
            </a:pPr>
            <a:endParaRPr lang="es"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es" sz="24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Tiene 10 minutos para completarlo.</a:t>
            </a:r>
            <a:endParaRPr lang="es"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A16C55-BA20-D3CE-700B-1BD4B2483CF5}"/>
              </a:ext>
            </a:extLst>
          </p:cNvPr>
          <p:cNvSpPr/>
          <p:nvPr/>
        </p:nvSpPr>
        <p:spPr>
          <a:xfrm>
            <a:off x="0" y="0"/>
            <a:ext cx="12192000" cy="6858000"/>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2" name="Google Shape;103;p2">
            <a:extLst>
              <a:ext uri="{FF2B5EF4-FFF2-40B4-BE49-F238E27FC236}">
                <a16:creationId xmlns:a16="http://schemas.microsoft.com/office/drawing/2014/main" id="{327130A8-E259-AD8E-EE58-7479C8ECE1B1}"/>
              </a:ext>
            </a:extLst>
          </p:cNvPr>
          <p:cNvSpPr/>
          <p:nvPr/>
        </p:nvSpPr>
        <p:spPr>
          <a:xfrm>
            <a:off x="957444" y="575431"/>
            <a:ext cx="697751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es" sz="4000" b="1" i="0" u="none" strike="noStrike" cap="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Agradecimientos</a:t>
            </a:r>
            <a:endParaRPr lang="es" sz="4000" b="0" i="0" u="none" strike="noStrike" cap="none"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 name="TextBox 2">
            <a:extLst>
              <a:ext uri="{FF2B5EF4-FFF2-40B4-BE49-F238E27FC236}">
                <a16:creationId xmlns:a16="http://schemas.microsoft.com/office/drawing/2014/main" id="{A34BD614-2D36-8D9F-4C10-13F12C5C2EE3}"/>
              </a:ext>
            </a:extLst>
          </p:cNvPr>
          <p:cNvSpPr txBox="1"/>
          <p:nvPr/>
        </p:nvSpPr>
        <p:spPr>
          <a:xfrm>
            <a:off x="957444" y="1574800"/>
            <a:ext cx="10431916" cy="2108269"/>
          </a:xfrm>
          <a:prstGeom prst="rect">
            <a:avLst/>
          </a:prstGeom>
          <a:noFill/>
        </p:spPr>
        <p:txBody>
          <a:bodyPr wrap="square" rtlCol="0">
            <a:spAutoFit/>
          </a:bodyPr>
          <a:lstStyle/>
          <a:p>
            <a:pPr algn="l" rtl="0">
              <a:spcAft>
                <a:spcPts val="600"/>
              </a:spcAft>
            </a:pPr>
            <a:r>
              <a:rPr lang="es" sz="1800" b="0" i="0" u="none" baseline="0">
                <a:solidFill>
                  <a:schemeClr val="lt1">
                    <a:lumMod val="100000"/>
                  </a:schemeClr>
                </a:solidFill>
                <a:effectLst/>
                <a:latin typeface="Open sans" panose="020B0606030504020204" pitchFamily="34" charset="0"/>
                <a:ea typeface="Open sans" panose="020B0606030504020204" pitchFamily="34" charset="0"/>
                <a:cs typeface="+mn-cs"/>
                <a:sym typeface="Arial" panose="020B0604020202020204" pitchFamily="34" charset="0"/>
              </a:rPr>
              <a:t>Agradecemos a la Cruz Roja de Belice, a la Cruz Roja de Granada, a la Cruz Roja de Guyana, a la Cruz Roja de Jamaica, a la Cruz Roja de San Vicente y las Granadinas, a la Cruz Roja de Trinidad y Tobago y a la Agencia para el Manejo de Emergencias por Desastres en el Caribe (CDEMA) su compromiso de colaboración con el Centro de Referencia para la Gestión del Riesgo de Desastres en el Caribe (CADRIM).. Juntos, examinamos y revisamos el material de formación de los CDRT, para hacerlos más adecuados y eficaces en la formación de respuesta a desastres. Su dedicación ejemplifica el espíritu de cooperación dentro de la comunidad humanitaria, y apreciamos profundamente sus inestimables contribuciones.</a:t>
            </a:r>
            <a:endParaRPr lang="es"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6" name="Rectangle 5">
            <a:extLst>
              <a:ext uri="{FF2B5EF4-FFF2-40B4-BE49-F238E27FC236}">
                <a16:creationId xmlns:a16="http://schemas.microsoft.com/office/drawing/2014/main" id="{EA723B28-181C-0BAA-8478-5FCB614B4E49}"/>
              </a:ext>
            </a:extLst>
          </p:cNvPr>
          <p:cNvSpPr/>
          <p:nvPr/>
        </p:nvSpPr>
        <p:spPr>
          <a:xfrm>
            <a:off x="0" y="4439758"/>
            <a:ext cx="12192000" cy="1934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nvGrpSpPr>
          <p:cNvPr id="8" name="Group 7">
            <a:extLst>
              <a:ext uri="{FF2B5EF4-FFF2-40B4-BE49-F238E27FC236}">
                <a16:creationId xmlns:a16="http://schemas.microsoft.com/office/drawing/2014/main" id="{9E0867B5-9407-5DD8-F64E-03EA64C371BD}"/>
              </a:ext>
            </a:extLst>
          </p:cNvPr>
          <p:cNvGrpSpPr/>
          <p:nvPr/>
        </p:nvGrpSpPr>
        <p:grpSpPr>
          <a:xfrm>
            <a:off x="471889" y="4737441"/>
            <a:ext cx="11441776" cy="1298168"/>
            <a:chOff x="471889" y="4737441"/>
            <a:chExt cx="11441776" cy="1298168"/>
          </a:xfrm>
        </p:grpSpPr>
        <p:pic>
          <p:nvPicPr>
            <p:cNvPr id="2050" name="Picture 2" descr="Caribbean Disaster Emergency Management Agency (CDEMA) - EECentre">
              <a:extLst>
                <a:ext uri="{FF2B5EF4-FFF2-40B4-BE49-F238E27FC236}">
                  <a16:creationId xmlns:a16="http://schemas.microsoft.com/office/drawing/2014/main" id="{EB6528CF-10BF-13D5-1DE5-456BE8FC0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4752" y="5014832"/>
              <a:ext cx="2398913" cy="8289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lize Red Cross Society">
              <a:extLst>
                <a:ext uri="{FF2B5EF4-FFF2-40B4-BE49-F238E27FC236}">
                  <a16:creationId xmlns:a16="http://schemas.microsoft.com/office/drawing/2014/main" id="{0B2FE72C-F7C6-22BE-CE9A-D880C9A8D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89" y="4850744"/>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enada Red Cross Society">
              <a:extLst>
                <a:ext uri="{FF2B5EF4-FFF2-40B4-BE49-F238E27FC236}">
                  <a16:creationId xmlns:a16="http://schemas.microsoft.com/office/drawing/2014/main" id="{425CE8EE-560D-B871-A9C5-0D1ECD25E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740" y="4908320"/>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Guyana Red Cross Society">
              <a:extLst>
                <a:ext uri="{FF2B5EF4-FFF2-40B4-BE49-F238E27FC236}">
                  <a16:creationId xmlns:a16="http://schemas.microsoft.com/office/drawing/2014/main" id="{31F45285-9BA9-D5C7-95E0-7874859CC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414" y="4902024"/>
              <a:ext cx="1076345"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ur Today">
              <a:extLst>
                <a:ext uri="{FF2B5EF4-FFF2-40B4-BE49-F238E27FC236}">
                  <a16:creationId xmlns:a16="http://schemas.microsoft.com/office/drawing/2014/main" id="{84EA7283-075B-9299-FA26-9E7B99782F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8274" y="4997457"/>
              <a:ext cx="1272551" cy="86369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t. Vincent and the Grenadines Red Cross Headquarters">
              <a:extLst>
                <a:ext uri="{FF2B5EF4-FFF2-40B4-BE49-F238E27FC236}">
                  <a16:creationId xmlns:a16="http://schemas.microsoft.com/office/drawing/2014/main" id="{8817BF5E-D003-7EAC-93C6-FF68A0D263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930" t="11270" r="34569" b="19943"/>
            <a:stretch/>
          </p:blipFill>
          <p:spPr bwMode="auto">
            <a:xfrm>
              <a:off x="6543438" y="4737441"/>
              <a:ext cx="1263761" cy="12981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amp;T Red Cross warns of fraudsters | Loop Trinidad &amp; Tobago">
              <a:extLst>
                <a:ext uri="{FF2B5EF4-FFF2-40B4-BE49-F238E27FC236}">
                  <a16:creationId xmlns:a16="http://schemas.microsoft.com/office/drawing/2014/main" id="{775C70FE-67E4-A020-2B51-414CF1E3B9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284" r="17217"/>
            <a:stretch/>
          </p:blipFill>
          <p:spPr bwMode="auto">
            <a:xfrm>
              <a:off x="8047572" y="4864681"/>
              <a:ext cx="1263761" cy="10842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6879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6"/>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44" name="Google Shape;344;p16"/>
          <p:cNvSpPr txBox="1"/>
          <p:nvPr/>
        </p:nvSpPr>
        <p:spPr>
          <a:xfrm>
            <a:off x="426116" y="801545"/>
            <a:ext cx="3325871"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Pasos 5 y 6:</a:t>
            </a:r>
            <a:r>
              <a:rPr lang="es" sz="36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Establecer prioridades y tomar decisiones</a:t>
            </a:r>
            <a:endParaRPr lang="es"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45" name="Google Shape;345;p16"/>
          <p:cNvSpPr txBox="1"/>
          <p:nvPr/>
        </p:nvSpPr>
        <p:spPr>
          <a:xfrm>
            <a:off x="4947149" y="1179978"/>
            <a:ext cx="6933199" cy="4001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24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Decidir qué debe hacerse y en qué orden</a:t>
            </a:r>
            <a:endParaRPr lang="es" sz="24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just" rtl="0">
              <a:spcBef>
                <a:spcPts val="640"/>
              </a:spcBef>
              <a:spcAft>
                <a:spcPts val="0"/>
              </a:spcAft>
              <a:buNone/>
            </a:pPr>
            <a:endParaRPr lang="es" sz="24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just" rtl="0">
              <a:spcBef>
                <a:spcPts val="640"/>
              </a:spcBef>
              <a:spcAft>
                <a:spcPts val="0"/>
              </a:spcAft>
              <a:buNone/>
            </a:pPr>
            <a:r>
              <a:rPr lang="es" sz="2400" b="0" i="0" u="none" baseline="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Al tomar decisiones, tenga siempre en cuenta:</a:t>
            </a:r>
            <a:endParaRPr lang="es" sz="2400" dirty="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457200" algn="just" rtl="0">
              <a:spcBef>
                <a:spcPts val="640"/>
              </a:spcBef>
              <a:spcAft>
                <a:spcPts val="0"/>
              </a:spcAft>
              <a:buClr>
                <a:schemeClr val="dk1"/>
              </a:buClr>
              <a:buSzPts val="3200"/>
              <a:buFont typeface="Arial"/>
              <a:buChar char="•"/>
            </a:pPr>
            <a:r>
              <a:rPr lang="es" sz="2400" b="0" i="0" u="none" baseline="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La seguridad de los miembros del CDRT. </a:t>
            </a:r>
            <a:endParaRPr lang="es" sz="2400" dirty="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457200" algn="just" rtl="0">
              <a:spcBef>
                <a:spcPts val="640"/>
              </a:spcBef>
              <a:spcAft>
                <a:spcPts val="0"/>
              </a:spcAft>
              <a:buClr>
                <a:schemeClr val="dk1"/>
              </a:buClr>
              <a:buSzPts val="3200"/>
              <a:buFont typeface="Arial"/>
              <a:buChar char="•"/>
            </a:pPr>
            <a:r>
              <a:rPr lang="es" sz="2400" b="0" i="0" u="none" baseline="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La seguridad vital para las víctimas y otras personas.</a:t>
            </a:r>
            <a:endParaRPr lang="es" sz="2400" dirty="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457200" algn="just" rtl="0">
              <a:spcBef>
                <a:spcPts val="640"/>
              </a:spcBef>
              <a:spcAft>
                <a:spcPts val="0"/>
              </a:spcAft>
              <a:buClr>
                <a:schemeClr val="dk1"/>
              </a:buClr>
              <a:buSzPts val="3200"/>
              <a:buFont typeface="Arial"/>
              <a:buChar char="•"/>
            </a:pPr>
            <a:r>
              <a:rPr lang="es" sz="2400" b="0" i="0" u="none" baseline="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La protección del medioambiente. </a:t>
            </a:r>
            <a:endParaRPr lang="es" sz="2400" dirty="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457200" algn="just" rtl="0">
              <a:spcBef>
                <a:spcPts val="640"/>
              </a:spcBef>
              <a:spcAft>
                <a:spcPts val="0"/>
              </a:spcAft>
              <a:buClr>
                <a:schemeClr val="dk1"/>
              </a:buClr>
              <a:buSzPts val="3200"/>
              <a:buFont typeface="Arial"/>
              <a:buChar char="•"/>
            </a:pPr>
            <a:r>
              <a:rPr lang="es" sz="2400" b="0" i="0" u="none" baseline="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La protección de la propiedad.</a:t>
            </a:r>
            <a:endParaRPr lang="es" sz="2400" dirty="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285750" marR="0" lvl="0" indent="-171450" algn="l" rtl="0">
              <a:lnSpc>
                <a:spcPct val="150000"/>
              </a:lnSpc>
              <a:spcBef>
                <a:spcPts val="640"/>
              </a:spcBef>
              <a:spcAft>
                <a:spcPts val="0"/>
              </a:spcAft>
              <a:buClr>
                <a:schemeClr val="dk1"/>
              </a:buClr>
              <a:buSzPts val="1800"/>
              <a:buFont typeface="Arial"/>
              <a:buNone/>
            </a:pPr>
            <a:endParaRPr sz="1800" b="1" dirty="0">
              <a:solidFill>
                <a:srgbClr val="055A9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2c70a4b4038_0_70"/>
          <p:cNvSpPr/>
          <p:nvPr/>
        </p:nvSpPr>
        <p:spPr>
          <a:xfrm>
            <a:off x="-16474" y="-5348"/>
            <a:ext cx="4211100"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6" name="Google Shape;356;g2c70a4b4038_0_70"/>
          <p:cNvSpPr txBox="1"/>
          <p:nvPr/>
        </p:nvSpPr>
        <p:spPr>
          <a:xfrm>
            <a:off x="856218" y="1064334"/>
            <a:ext cx="2561895" cy="4494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Actividad:</a:t>
            </a:r>
            <a:endParaRPr lang="es" sz="3600" b="1"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es"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es" sz="2400" b="0"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Establecer prioridades y tomar decisiones.</a:t>
            </a:r>
            <a:endParaRPr lang="es" sz="1800"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62" name="Google Shape;362;g2c70a4b4038_0_70"/>
          <p:cNvSpPr txBox="1"/>
          <p:nvPr/>
        </p:nvSpPr>
        <p:spPr>
          <a:xfrm>
            <a:off x="4818126" y="1969642"/>
            <a:ext cx="6358500" cy="267761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5333F"/>
              </a:buClr>
              <a:buSzPts val="1800"/>
              <a:buFont typeface="Arial" panose="020B0604020202020204" pitchFamily="34" charset="0"/>
              <a:buChar char="•"/>
            </a:pPr>
            <a:r>
              <a:rPr lang="es"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Utilizando el mismo escenario proporcionado anteriormente, complete las secciones «Pasos 5 y 6: Establecer prioridades y tomar decisiones» de la ficha de trabajo que se les haya proporcionado en sus grupos.</a:t>
            </a:r>
            <a:endParaRPr lang="es"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800100" marR="0" lvl="0" indent="-342900" algn="l" rtl="0">
              <a:spcBef>
                <a:spcPts val="0"/>
              </a:spcBef>
              <a:spcAft>
                <a:spcPts val="0"/>
              </a:spcAft>
              <a:buClr>
                <a:srgbClr val="F5333F"/>
              </a:buClr>
              <a:buFont typeface="Arial" panose="020B0604020202020204" pitchFamily="34" charset="0"/>
              <a:buChar char="•"/>
            </a:pPr>
            <a:endParaRPr lang="es"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800"/>
              <a:buFont typeface="Arial" panose="020B0604020202020204" pitchFamily="34" charset="0"/>
              <a:buChar char="•"/>
            </a:pPr>
            <a:r>
              <a:rPr lang="es" sz="24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Tiene 10 minutos para completarlo.</a:t>
            </a:r>
            <a:endParaRPr lang="es"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17" descr="A person in a car writing on a piece of paper&#10;&#10;Description automatically generated with low confidence"/>
          <p:cNvPicPr preferRelativeResize="0"/>
          <p:nvPr/>
        </p:nvPicPr>
        <p:blipFill rotWithShape="1">
          <a:blip r:embed="rId3">
            <a:alphaModFix/>
          </a:blip>
          <a:srcRect/>
          <a:stretch/>
        </p:blipFill>
        <p:spPr>
          <a:xfrm>
            <a:off x="1896978" y="-23927"/>
            <a:ext cx="10295021" cy="6863347"/>
          </a:xfrm>
          <a:prstGeom prst="rect">
            <a:avLst/>
          </a:prstGeom>
          <a:noFill/>
          <a:ln>
            <a:noFill/>
          </a:ln>
        </p:spPr>
      </p:pic>
      <p:sp>
        <p:nvSpPr>
          <p:cNvPr id="368" name="Google Shape;368;p17"/>
          <p:cNvSpPr/>
          <p:nvPr/>
        </p:nvSpPr>
        <p:spPr>
          <a:xfrm>
            <a:off x="4517716" y="3276809"/>
            <a:ext cx="7435348" cy="2775647"/>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p17"/>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70" name="Google Shape;370;p17"/>
          <p:cNvSpPr txBox="1"/>
          <p:nvPr/>
        </p:nvSpPr>
        <p:spPr>
          <a:xfrm>
            <a:off x="284405" y="638259"/>
            <a:ext cx="3741641"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Paso 7:</a:t>
            </a:r>
            <a:endParaRPr lang="es" sz="36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es" sz="3600" b="1"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Desarrollar un plan de acción</a:t>
            </a:r>
            <a:endParaRPr lang="es"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71" name="Google Shape;371;p17"/>
          <p:cNvSpPr txBox="1"/>
          <p:nvPr/>
        </p:nvSpPr>
        <p:spPr>
          <a:xfrm>
            <a:off x="5299962" y="3488912"/>
            <a:ext cx="5786700" cy="246217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 sz="1800" b="0" i="0" u="none" baseline="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El jefe del equipo CDRT decidirá los pasos necesarios para llevar a cabo su operación considerando en primer lugar la prioridad más alta.</a:t>
            </a:r>
            <a:endParaRPr lang="es" sz="1800" dirty="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640"/>
              </a:spcBef>
              <a:spcAft>
                <a:spcPts val="0"/>
              </a:spcAft>
              <a:buNone/>
            </a:pPr>
            <a:endParaRPr lang="es" sz="180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640"/>
              </a:spcBef>
              <a:spcAft>
                <a:spcPts val="0"/>
              </a:spcAft>
              <a:buNone/>
            </a:pPr>
            <a:r>
              <a:rPr lang="es" sz="18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Siempre que sea posible, </a:t>
            </a:r>
            <a:r>
              <a:rPr lang="es" sz="18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documente el plan</a:t>
            </a:r>
            <a:r>
              <a:rPr lang="es" sz="18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ya que puede ayudar a centrar la operación en las prioridades establecidas, así como a compartirlo con las autoridades cuando lleguen.</a:t>
            </a:r>
            <a:endParaRPr lang="es"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2c70a4b4038_0_81"/>
          <p:cNvSpPr/>
          <p:nvPr/>
        </p:nvSpPr>
        <p:spPr>
          <a:xfrm>
            <a:off x="-16474" y="-5348"/>
            <a:ext cx="4211100"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82" name="Google Shape;382;g2c70a4b4038_0_81"/>
          <p:cNvSpPr txBox="1"/>
          <p:nvPr/>
        </p:nvSpPr>
        <p:spPr>
          <a:xfrm>
            <a:off x="856218" y="1064334"/>
            <a:ext cx="2689622" cy="4494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Actividad:</a:t>
            </a:r>
            <a:endParaRPr lang="es" sz="3600" b="1"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es"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es" sz="2400" b="0" i="0" u="none" baseline="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Desarrollar un plan de acción.</a:t>
            </a:r>
            <a:endParaRPr lang="es" sz="1800"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88" name="Google Shape;388;g2c70a4b4038_0_81"/>
          <p:cNvSpPr txBox="1"/>
          <p:nvPr/>
        </p:nvSpPr>
        <p:spPr>
          <a:xfrm>
            <a:off x="4700030" y="2296213"/>
            <a:ext cx="7214427" cy="2308284"/>
          </a:xfrm>
          <a:prstGeom prst="rect">
            <a:avLst/>
          </a:prstGeom>
          <a:noFill/>
          <a:ln>
            <a:noFill/>
          </a:ln>
        </p:spPr>
        <p:txBody>
          <a:bodyPr spcFirstLastPara="1" wrap="square" lIns="91425" tIns="45700" rIns="91425" bIns="45700" anchor="t" anchorCtr="0">
            <a:spAutoFit/>
          </a:bodyPr>
          <a:lstStyle/>
          <a:p>
            <a:pPr marL="285750" indent="-342900" algn="l" rtl="0">
              <a:buClr>
                <a:srgbClr val="F5333F"/>
              </a:buClr>
              <a:buSzPts val="1800"/>
              <a:buFont typeface="Arial" panose="020B0604020202020204" pitchFamily="34" charset="0"/>
              <a:buChar char="•"/>
            </a:pPr>
            <a:r>
              <a:rPr lang="es"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Utilizando el mismo escenario proporcionado anteriormente, complete la sección «Paso 7: Desarrollar un plan de acción» de la ficha de trabajo que se les ha proporcionado en sus grupos.</a:t>
            </a:r>
            <a:endParaRPr lang="es"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indent="-342900" algn="l" rtl="0">
              <a:buClr>
                <a:srgbClr val="F5333F"/>
              </a:buClr>
              <a:buFont typeface="Arial" panose="020B0604020202020204" pitchFamily="34" charset="0"/>
              <a:buChar char="•"/>
            </a:pPr>
            <a:endParaRPr lang="es"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indent="-342900" algn="l" rtl="0">
              <a:buClr>
                <a:srgbClr val="F5333F"/>
              </a:buClr>
              <a:buSzPts val="1800"/>
              <a:buFont typeface="Arial" panose="020B0604020202020204" pitchFamily="34" charset="0"/>
              <a:buChar char="•"/>
            </a:pPr>
            <a:r>
              <a:rPr lang="es" sz="24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Tiene 10 minutos para completarlo.</a:t>
            </a:r>
            <a:endParaRPr lang="es"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94" name="Google Shape;394;p18"/>
          <p:cNvSpPr txBox="1"/>
          <p:nvPr/>
        </p:nvSpPr>
        <p:spPr>
          <a:xfrm>
            <a:off x="584397" y="638259"/>
            <a:ext cx="274539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Paso 8: </a:t>
            </a:r>
            <a:endParaRPr lang="es" sz="36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es" sz="3600" b="1"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Actuar</a:t>
            </a:r>
            <a:endParaRPr lang="es"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95" name="Google Shape;395;p18"/>
          <p:cNvSpPr txBox="1"/>
          <p:nvPr/>
        </p:nvSpPr>
        <p:spPr>
          <a:xfrm>
            <a:off x="5882724" y="1520704"/>
            <a:ext cx="6027968" cy="36625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Recurra al sistema de compañeros.  </a:t>
            </a:r>
            <a:r>
              <a:rPr lang="es" sz="1800" b="0" i="0" u="none" baseline="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Trabaje siempre en parejas, con una tercera persona que actúe como corredor. </a:t>
            </a:r>
            <a:endParaRPr lang="es" sz="1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640"/>
              </a:spcBef>
              <a:spcAft>
                <a:spcPts val="0"/>
              </a:spcAft>
              <a:buNone/>
            </a:pPr>
            <a:endParaRPr lang="es"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640"/>
              </a:spcBef>
              <a:spcAft>
                <a:spcPts val="0"/>
              </a:spcAft>
              <a:buNone/>
            </a:pPr>
            <a:r>
              <a:rPr lang="es" sz="1800" b="1" i="0" u="none" baseline="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Esté alerta ante los peligros. Tenga cuidado con las líneas eléctricas caídas y las tuberías de agua rotas</a:t>
            </a:r>
            <a:r>
              <a:rPr lang="es" b="1" i="0" u="none" baseline="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t>
            </a:r>
            <a:r>
              <a:rPr lang="es" b="0" i="0" u="none" baseline="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Nunca intente buscar en una zona donde el agua esté subiendo.</a:t>
            </a:r>
            <a:endParaRPr lang="es"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640"/>
              </a:spcBef>
              <a:spcAft>
                <a:spcPts val="0"/>
              </a:spcAft>
              <a:buNone/>
            </a:pPr>
            <a:endParaRPr lang="es"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640"/>
              </a:spcBef>
              <a:spcAft>
                <a:spcPts val="0"/>
              </a:spcAft>
              <a:buNone/>
            </a:pPr>
            <a:r>
              <a:rPr lang="es" sz="1800" b="1" i="0" u="none" baseline="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Utilice el equipo de seguridad.  </a:t>
            </a:r>
            <a:r>
              <a:rPr lang="es" sz="1800" b="0" i="0" u="none" baseline="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Póngase siempre el equipo de seguridad antes de intentar rescatar a alguien.</a:t>
            </a:r>
            <a:endParaRPr lang="es"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96" name="Google Shape;396;p18"/>
          <p:cNvSpPr txBox="1"/>
          <p:nvPr/>
        </p:nvSpPr>
        <p:spPr>
          <a:xfrm>
            <a:off x="4947149" y="638259"/>
            <a:ext cx="65046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20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Utilice la siguiente pauta a la hora de actuar:</a:t>
            </a:r>
            <a:endParaRPr lang="es" sz="16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397" name="Google Shape;397;p18"/>
          <p:cNvPicPr preferRelativeResize="0"/>
          <p:nvPr/>
        </p:nvPicPr>
        <p:blipFill rotWithShape="1">
          <a:blip r:embed="rId3">
            <a:alphaModFix/>
            <a:grayscl/>
          </a:blip>
          <a:srcRect/>
          <a:stretch/>
        </p:blipFill>
        <p:spPr>
          <a:xfrm>
            <a:off x="4559783" y="4115218"/>
            <a:ext cx="970844" cy="688622"/>
          </a:xfrm>
          <a:prstGeom prst="rect">
            <a:avLst/>
          </a:prstGeom>
          <a:noFill/>
          <a:ln>
            <a:noFill/>
          </a:ln>
        </p:spPr>
      </p:pic>
      <p:pic>
        <p:nvPicPr>
          <p:cNvPr id="398" name="Google Shape;398;p18"/>
          <p:cNvPicPr preferRelativeResize="0"/>
          <p:nvPr/>
        </p:nvPicPr>
        <p:blipFill rotWithShape="1">
          <a:blip r:embed="rId4">
            <a:alphaModFix/>
            <a:grayscl/>
          </a:blip>
          <a:srcRect/>
          <a:stretch/>
        </p:blipFill>
        <p:spPr>
          <a:xfrm>
            <a:off x="4610583" y="2742782"/>
            <a:ext cx="869244" cy="767644"/>
          </a:xfrm>
          <a:prstGeom prst="rect">
            <a:avLst/>
          </a:prstGeom>
          <a:noFill/>
          <a:ln>
            <a:noFill/>
          </a:ln>
        </p:spPr>
      </p:pic>
      <p:pic>
        <p:nvPicPr>
          <p:cNvPr id="399" name="Google Shape;399;p18"/>
          <p:cNvPicPr preferRelativeResize="0"/>
          <p:nvPr/>
        </p:nvPicPr>
        <p:blipFill rotWithShape="1">
          <a:blip r:embed="rId5">
            <a:alphaModFix/>
            <a:grayscl/>
          </a:blip>
          <a:srcRect/>
          <a:stretch/>
        </p:blipFill>
        <p:spPr>
          <a:xfrm>
            <a:off x="4537205" y="1412342"/>
            <a:ext cx="1016000" cy="925689"/>
          </a:xfrm>
          <a:prstGeom prst="rect">
            <a:avLst/>
          </a:prstGeom>
          <a:noFill/>
          <a:ln>
            <a:noFill/>
          </a:ln>
        </p:spPr>
      </p:pic>
      <p:sp>
        <p:nvSpPr>
          <p:cNvPr id="400" name="Google Shape;400;p18"/>
          <p:cNvSpPr txBox="1"/>
          <p:nvPr/>
        </p:nvSpPr>
        <p:spPr>
          <a:xfrm>
            <a:off x="4579646" y="5321492"/>
            <a:ext cx="7331046"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2000" b="1" i="0" u="none" baseline="0">
                <a:solidFill>
                  <a:schemeClr val="tx1"/>
                </a:solidFill>
                <a:latin typeface="Open sans" panose="020B0606030504020204" pitchFamily="34" charset="0"/>
                <a:ea typeface="Open sans" panose="020B0606030504020204" pitchFamily="34" charset="0"/>
                <a:cs typeface="+mn-cs"/>
                <a:sym typeface="Arial" panose="020B0604020202020204" pitchFamily="34" charset="0"/>
              </a:rPr>
              <a:t>Actúe únicamente cuando el personal de emergencias le proporcione indicaciones o si tiene una formación más avanzada. </a:t>
            </a:r>
          </a:p>
          <a:p>
            <a:pPr marL="0" marR="0" lvl="0" indent="0" algn="ctr" rtl="0">
              <a:spcBef>
                <a:spcPts val="0"/>
              </a:spcBef>
              <a:spcAft>
                <a:spcPts val="0"/>
              </a:spcAft>
              <a:buNone/>
            </a:pPr>
            <a:r>
              <a:rPr lang="es" sz="20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NO SE PONGA EN PELIGRO</a:t>
            </a:r>
            <a:endParaRPr lang="es" sz="20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19" descr="A picture containing outdoor, ground, person, person&#10;&#10;Description automatically generated"/>
          <p:cNvPicPr preferRelativeResize="0"/>
          <p:nvPr/>
        </p:nvPicPr>
        <p:blipFill rotWithShape="1">
          <a:blip r:embed="rId3">
            <a:alphaModFix/>
          </a:blip>
          <a:srcRect/>
          <a:stretch/>
        </p:blipFill>
        <p:spPr>
          <a:xfrm>
            <a:off x="1905000" y="0"/>
            <a:ext cx="10287000" cy="6858000"/>
          </a:xfrm>
          <a:prstGeom prst="rect">
            <a:avLst/>
          </a:prstGeom>
          <a:noFill/>
          <a:ln>
            <a:noFill/>
          </a:ln>
        </p:spPr>
      </p:pic>
      <p:sp>
        <p:nvSpPr>
          <p:cNvPr id="411" name="Google Shape;411;p19"/>
          <p:cNvSpPr/>
          <p:nvPr/>
        </p:nvSpPr>
        <p:spPr>
          <a:xfrm>
            <a:off x="4517716" y="4217158"/>
            <a:ext cx="7435348" cy="1559338"/>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2" name="Google Shape;412;p19"/>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13" name="Google Shape;413;p19"/>
          <p:cNvSpPr txBox="1"/>
          <p:nvPr/>
        </p:nvSpPr>
        <p:spPr>
          <a:xfrm>
            <a:off x="1023298" y="638259"/>
            <a:ext cx="237304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Paso 9:</a:t>
            </a:r>
            <a:endParaRPr lang="es" sz="36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es" sz="3600" b="1"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Evaluar</a:t>
            </a:r>
            <a:endParaRPr lang="es"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414" name="Google Shape;414;p19"/>
          <p:cNvSpPr txBox="1"/>
          <p:nvPr/>
        </p:nvSpPr>
        <p:spPr>
          <a:xfrm>
            <a:off x="5068154" y="4551556"/>
            <a:ext cx="6682568" cy="100023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s" sz="1800" b="0" i="0" u="none" baseline="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Evalúe lo que funciona, ya que esto afectaría a la toma de decisiones en el futuro.</a:t>
            </a:r>
            <a:endParaRPr lang="es" sz="1800" dirty="0">
              <a:solidFill>
                <a:schemeClr val="lt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285750" marR="0" lvl="0" indent="-285750" algn="l" rtl="0">
              <a:spcBef>
                <a:spcPts val="640"/>
              </a:spcBef>
              <a:spcAft>
                <a:spcPts val="0"/>
              </a:spcAft>
              <a:buClr>
                <a:schemeClr val="lt1"/>
              </a:buClr>
              <a:buSzPts val="1800"/>
              <a:buFont typeface="Arial"/>
              <a:buChar char="•"/>
            </a:pPr>
            <a:r>
              <a:rPr lang="es" sz="1800" b="0" i="0" u="none" baseline="0">
                <a:solidFill>
                  <a:schemeClr val="lt1"/>
                </a:solidFill>
                <a:latin typeface="Open sans" panose="020B0606030504020204" pitchFamily="34" charset="0"/>
                <a:ea typeface="Open sans" panose="020B0606030504020204" pitchFamily="34" charset="0"/>
                <a:cs typeface="+mn-cs"/>
                <a:sym typeface="Calibri" panose="020F0502020204030204" pitchFamily="34" charset="0"/>
              </a:rPr>
              <a:t>Recuerde que </a:t>
            </a:r>
            <a:r>
              <a:rPr lang="es" sz="1800" b="0" i="1" u="none" baseline="0">
                <a:solidFill>
                  <a:schemeClr val="lt1"/>
                </a:solidFill>
                <a:latin typeface="Open sans" panose="020B0606030504020204" pitchFamily="34" charset="0"/>
                <a:ea typeface="Open sans" panose="020B0606030504020204" pitchFamily="34" charset="0"/>
                <a:cs typeface="+mn-cs"/>
                <a:sym typeface="Calibri" panose="020F0502020204030204" pitchFamily="34" charset="0"/>
              </a:rPr>
              <a:t>Sizeup</a:t>
            </a:r>
            <a:r>
              <a:rPr lang="es" sz="1800" b="0" i="0" u="none" baseline="0">
                <a:solidFill>
                  <a:schemeClr val="lt1"/>
                </a:solidFill>
                <a:latin typeface="Open sans" panose="020B0606030504020204" pitchFamily="34" charset="0"/>
                <a:ea typeface="Open sans" panose="020B0606030504020204" pitchFamily="34" charset="0"/>
                <a:cs typeface="+mn-cs"/>
                <a:sym typeface="Calibri" panose="020F0502020204030204" pitchFamily="34" charset="0"/>
              </a:rPr>
              <a:t> es un proceso continuo.</a:t>
            </a:r>
            <a:endParaRPr lang="es" dirty="0">
              <a:latin typeface="Open sans" panose="020B0606030504020204" pitchFamily="34" charset="0"/>
              <a:ea typeface="Open sans" panose="020B0606030504020204" pitchFamily="34" charset="0"/>
              <a:cs typeface="+mn-cs"/>
              <a:sym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0"/>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25" name="Google Shape;425;p20"/>
          <p:cNvSpPr txBox="1"/>
          <p:nvPr/>
        </p:nvSpPr>
        <p:spPr>
          <a:xfrm>
            <a:off x="416560" y="638259"/>
            <a:ext cx="2762901"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dirty="0">
                <a:solidFill>
                  <a:srgbClr val="F5333F">
                    <a:lumMod val="100000"/>
                  </a:srgbClr>
                </a:solidFill>
                <a:latin typeface="Arial" panose="020B0604020202020204" pitchFamily="34" charset="0"/>
                <a:cs typeface="+mn-cs"/>
                <a:sym typeface="Arial" panose="020B0604020202020204" pitchFamily="34" charset="0"/>
              </a:rPr>
              <a:t>Tipos de derrumbe y vacíos</a:t>
            </a:r>
            <a:endParaRPr lang="es" sz="3600" b="1" dirty="0">
              <a:solidFill>
                <a:srgbClr val="F5333F">
                  <a:lumMod val="100000"/>
                </a:srgbClr>
              </a:solidFill>
              <a:latin typeface="Arial" panose="020B0604020202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es" sz="1800" b="1" dirty="0">
              <a:solidFill>
                <a:schemeClr val="lt1"/>
              </a:solidFill>
              <a:latin typeface="Arial" panose="020B0604020202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es" sz="2400" b="0" i="0" u="none" baseline="0" dirty="0">
                <a:solidFill>
                  <a:schemeClr val="lt1">
                    <a:lumMod val="100000"/>
                  </a:schemeClr>
                </a:solidFill>
                <a:latin typeface="Arial" panose="020B0604020202020204" pitchFamily="34" charset="0"/>
                <a:cs typeface="+mn-cs"/>
                <a:sym typeface="Arial" panose="020B0604020202020204" pitchFamily="34" charset="0"/>
              </a:rPr>
              <a:t>En forma de «V»</a:t>
            </a:r>
            <a:endParaRPr lang="es" sz="2400" dirty="0">
              <a:solidFill>
                <a:schemeClr val="lt1">
                  <a:lumMod val="100000"/>
                </a:schemeClr>
              </a:solidFill>
              <a:latin typeface="Arial" panose="020B0604020202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Arial"/>
              <a:ea typeface="Arial"/>
              <a:cs typeface="Arial"/>
              <a:sym typeface="Arial"/>
            </a:endParaRPr>
          </a:p>
        </p:txBody>
      </p:sp>
      <p:pic>
        <p:nvPicPr>
          <p:cNvPr id="1026" name="Picture 2" descr="slideplayer.com/slide/13271358/79/images/24/Types+...">
            <a:extLst>
              <a:ext uri="{FF2B5EF4-FFF2-40B4-BE49-F238E27FC236}">
                <a16:creationId xmlns:a16="http://schemas.microsoft.com/office/drawing/2014/main" id="{F323F837-0216-C453-8FF6-88D6FD0ECB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052" b="8583"/>
          <a:stretch/>
        </p:blipFill>
        <p:spPr bwMode="auto">
          <a:xfrm>
            <a:off x="4194578" y="3566569"/>
            <a:ext cx="7997422" cy="3281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ilding after suffering structural collapse">
            <a:extLst>
              <a:ext uri="{FF2B5EF4-FFF2-40B4-BE49-F238E27FC236}">
                <a16:creationId xmlns:a16="http://schemas.microsoft.com/office/drawing/2014/main" id="{4651ED54-97C7-F79E-C249-3366C8849F1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t="15378"/>
          <a:stretch/>
        </p:blipFill>
        <p:spPr bwMode="auto">
          <a:xfrm>
            <a:off x="4194578" y="9756"/>
            <a:ext cx="7997422" cy="354171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Chevron 2">
            <a:extLst>
              <a:ext uri="{FF2B5EF4-FFF2-40B4-BE49-F238E27FC236}">
                <a16:creationId xmlns:a16="http://schemas.microsoft.com/office/drawing/2014/main" id="{E67CE69D-6874-C542-8FD3-CEA5FB6A50BB}"/>
              </a:ext>
            </a:extLst>
          </p:cNvPr>
          <p:cNvSpPr/>
          <p:nvPr/>
        </p:nvSpPr>
        <p:spPr>
          <a:xfrm rot="5133579">
            <a:off x="6669259" y="-1563859"/>
            <a:ext cx="1661998" cy="5812975"/>
          </a:xfrm>
          <a:prstGeom prst="chevron">
            <a:avLst>
              <a:gd name="adj" fmla="val 89245"/>
            </a:avLst>
          </a:prstGeom>
          <a:solidFill>
            <a:srgbClr val="F533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solidFill>
                <a:schemeClr val="tx1"/>
              </a:solidFill>
            </a:endParaRPr>
          </a:p>
        </p:txBody>
      </p:sp>
      <p:sp>
        <p:nvSpPr>
          <p:cNvPr id="2" name="ZoneTexte 1">
            <a:extLst>
              <a:ext uri="{FF2B5EF4-FFF2-40B4-BE49-F238E27FC236}">
                <a16:creationId xmlns:a16="http://schemas.microsoft.com/office/drawing/2014/main" id="{7B689D69-4F5C-FD6D-2F64-B550F63C669E}"/>
              </a:ext>
            </a:extLst>
          </p:cNvPr>
          <p:cNvSpPr txBox="1"/>
          <p:nvPr/>
        </p:nvSpPr>
        <p:spPr>
          <a:xfrm>
            <a:off x="6461760" y="5689600"/>
            <a:ext cx="694944" cy="307777"/>
          </a:xfrm>
          <a:prstGeom prst="rect">
            <a:avLst/>
          </a:prstGeom>
          <a:solidFill>
            <a:schemeClr val="bg1"/>
          </a:solidFill>
        </p:spPr>
        <p:txBody>
          <a:bodyPr wrap="square" rtlCol="0">
            <a:spAutoFit/>
          </a:bodyPr>
          <a:lstStyle/>
          <a:p>
            <a:pPr algn="l" rtl="0"/>
            <a:r>
              <a:rPr lang="es" b="0" i="0" u="none" baseline="0" dirty="0"/>
              <a:t>Vacío</a:t>
            </a:r>
            <a:endParaRPr lang="es" dirty="0"/>
          </a:p>
        </p:txBody>
      </p:sp>
      <p:sp>
        <p:nvSpPr>
          <p:cNvPr id="4" name="ZoneTexte 3">
            <a:extLst>
              <a:ext uri="{FF2B5EF4-FFF2-40B4-BE49-F238E27FC236}">
                <a16:creationId xmlns:a16="http://schemas.microsoft.com/office/drawing/2014/main" id="{9D03B40D-4462-83A9-2068-7478D75B28FF}"/>
              </a:ext>
            </a:extLst>
          </p:cNvPr>
          <p:cNvSpPr txBox="1"/>
          <p:nvPr/>
        </p:nvSpPr>
        <p:spPr>
          <a:xfrm>
            <a:off x="9956800" y="5843488"/>
            <a:ext cx="790448" cy="307777"/>
          </a:xfrm>
          <a:prstGeom prst="rect">
            <a:avLst/>
          </a:prstGeom>
          <a:solidFill>
            <a:schemeClr val="bg1"/>
          </a:solidFill>
        </p:spPr>
        <p:txBody>
          <a:bodyPr wrap="square" rtlCol="0">
            <a:spAutoFit/>
          </a:bodyPr>
          <a:lstStyle/>
          <a:p>
            <a:pPr algn="l" rtl="0"/>
            <a:r>
              <a:rPr lang="es" b="0" i="0" u="none" baseline="0" dirty="0"/>
              <a:t>Vacío</a:t>
            </a:r>
            <a:endParaRPr lang="e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1"/>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42" name="Google Shape;442;p21"/>
          <p:cNvSpPr txBox="1"/>
          <p:nvPr/>
        </p:nvSpPr>
        <p:spPr>
          <a:xfrm>
            <a:off x="219919" y="638259"/>
            <a:ext cx="295954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Tipos de derrumbe y vacíos</a:t>
            </a:r>
            <a:endParaRPr lang="es" sz="36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es"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es" sz="2400" b="0"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Tortita</a:t>
            </a:r>
            <a:endParaRPr lang="es" sz="24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pSp>
        <p:nvGrpSpPr>
          <p:cNvPr id="443" name="Google Shape;443;p21"/>
          <p:cNvGrpSpPr/>
          <p:nvPr/>
        </p:nvGrpSpPr>
        <p:grpSpPr>
          <a:xfrm>
            <a:off x="4194578" y="1081504"/>
            <a:ext cx="8004974" cy="4694992"/>
            <a:chOff x="573253" y="1859124"/>
            <a:chExt cx="7725651" cy="3897642"/>
          </a:xfrm>
        </p:grpSpPr>
        <p:pic>
          <p:nvPicPr>
            <p:cNvPr id="444" name="Google Shape;444;p21" descr="rescate6a"/>
            <p:cNvPicPr preferRelativeResize="0"/>
            <p:nvPr/>
          </p:nvPicPr>
          <p:blipFill rotWithShape="1">
            <a:blip r:embed="rId3">
              <a:alphaModFix/>
            </a:blip>
            <a:srcRect/>
            <a:stretch/>
          </p:blipFill>
          <p:spPr>
            <a:xfrm>
              <a:off x="573253" y="1859124"/>
              <a:ext cx="7725651" cy="3897642"/>
            </a:xfrm>
            <a:prstGeom prst="rect">
              <a:avLst/>
            </a:prstGeom>
            <a:noFill/>
            <a:ln>
              <a:noFill/>
            </a:ln>
          </p:spPr>
        </p:pic>
        <p:cxnSp>
          <p:nvCxnSpPr>
            <p:cNvPr id="445" name="Google Shape;445;p21"/>
            <p:cNvCxnSpPr/>
            <p:nvPr/>
          </p:nvCxnSpPr>
          <p:spPr>
            <a:xfrm rot="10800000" flipH="1">
              <a:off x="2670884" y="3500763"/>
              <a:ext cx="3446109" cy="1165864"/>
            </a:xfrm>
            <a:prstGeom prst="straightConnector1">
              <a:avLst/>
            </a:prstGeom>
            <a:noFill/>
            <a:ln w="76200" cap="flat" cmpd="sng">
              <a:solidFill>
                <a:srgbClr val="FFFF00"/>
              </a:solidFill>
              <a:prstDash val="solid"/>
              <a:round/>
              <a:headEnd type="none" w="sm" len="sm"/>
              <a:tailEnd type="none" w="sm" len="sm"/>
            </a:ln>
          </p:spPr>
        </p:cxnSp>
        <p:cxnSp>
          <p:nvCxnSpPr>
            <p:cNvPr id="446" name="Google Shape;446;p21"/>
            <p:cNvCxnSpPr/>
            <p:nvPr/>
          </p:nvCxnSpPr>
          <p:spPr>
            <a:xfrm flipH="1">
              <a:off x="4019362" y="3569343"/>
              <a:ext cx="2097631" cy="1371604"/>
            </a:xfrm>
            <a:prstGeom prst="straightConnector1">
              <a:avLst/>
            </a:prstGeom>
            <a:noFill/>
            <a:ln w="76200" cap="flat" cmpd="sng">
              <a:solidFill>
                <a:srgbClr val="FFFF00"/>
              </a:solidFill>
              <a:prstDash val="solid"/>
              <a:round/>
              <a:headEnd type="none" w="sm" len="sm"/>
              <a:tailEnd type="none" w="sm" len="sm"/>
            </a:ln>
          </p:spPr>
        </p:cxnSp>
        <p:cxnSp>
          <p:nvCxnSpPr>
            <p:cNvPr id="447" name="Google Shape;447;p21"/>
            <p:cNvCxnSpPr/>
            <p:nvPr/>
          </p:nvCxnSpPr>
          <p:spPr>
            <a:xfrm rot="10800000" flipH="1">
              <a:off x="4019362" y="4117985"/>
              <a:ext cx="2996616" cy="822963"/>
            </a:xfrm>
            <a:prstGeom prst="straightConnector1">
              <a:avLst/>
            </a:prstGeom>
            <a:noFill/>
            <a:ln w="76200" cap="flat" cmpd="sng">
              <a:solidFill>
                <a:srgbClr val="FFFF00"/>
              </a:solidFill>
              <a:prstDash val="solid"/>
              <a:round/>
              <a:headEnd type="none" w="sm" len="sm"/>
              <a:tailEnd type="none" w="sm" len="sm"/>
            </a:ln>
          </p:spPr>
        </p:cxnSp>
      </p:grpSp>
      <p:pic>
        <p:nvPicPr>
          <p:cNvPr id="448" name="Google Shape;448;p21" descr="Sin título1"/>
          <p:cNvPicPr preferRelativeResize="0"/>
          <p:nvPr/>
        </p:nvPicPr>
        <p:blipFill rotWithShape="1">
          <a:blip r:embed="rId4">
            <a:alphaModFix/>
          </a:blip>
          <a:srcRect/>
          <a:stretch/>
        </p:blipFill>
        <p:spPr>
          <a:xfrm>
            <a:off x="4194578" y="5986"/>
            <a:ext cx="2278920" cy="2685454"/>
          </a:xfrm>
          <a:prstGeom prst="rect">
            <a:avLst/>
          </a:prstGeom>
          <a:noFill/>
          <a:ln>
            <a:noFill/>
          </a:ln>
        </p:spPr>
      </p:pic>
      <p:sp>
        <p:nvSpPr>
          <p:cNvPr id="2" name="ZoneTexte 1">
            <a:extLst>
              <a:ext uri="{FF2B5EF4-FFF2-40B4-BE49-F238E27FC236}">
                <a16:creationId xmlns:a16="http://schemas.microsoft.com/office/drawing/2014/main" id="{7CBAE65F-6172-6DBA-6E33-250D8DCEA8FD}"/>
              </a:ext>
            </a:extLst>
          </p:cNvPr>
          <p:cNvSpPr txBox="1"/>
          <p:nvPr/>
        </p:nvSpPr>
        <p:spPr>
          <a:xfrm>
            <a:off x="4866640" y="2383663"/>
            <a:ext cx="1303522" cy="307777"/>
          </a:xfrm>
          <a:prstGeom prst="rect">
            <a:avLst/>
          </a:prstGeom>
          <a:solidFill>
            <a:schemeClr val="bg1"/>
          </a:solidFill>
        </p:spPr>
        <p:txBody>
          <a:bodyPr wrap="square" rtlCol="0">
            <a:spAutoFit/>
          </a:bodyPr>
          <a:lstStyle/>
          <a:p>
            <a:pPr algn="l" rtl="0"/>
            <a:r>
              <a:rPr lang="es" b="0" i="0" u="none" baseline="0"/>
              <a:t>Apilamiento</a:t>
            </a:r>
            <a:endParaRPr lang="e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grpSp>
        <p:nvGrpSpPr>
          <p:cNvPr id="458" name="Google Shape;458;p22"/>
          <p:cNvGrpSpPr/>
          <p:nvPr/>
        </p:nvGrpSpPr>
        <p:grpSpPr>
          <a:xfrm>
            <a:off x="4065122" y="598337"/>
            <a:ext cx="8126878" cy="5178159"/>
            <a:chOff x="2260" y="0"/>
            <a:chExt cx="2588" cy="2708"/>
          </a:xfrm>
        </p:grpSpPr>
        <p:pic>
          <p:nvPicPr>
            <p:cNvPr id="459" name="Google Shape;459;p22" descr="rescate8a"/>
            <p:cNvPicPr preferRelativeResize="0"/>
            <p:nvPr/>
          </p:nvPicPr>
          <p:blipFill rotWithShape="1">
            <a:blip r:embed="rId3">
              <a:alphaModFix/>
            </a:blip>
            <a:srcRect/>
            <a:stretch/>
          </p:blipFill>
          <p:spPr>
            <a:xfrm>
              <a:off x="2260" y="0"/>
              <a:ext cx="2588" cy="2708"/>
            </a:xfrm>
            <a:prstGeom prst="rect">
              <a:avLst/>
            </a:prstGeom>
            <a:noFill/>
            <a:ln>
              <a:noFill/>
            </a:ln>
          </p:spPr>
        </p:pic>
        <p:cxnSp>
          <p:nvCxnSpPr>
            <p:cNvPr id="460" name="Google Shape;460;p22"/>
            <p:cNvCxnSpPr/>
            <p:nvPr/>
          </p:nvCxnSpPr>
          <p:spPr>
            <a:xfrm>
              <a:off x="2260" y="1054"/>
              <a:ext cx="1768" cy="1268"/>
            </a:xfrm>
            <a:prstGeom prst="straightConnector1">
              <a:avLst/>
            </a:prstGeom>
            <a:noFill/>
            <a:ln w="76200" cap="flat" cmpd="sng">
              <a:solidFill>
                <a:srgbClr val="F5333F"/>
              </a:solidFill>
              <a:prstDash val="solid"/>
              <a:round/>
              <a:headEnd type="none" w="sm" len="sm"/>
              <a:tailEnd type="none" w="sm" len="sm"/>
            </a:ln>
            <a:effectLst>
              <a:outerShdw blurRad="50800" dist="38100" dir="2700000" algn="tl" rotWithShape="0">
                <a:prstClr val="black">
                  <a:alpha val="40000"/>
                </a:prstClr>
              </a:outerShdw>
            </a:effectLst>
          </p:spPr>
        </p:cxnSp>
        <p:cxnSp>
          <p:nvCxnSpPr>
            <p:cNvPr id="461" name="Google Shape;461;p22"/>
            <p:cNvCxnSpPr/>
            <p:nvPr/>
          </p:nvCxnSpPr>
          <p:spPr>
            <a:xfrm rot="10800000">
              <a:off x="2358" y="2322"/>
              <a:ext cx="1670" cy="0"/>
            </a:xfrm>
            <a:prstGeom prst="straightConnector1">
              <a:avLst/>
            </a:prstGeom>
            <a:noFill/>
            <a:ln w="76200" cap="flat" cmpd="sng">
              <a:solidFill>
                <a:srgbClr val="F5333F"/>
              </a:solidFill>
              <a:prstDash val="solid"/>
              <a:round/>
              <a:headEnd type="none" w="sm" len="sm"/>
              <a:tailEnd type="none" w="sm" len="sm"/>
            </a:ln>
            <a:effectLst>
              <a:outerShdw blurRad="50800" dist="38100" dir="2700000" algn="tl" rotWithShape="0">
                <a:prstClr val="black">
                  <a:alpha val="40000"/>
                </a:prstClr>
              </a:outerShdw>
            </a:effectLst>
          </p:spPr>
        </p:cxnSp>
      </p:grpSp>
      <p:sp>
        <p:nvSpPr>
          <p:cNvPr id="462" name="Google Shape;462;p2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63" name="Google Shape;463;p22"/>
          <p:cNvSpPr txBox="1"/>
          <p:nvPr/>
        </p:nvSpPr>
        <p:spPr>
          <a:xfrm>
            <a:off x="243068" y="638259"/>
            <a:ext cx="2936393"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Tipos de derrumbe y vacíos</a:t>
            </a:r>
            <a:endParaRPr lang="es" sz="36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es"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es" sz="2400" b="0"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Inclinado</a:t>
            </a:r>
            <a:endParaRPr lang="es" sz="24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464" name="Google Shape;464;p22" descr="Sin título1"/>
          <p:cNvPicPr preferRelativeResize="0"/>
          <p:nvPr/>
        </p:nvPicPr>
        <p:blipFill rotWithShape="1">
          <a:blip r:embed="rId4">
            <a:alphaModFix/>
          </a:blip>
          <a:srcRect/>
          <a:stretch/>
        </p:blipFill>
        <p:spPr>
          <a:xfrm>
            <a:off x="9416241" y="24729"/>
            <a:ext cx="2708832" cy="275819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2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75" name="Google Shape;475;p23"/>
          <p:cNvSpPr txBox="1"/>
          <p:nvPr/>
        </p:nvSpPr>
        <p:spPr>
          <a:xfrm>
            <a:off x="347241" y="638259"/>
            <a:ext cx="2832220"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Tipos de derrumbe y vacíos</a:t>
            </a:r>
            <a:endParaRPr lang="es" sz="36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es"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es" sz="2400" b="0" i="0" u="none" baseline="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Suspendido</a:t>
            </a:r>
            <a:endParaRPr lang="es" sz="24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pSp>
        <p:nvGrpSpPr>
          <p:cNvPr id="476" name="Google Shape;476;p23"/>
          <p:cNvGrpSpPr/>
          <p:nvPr/>
        </p:nvGrpSpPr>
        <p:grpSpPr>
          <a:xfrm>
            <a:off x="4194578" y="1918708"/>
            <a:ext cx="7829552" cy="4127966"/>
            <a:chOff x="0" y="0"/>
            <a:chExt cx="5039" cy="2657"/>
          </a:xfrm>
        </p:grpSpPr>
        <p:pic>
          <p:nvPicPr>
            <p:cNvPr id="477" name="Google Shape;477;p23" descr="Sin título1"/>
            <p:cNvPicPr preferRelativeResize="0"/>
            <p:nvPr/>
          </p:nvPicPr>
          <p:blipFill rotWithShape="1">
            <a:blip r:embed="rId3">
              <a:alphaModFix/>
            </a:blip>
            <a:srcRect/>
            <a:stretch/>
          </p:blipFill>
          <p:spPr>
            <a:xfrm>
              <a:off x="2759" y="0"/>
              <a:ext cx="2280" cy="2657"/>
            </a:xfrm>
            <a:prstGeom prst="rect">
              <a:avLst/>
            </a:prstGeom>
            <a:noFill/>
            <a:ln>
              <a:noFill/>
            </a:ln>
          </p:spPr>
        </p:pic>
        <p:pic>
          <p:nvPicPr>
            <p:cNvPr id="478" name="Google Shape;478;p23" descr="pereira1"/>
            <p:cNvPicPr preferRelativeResize="0"/>
            <p:nvPr/>
          </p:nvPicPr>
          <p:blipFill rotWithShape="1">
            <a:blip r:embed="rId4">
              <a:alphaModFix/>
            </a:blip>
            <a:srcRect/>
            <a:stretch/>
          </p:blipFill>
          <p:spPr>
            <a:xfrm>
              <a:off x="0" y="46"/>
              <a:ext cx="2546" cy="243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p:nvPr/>
        </p:nvSpPr>
        <p:spPr>
          <a:xfrm>
            <a:off x="0" y="0"/>
            <a:ext cx="121920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4" name="Google Shape;104;p2"/>
          <p:cNvSpPr/>
          <p:nvPr/>
        </p:nvSpPr>
        <p:spPr>
          <a:xfrm>
            <a:off x="633576" y="1828569"/>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es" sz="4000" b="1" i="0" u="none" strike="noStrike" cap="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Objetivos</a:t>
            </a:r>
            <a:endParaRPr lang="es" sz="4000" b="0" i="0" u="none" strike="noStrike" cap="none"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105" name="Google Shape;105;p2"/>
          <p:cNvSpPr/>
          <p:nvPr/>
        </p:nvSpPr>
        <p:spPr>
          <a:xfrm>
            <a:off x="1167265" y="2765301"/>
            <a:ext cx="10713083" cy="240061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lt1"/>
              </a:buClr>
              <a:buSzPts val="2000"/>
              <a:buFont typeface="Noto Sans Symbols"/>
              <a:buChar char="✔"/>
            </a:pPr>
            <a:r>
              <a:rPr lang="es" sz="2000" b="0" i="0" u="none" strike="noStrike" cap="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Comprender qué se entiende por «búsqueda y rescate ligeros».</a:t>
            </a:r>
            <a:endParaRPr lang="es" sz="20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lnSpc>
                <a:spcPct val="150000"/>
              </a:lnSpc>
              <a:spcBef>
                <a:spcPts val="0"/>
              </a:spcBef>
              <a:spcAft>
                <a:spcPts val="0"/>
              </a:spcAft>
              <a:buClr>
                <a:schemeClr val="lt1"/>
              </a:buClr>
              <a:buSzPts val="2000"/>
              <a:buFont typeface="Noto Sans Symbols"/>
              <a:buChar char="✔"/>
            </a:pPr>
            <a:r>
              <a:rPr lang="es" sz="2000" b="0" i="0" u="none" strike="noStrike" cap="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Aprender las precauciones de seguridad que se deben tomar.</a:t>
            </a:r>
            <a:endParaRPr lang="es" sz="20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lnSpc>
                <a:spcPct val="150000"/>
              </a:lnSpc>
              <a:spcBef>
                <a:spcPts val="0"/>
              </a:spcBef>
              <a:spcAft>
                <a:spcPts val="0"/>
              </a:spcAft>
              <a:buClr>
                <a:schemeClr val="lt1"/>
              </a:buClr>
              <a:buSzPts val="2000"/>
              <a:buFont typeface="Noto Sans Symbols"/>
              <a:buChar char="✔"/>
            </a:pPr>
            <a:r>
              <a:rPr lang="es" sz="2000" b="0" i="0" u="none" strike="noStrike" cap="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Comprender lo que significa el término </a:t>
            </a:r>
            <a:r>
              <a:rPr lang="es" sz="2000" b="0" i="1" u="none" strike="noStrike" cap="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«Sizeup»</a:t>
            </a:r>
            <a:r>
              <a:rPr lang="es" sz="2000" b="0" i="0" u="none" strike="noStrike" cap="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y el modelo </a:t>
            </a:r>
            <a:r>
              <a:rPr lang="es" sz="2000" b="0" i="1" u="none" strike="noStrike" cap="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Sizeup</a:t>
            </a:r>
            <a:r>
              <a:rPr lang="es" sz="2000" b="0" i="0" u="none" strike="noStrike" cap="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de nueve pasos.</a:t>
            </a:r>
            <a:endParaRPr lang="es" sz="20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lnSpc>
                <a:spcPct val="150000"/>
              </a:lnSpc>
              <a:spcBef>
                <a:spcPts val="0"/>
              </a:spcBef>
              <a:spcAft>
                <a:spcPts val="0"/>
              </a:spcAft>
              <a:buClr>
                <a:schemeClr val="lt1"/>
              </a:buClr>
              <a:buSzPts val="2000"/>
              <a:buFont typeface="Noto Sans Symbols"/>
              <a:buChar char="✔"/>
            </a:pPr>
            <a:r>
              <a:rPr lang="es" sz="20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Comprender cómo llevar a cabo una operación de búsqueda.</a:t>
            </a:r>
            <a:endParaRPr lang="es" sz="20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lnSpc>
                <a:spcPct val="150000"/>
              </a:lnSpc>
              <a:spcBef>
                <a:spcPts val="0"/>
              </a:spcBef>
              <a:spcAft>
                <a:spcPts val="0"/>
              </a:spcAft>
              <a:buClr>
                <a:schemeClr val="lt1"/>
              </a:buClr>
              <a:buSzPts val="2000"/>
              <a:buFont typeface="Noto Sans Symbols"/>
              <a:buChar char="✔"/>
            </a:pPr>
            <a:r>
              <a:rPr lang="es" sz="2000" b="0" i="0" u="none" strike="noStrike" cap="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Comprender cómo llevar a cabo una operación de rescate.</a:t>
            </a:r>
            <a:endParaRPr lang="es" dirty="0">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106" name="Google Shape;106;p2"/>
          <p:cNvPicPr preferRelativeResize="0"/>
          <p:nvPr/>
        </p:nvPicPr>
        <p:blipFill rotWithShape="1">
          <a:blip r:embed="rId3">
            <a:alphaModFix/>
          </a:blip>
          <a:srcRect/>
          <a:stretch/>
        </p:blipFill>
        <p:spPr>
          <a:xfrm>
            <a:off x="633576" y="519479"/>
            <a:ext cx="1067378" cy="92333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26" descr="A picture containing person, young, child&#10;&#10;Description automatically generated"/>
          <p:cNvPicPr preferRelativeResize="0"/>
          <p:nvPr/>
        </p:nvPicPr>
        <p:blipFill rotWithShape="1">
          <a:blip r:embed="rId3">
            <a:alphaModFix/>
          </a:blip>
          <a:srcRect/>
          <a:stretch/>
        </p:blipFill>
        <p:spPr>
          <a:xfrm>
            <a:off x="1896981" y="-5347"/>
            <a:ext cx="10295019" cy="6863346"/>
          </a:xfrm>
          <a:prstGeom prst="rect">
            <a:avLst/>
          </a:prstGeom>
          <a:noFill/>
          <a:ln>
            <a:noFill/>
          </a:ln>
        </p:spPr>
      </p:pic>
      <p:sp>
        <p:nvSpPr>
          <p:cNvPr id="489" name="Google Shape;489;p26"/>
          <p:cNvSpPr/>
          <p:nvPr/>
        </p:nvSpPr>
        <p:spPr>
          <a:xfrm>
            <a:off x="4517716" y="210713"/>
            <a:ext cx="7435348" cy="3018870"/>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0" name="Google Shape;490;p26"/>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91" name="Google Shape;491;p26"/>
          <p:cNvSpPr txBox="1"/>
          <p:nvPr/>
        </p:nvSpPr>
        <p:spPr>
          <a:xfrm>
            <a:off x="676940" y="638259"/>
            <a:ext cx="3142706"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Conozca sus limitaciones</a:t>
            </a:r>
            <a:endParaRPr lang="es"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492" name="Google Shape;492;p26"/>
          <p:cNvSpPr txBox="1"/>
          <p:nvPr/>
        </p:nvSpPr>
        <p:spPr>
          <a:xfrm>
            <a:off x="5013613" y="463882"/>
            <a:ext cx="6627068" cy="23852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Muchos voluntarios han resultado heridos o muertos durante las operaciones de rescate por no prestar atención a sus propias limitaciones físicas y mentales.</a:t>
            </a:r>
            <a:endParaRPr lang="es"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180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just" rtl="0">
              <a:spcBef>
                <a:spcPts val="640"/>
              </a:spcBef>
              <a:spcAft>
                <a:spcPts val="0"/>
              </a:spcAft>
              <a:buClr>
                <a:schemeClr val="dk1"/>
              </a:buClr>
              <a:buSzPts val="3200"/>
              <a:buFont typeface="Arial"/>
              <a:buNone/>
            </a:pPr>
            <a:r>
              <a:rPr lang="es" sz="18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No intente </a:t>
            </a:r>
            <a:r>
              <a:rPr lang="es" sz="18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ninguna operación de búsqueda y rescate para la que no esté entrenado. Tener equipo de seguridad no es suficiente para protegerse, </a:t>
            </a:r>
            <a:r>
              <a:rPr lang="es" sz="18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la búsqueda y el rescate requieren una formación adecuada</a:t>
            </a:r>
            <a:r>
              <a:rPr lang="es" sz="18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t>
            </a:r>
            <a:endParaRPr lang="es"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03" name="Google Shape;503;p24"/>
          <p:cNvSpPr txBox="1"/>
          <p:nvPr/>
        </p:nvSpPr>
        <p:spPr>
          <a:xfrm>
            <a:off x="1030147" y="638259"/>
            <a:ext cx="2511706"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Búsqueda y rescate</a:t>
            </a:r>
            <a:endParaRPr lang="es"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04" name="Google Shape;504;p24"/>
          <p:cNvSpPr txBox="1"/>
          <p:nvPr/>
        </p:nvSpPr>
        <p:spPr>
          <a:xfrm>
            <a:off x="4588474" y="861908"/>
            <a:ext cx="7291800" cy="48936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Antes de iniciar la búsqueda, </a:t>
            </a:r>
            <a:r>
              <a:rPr lang="es" sz="24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decida un patrón de búsqueda sistemático</a:t>
            </a:r>
            <a:r>
              <a:rPr lang="es" sz="2400" b="1"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a:t>
            </a:r>
            <a:r>
              <a:rPr lang="es"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y asegúrese de cubrir todas las zonas del edificio. </a:t>
            </a:r>
            <a:endParaRPr lang="es"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es" sz="24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Algunos ejemplos de patrones de búsqueda sistemática que puede utilizar son: </a:t>
            </a:r>
            <a:endParaRPr lang="es" sz="24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2400" b="1" dirty="0">
              <a:solidFill>
                <a:srgbClr val="055A99"/>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200000"/>
              </a:lnSpc>
              <a:spcBef>
                <a:spcPts val="0"/>
              </a:spcBef>
              <a:spcAft>
                <a:spcPts val="0"/>
              </a:spcAft>
              <a:buClr>
                <a:srgbClr val="F5333F"/>
              </a:buClr>
              <a:buSzPts val="1800"/>
              <a:buFont typeface="Arial"/>
              <a:buChar char="•"/>
            </a:pPr>
            <a:r>
              <a:rPr lang="es"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De abajo arriba/de arriba abajo. </a:t>
            </a:r>
            <a:endParaRPr lang="es"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200000"/>
              </a:lnSpc>
              <a:spcBef>
                <a:spcPts val="0"/>
              </a:spcBef>
              <a:spcAft>
                <a:spcPts val="0"/>
              </a:spcAft>
              <a:buClr>
                <a:srgbClr val="F5333F"/>
              </a:buClr>
              <a:buSzPts val="1800"/>
              <a:buFont typeface="Arial"/>
              <a:buChar char="•"/>
            </a:pPr>
            <a:r>
              <a:rPr lang="es" sz="24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Pared derecha/pared izquierda. </a:t>
            </a:r>
            <a:endParaRPr lang="es" sz="24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lnSpc>
                <a:spcPct val="200000"/>
              </a:lnSpc>
              <a:spcBef>
                <a:spcPts val="0"/>
              </a:spcBef>
              <a:spcAft>
                <a:spcPts val="0"/>
              </a:spcAft>
              <a:buClr>
                <a:srgbClr val="F5333F"/>
              </a:buClr>
              <a:buSzPts val="1800"/>
              <a:buFont typeface="Arial"/>
              <a:buChar char="•"/>
            </a:pPr>
            <a:r>
              <a:rPr lang="es" sz="24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En paralelo.</a:t>
            </a:r>
            <a:endParaRPr lang="es" sz="2400" dirty="0">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2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15" name="Google Shape;515;p25"/>
          <p:cNvSpPr txBox="1"/>
          <p:nvPr/>
        </p:nvSpPr>
        <p:spPr>
          <a:xfrm>
            <a:off x="1030147" y="638259"/>
            <a:ext cx="2511706"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Búsqueda y rescate</a:t>
            </a:r>
            <a:endParaRPr lang="es"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16" name="Google Shape;516;p25"/>
          <p:cNvSpPr txBox="1"/>
          <p:nvPr/>
        </p:nvSpPr>
        <p:spPr>
          <a:xfrm>
            <a:off x="4802882" y="565293"/>
            <a:ext cx="729187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2000" b="1" i="0" u="none" baseline="0">
                <a:solidFill>
                  <a:srgbClr val="F5333F">
                    <a:lumMod val="100000"/>
                  </a:srgbClr>
                </a:solidFill>
                <a:latin typeface="Arial" panose="020B0604020202020204" pitchFamily="34" charset="0"/>
                <a:cs typeface="+mn-cs"/>
                <a:sym typeface="Arial" panose="020B0604020202020204" pitchFamily="34" charset="0"/>
              </a:rPr>
              <a:t>Cuando comience su búsqueda:</a:t>
            </a:r>
            <a:endParaRPr lang="es" sz="1600" dirty="0">
              <a:solidFill>
                <a:srgbClr val="F5333F">
                  <a:lumMod val="100000"/>
                </a:srgbClr>
              </a:solidFill>
              <a:latin typeface="Arial" panose="020B0604020202020204" pitchFamily="34" charset="0"/>
              <a:cs typeface="+mn-cs"/>
              <a:sym typeface="Arial" panose="020B0604020202020204" pitchFamily="34" charset="0"/>
            </a:endParaRPr>
          </a:p>
        </p:txBody>
      </p:sp>
      <p:sp>
        <p:nvSpPr>
          <p:cNvPr id="517" name="Google Shape;517;p25"/>
          <p:cNvSpPr txBox="1"/>
          <p:nvPr/>
        </p:nvSpPr>
        <p:spPr>
          <a:xfrm>
            <a:off x="6096000" y="1397541"/>
            <a:ext cx="4433104" cy="4247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Llame en voz alta a las víctimas.</a:t>
            </a:r>
            <a:endParaRPr lang="es" sz="18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es"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Deténgase con frecuencia para escuchar.</a:t>
            </a:r>
            <a:endParaRPr lang="es" sz="18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es"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Triangule las zonas desde las que podrían oírse sonidos.</a:t>
            </a:r>
            <a:endParaRPr lang="es" sz="18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es"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Marque las áreas de búsqueda y documente los resultados.</a:t>
            </a:r>
            <a:endParaRPr lang="es" sz="18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es" sz="18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Informe de los resultados a los organismos responsables.</a:t>
            </a:r>
            <a:endParaRPr lang="es"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518" name="Google Shape;518;p25"/>
          <p:cNvPicPr preferRelativeResize="0"/>
          <p:nvPr/>
        </p:nvPicPr>
        <p:blipFill rotWithShape="1">
          <a:blip r:embed="rId3">
            <a:alphaModFix/>
            <a:duotone>
              <a:prstClr val="black"/>
              <a:schemeClr val="accent1">
                <a:tint val="45000"/>
                <a:satMod val="400000"/>
              </a:schemeClr>
            </a:duotone>
          </a:blip>
          <a:srcRect/>
          <a:stretch/>
        </p:blipFill>
        <p:spPr>
          <a:xfrm>
            <a:off x="5131243" y="3981530"/>
            <a:ext cx="559538" cy="559538"/>
          </a:xfrm>
          <a:prstGeom prst="rect">
            <a:avLst/>
          </a:prstGeom>
          <a:noFill/>
          <a:ln>
            <a:noFill/>
          </a:ln>
        </p:spPr>
      </p:pic>
      <p:pic>
        <p:nvPicPr>
          <p:cNvPr id="519" name="Google Shape;519;p25"/>
          <p:cNvPicPr preferRelativeResize="0"/>
          <p:nvPr/>
        </p:nvPicPr>
        <p:blipFill rotWithShape="1">
          <a:blip r:embed="rId4">
            <a:alphaModFix/>
            <a:duotone>
              <a:prstClr val="black"/>
              <a:schemeClr val="accent1">
                <a:tint val="45000"/>
                <a:satMod val="400000"/>
              </a:schemeClr>
            </a:duotone>
          </a:blip>
          <a:srcRect/>
          <a:stretch/>
        </p:blipFill>
        <p:spPr>
          <a:xfrm>
            <a:off x="5106454" y="1311050"/>
            <a:ext cx="609116" cy="609117"/>
          </a:xfrm>
          <a:prstGeom prst="rect">
            <a:avLst/>
          </a:prstGeom>
          <a:noFill/>
          <a:ln>
            <a:noFill/>
          </a:ln>
        </p:spPr>
      </p:pic>
      <p:pic>
        <p:nvPicPr>
          <p:cNvPr id="520" name="Google Shape;520;p25"/>
          <p:cNvPicPr preferRelativeResize="0"/>
          <p:nvPr/>
        </p:nvPicPr>
        <p:blipFill rotWithShape="1">
          <a:blip r:embed="rId5">
            <a:alphaModFix/>
            <a:duotone>
              <a:prstClr val="black"/>
              <a:schemeClr val="accent1">
                <a:tint val="45000"/>
                <a:satMod val="400000"/>
              </a:schemeClr>
            </a:duotone>
          </a:blip>
          <a:srcRect/>
          <a:stretch/>
        </p:blipFill>
        <p:spPr>
          <a:xfrm>
            <a:off x="5124161" y="2141669"/>
            <a:ext cx="573703" cy="502875"/>
          </a:xfrm>
          <a:prstGeom prst="rect">
            <a:avLst/>
          </a:prstGeom>
          <a:noFill/>
          <a:ln>
            <a:noFill/>
          </a:ln>
        </p:spPr>
      </p:pic>
      <p:pic>
        <p:nvPicPr>
          <p:cNvPr id="521" name="Google Shape;521;p25"/>
          <p:cNvPicPr preferRelativeResize="0"/>
          <p:nvPr/>
        </p:nvPicPr>
        <p:blipFill rotWithShape="1">
          <a:blip r:embed="rId6">
            <a:alphaModFix/>
            <a:duotone>
              <a:prstClr val="black"/>
              <a:schemeClr val="accent1">
                <a:tint val="45000"/>
                <a:satMod val="400000"/>
              </a:schemeClr>
            </a:duotone>
          </a:blip>
          <a:srcRect/>
          <a:stretch/>
        </p:blipFill>
        <p:spPr>
          <a:xfrm>
            <a:off x="5099371" y="4973247"/>
            <a:ext cx="623283" cy="573703"/>
          </a:xfrm>
          <a:prstGeom prst="rect">
            <a:avLst/>
          </a:prstGeom>
          <a:noFill/>
          <a:ln>
            <a:noFill/>
          </a:ln>
        </p:spPr>
      </p:pic>
      <p:pic>
        <p:nvPicPr>
          <p:cNvPr id="522" name="Google Shape;522;p25"/>
          <p:cNvPicPr preferRelativeResize="0"/>
          <p:nvPr/>
        </p:nvPicPr>
        <p:blipFill rotWithShape="1">
          <a:blip r:embed="rId7">
            <a:alphaModFix/>
            <a:duotone>
              <a:prstClr val="black"/>
              <a:schemeClr val="accent1">
                <a:tint val="45000"/>
                <a:satMod val="400000"/>
              </a:schemeClr>
            </a:duotone>
          </a:blip>
          <a:srcRect/>
          <a:stretch/>
        </p:blipFill>
        <p:spPr>
          <a:xfrm>
            <a:off x="5081664" y="3019103"/>
            <a:ext cx="658696" cy="58786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27"/>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33" name="Google Shape;533;p27"/>
          <p:cNvSpPr txBox="1"/>
          <p:nvPr/>
        </p:nvSpPr>
        <p:spPr>
          <a:xfrm>
            <a:off x="1233439" y="638259"/>
            <a:ext cx="271352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Seguridad</a:t>
            </a:r>
            <a:endParaRPr lang="es"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34" name="Google Shape;534;p27"/>
          <p:cNvSpPr txBox="1"/>
          <p:nvPr/>
        </p:nvSpPr>
        <p:spPr>
          <a:xfrm>
            <a:off x="4858703" y="638259"/>
            <a:ext cx="675635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20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Precauciones de seguridad para todas las operaciones de búsqueda y rescate</a:t>
            </a:r>
            <a:endParaRPr lang="es" sz="16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35" name="Google Shape;535;p27"/>
          <p:cNvSpPr txBox="1"/>
          <p:nvPr/>
        </p:nvSpPr>
        <p:spPr>
          <a:xfrm>
            <a:off x="5798915" y="1549444"/>
            <a:ext cx="6081433"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Señales de emergencia: </a:t>
            </a:r>
            <a:r>
              <a:rPr lang="es" sz="1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decida qué señales pueden utilizarse para comunicarse y asegúrese de que todos las entiendan. </a:t>
            </a:r>
            <a:endParaRPr lang="es" sz="1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es" sz="1800" b="1"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Rutas de escape y zonas seguras: </a:t>
            </a:r>
            <a:r>
              <a:rPr lang="es" sz="1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establezca siempre zonas seguras y una vía de escape segura en caso de emergencia. Antes de entrar en cualquier estructura, asegúrese de tener una salida segura.</a:t>
            </a:r>
            <a:endParaRPr lang="es" sz="1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es" sz="1800" b="1"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Asignación de un responsable de seguridad: </a:t>
            </a:r>
            <a:r>
              <a:rPr lang="es" sz="1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asigne a alguien la responsabilidad de velar por la seguridad del equipo.</a:t>
            </a:r>
            <a:endParaRPr lang="es" sz="1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es" sz="1800" b="1" i="0" u="none" baseline="0">
                <a:solidFill>
                  <a:schemeClr val="tx1"/>
                </a:solidFill>
                <a:latin typeface="Open sans" panose="020B0606030504020204" pitchFamily="34" charset="0"/>
                <a:ea typeface="Open sans" panose="020B0606030504020204" pitchFamily="34" charset="0"/>
                <a:cs typeface="+mn-cs"/>
                <a:sym typeface="Arial" panose="020B0604020202020204" pitchFamily="34" charset="0"/>
              </a:rPr>
              <a:t>Uso de chalecos identificativos</a:t>
            </a:r>
            <a:endParaRPr lang="es"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536" name="Google Shape;536;p27"/>
          <p:cNvPicPr preferRelativeResize="0"/>
          <p:nvPr/>
        </p:nvPicPr>
        <p:blipFill rotWithShape="1">
          <a:blip r:embed="rId3">
            <a:alphaModFix/>
            <a:grayscl/>
          </a:blip>
          <a:srcRect/>
          <a:stretch/>
        </p:blipFill>
        <p:spPr>
          <a:xfrm>
            <a:off x="4863907" y="1547733"/>
            <a:ext cx="707733" cy="780589"/>
          </a:xfrm>
          <a:prstGeom prst="rect">
            <a:avLst/>
          </a:prstGeom>
          <a:noFill/>
          <a:ln>
            <a:noFill/>
          </a:ln>
        </p:spPr>
      </p:pic>
      <p:pic>
        <p:nvPicPr>
          <p:cNvPr id="537" name="Google Shape;537;p27"/>
          <p:cNvPicPr preferRelativeResize="0"/>
          <p:nvPr/>
        </p:nvPicPr>
        <p:blipFill rotWithShape="1">
          <a:blip r:embed="rId4">
            <a:alphaModFix/>
            <a:grayscl/>
          </a:blip>
          <a:srcRect/>
          <a:stretch/>
        </p:blipFill>
        <p:spPr>
          <a:xfrm>
            <a:off x="4858703" y="4026902"/>
            <a:ext cx="718141" cy="822220"/>
          </a:xfrm>
          <a:prstGeom prst="rect">
            <a:avLst/>
          </a:prstGeom>
          <a:noFill/>
          <a:ln>
            <a:noFill/>
          </a:ln>
        </p:spPr>
      </p:pic>
      <p:pic>
        <p:nvPicPr>
          <p:cNvPr id="538" name="Google Shape;538;p27"/>
          <p:cNvPicPr preferRelativeResize="0"/>
          <p:nvPr/>
        </p:nvPicPr>
        <p:blipFill rotWithShape="1">
          <a:blip r:embed="rId5">
            <a:alphaModFix/>
            <a:grayscl/>
          </a:blip>
          <a:srcRect/>
          <a:stretch/>
        </p:blipFill>
        <p:spPr>
          <a:xfrm>
            <a:off x="4858703" y="5194227"/>
            <a:ext cx="718141" cy="728549"/>
          </a:xfrm>
          <a:prstGeom prst="rect">
            <a:avLst/>
          </a:prstGeom>
          <a:noFill/>
          <a:ln>
            <a:noFill/>
          </a:ln>
        </p:spPr>
      </p:pic>
      <p:pic>
        <p:nvPicPr>
          <p:cNvPr id="539" name="Google Shape;539;p27"/>
          <p:cNvPicPr preferRelativeResize="0"/>
          <p:nvPr/>
        </p:nvPicPr>
        <p:blipFill rotWithShape="1">
          <a:blip r:embed="rId6">
            <a:alphaModFix/>
            <a:grayscl/>
          </a:blip>
          <a:srcRect/>
          <a:stretch/>
        </p:blipFill>
        <p:spPr>
          <a:xfrm>
            <a:off x="4879518" y="2834153"/>
            <a:ext cx="676510" cy="68691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2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50" name="Google Shape;550;p28"/>
          <p:cNvSpPr txBox="1"/>
          <p:nvPr/>
        </p:nvSpPr>
        <p:spPr>
          <a:xfrm>
            <a:off x="1143188" y="638259"/>
            <a:ext cx="2317641"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Rescate</a:t>
            </a:r>
            <a:endParaRPr lang="es"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551" name="Google Shape;551;p28"/>
          <p:cNvPicPr preferRelativeResize="0"/>
          <p:nvPr/>
        </p:nvPicPr>
        <p:blipFill rotWithShape="1">
          <a:blip r:embed="rId3">
            <a:alphaModFix/>
            <a:duotone>
              <a:prstClr val="black"/>
              <a:srgbClr val="D9C3A5">
                <a:tint val="50000"/>
                <a:satMod val="180000"/>
              </a:srgbClr>
            </a:duotone>
          </a:blip>
          <a:srcRect/>
          <a:stretch/>
        </p:blipFill>
        <p:spPr>
          <a:xfrm>
            <a:off x="5649558" y="665416"/>
            <a:ext cx="1165678" cy="1165679"/>
          </a:xfrm>
          <a:prstGeom prst="rect">
            <a:avLst/>
          </a:prstGeom>
          <a:noFill/>
          <a:ln>
            <a:noFill/>
          </a:ln>
        </p:spPr>
      </p:pic>
      <p:pic>
        <p:nvPicPr>
          <p:cNvPr id="552" name="Google Shape;552;p28"/>
          <p:cNvPicPr preferRelativeResize="0"/>
          <p:nvPr/>
        </p:nvPicPr>
        <p:blipFill rotWithShape="1">
          <a:blip r:embed="rId4">
            <a:alphaModFix/>
            <a:duotone>
              <a:prstClr val="black"/>
              <a:srgbClr val="D9C3A5">
                <a:tint val="50000"/>
                <a:satMod val="180000"/>
              </a:srgbClr>
            </a:duotone>
          </a:blip>
          <a:srcRect/>
          <a:stretch/>
        </p:blipFill>
        <p:spPr>
          <a:xfrm>
            <a:off x="5759927" y="3429000"/>
            <a:ext cx="1010256" cy="815976"/>
          </a:xfrm>
          <a:prstGeom prst="rect">
            <a:avLst/>
          </a:prstGeom>
          <a:noFill/>
          <a:ln>
            <a:noFill/>
          </a:ln>
        </p:spPr>
      </p:pic>
      <p:pic>
        <p:nvPicPr>
          <p:cNvPr id="553" name="Google Shape;553;p28"/>
          <p:cNvPicPr preferRelativeResize="0"/>
          <p:nvPr/>
        </p:nvPicPr>
        <p:blipFill rotWithShape="1">
          <a:blip r:embed="rId5">
            <a:alphaModFix/>
            <a:duotone>
              <a:prstClr val="black"/>
              <a:srgbClr val="D9C3A5">
                <a:tint val="50000"/>
                <a:satMod val="180000"/>
              </a:srgbClr>
            </a:duotone>
          </a:blip>
          <a:srcRect/>
          <a:stretch/>
        </p:blipFill>
        <p:spPr>
          <a:xfrm>
            <a:off x="9257753" y="3406761"/>
            <a:ext cx="976114" cy="976114"/>
          </a:xfrm>
          <a:prstGeom prst="rect">
            <a:avLst/>
          </a:prstGeom>
          <a:noFill/>
          <a:ln>
            <a:noFill/>
          </a:ln>
        </p:spPr>
      </p:pic>
      <p:pic>
        <p:nvPicPr>
          <p:cNvPr id="554" name="Google Shape;554;p28"/>
          <p:cNvPicPr preferRelativeResize="0"/>
          <p:nvPr/>
        </p:nvPicPr>
        <p:blipFill rotWithShape="1">
          <a:blip r:embed="rId6">
            <a:alphaModFix/>
            <a:duotone>
              <a:prstClr val="black"/>
              <a:srgbClr val="D9C3A5">
                <a:tint val="50000"/>
                <a:satMod val="180000"/>
              </a:srgbClr>
            </a:duotone>
          </a:blip>
          <a:srcRect/>
          <a:stretch/>
        </p:blipFill>
        <p:spPr>
          <a:xfrm>
            <a:off x="9208302" y="708987"/>
            <a:ext cx="1075016" cy="1165680"/>
          </a:xfrm>
          <a:prstGeom prst="rect">
            <a:avLst/>
          </a:prstGeom>
          <a:noFill/>
          <a:ln>
            <a:noFill/>
          </a:ln>
        </p:spPr>
      </p:pic>
      <p:sp>
        <p:nvSpPr>
          <p:cNvPr id="555" name="Google Shape;555;p28"/>
          <p:cNvSpPr/>
          <p:nvPr/>
        </p:nvSpPr>
        <p:spPr>
          <a:xfrm>
            <a:off x="5354241" y="2107832"/>
            <a:ext cx="182162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a:buNone/>
            </a:pPr>
            <a:r>
              <a:rPr lang="es" sz="1600" b="1"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Comunicarse con la víctima</a:t>
            </a:r>
            <a:endParaRPr lang="es" sz="1800" b="1"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56" name="Google Shape;556;p28"/>
          <p:cNvSpPr/>
          <p:nvPr/>
        </p:nvSpPr>
        <p:spPr>
          <a:xfrm>
            <a:off x="5354241" y="4585145"/>
            <a:ext cx="182162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a:buNone/>
            </a:pPr>
            <a:r>
              <a:rPr lang="es" sz="1600" b="1"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Tratamiento de las lesiones</a:t>
            </a:r>
            <a:endParaRPr lang="es" sz="1800" b="1"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57" name="Google Shape;557;p28"/>
          <p:cNvSpPr/>
          <p:nvPr/>
        </p:nvSpPr>
        <p:spPr>
          <a:xfrm>
            <a:off x="8867653" y="4585145"/>
            <a:ext cx="1821629"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a:buNone/>
            </a:pPr>
            <a:r>
              <a:rPr lang="es" sz="1600" b="1"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Informar</a:t>
            </a:r>
            <a:endParaRPr lang="es" sz="1800" b="1"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58" name="Google Shape;558;p28"/>
          <p:cNvSpPr/>
          <p:nvPr/>
        </p:nvSpPr>
        <p:spPr>
          <a:xfrm>
            <a:off x="8867653" y="2076937"/>
            <a:ext cx="182162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a:buNone/>
            </a:pPr>
            <a:r>
              <a:rPr lang="es" sz="1600" b="1"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Sacar a la víctima</a:t>
            </a:r>
            <a:endParaRPr lang="es" sz="1800" b="1"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29"/>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69" name="Google Shape;569;p29"/>
          <p:cNvSpPr txBox="1"/>
          <p:nvPr/>
        </p:nvSpPr>
        <p:spPr>
          <a:xfrm>
            <a:off x="267200" y="638259"/>
            <a:ext cx="392737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Comunicarse con las víctimas</a:t>
            </a:r>
            <a:endParaRPr lang="es"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70" name="Google Shape;570;p29"/>
          <p:cNvSpPr txBox="1"/>
          <p:nvPr/>
        </p:nvSpPr>
        <p:spPr>
          <a:xfrm>
            <a:off x="4595150" y="885571"/>
            <a:ext cx="7465670" cy="5324494"/>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F5333F"/>
              </a:buClr>
              <a:buSzPct val="120000"/>
              <a:buFont typeface="Wingdings" panose="05000000000000000000" pitchFamily="2" charset="2"/>
              <a:buChar char="ü"/>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Identifíquese y </a:t>
            </a:r>
            <a:r>
              <a:rPr lang="es"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proyecte su voz con calma.</a:t>
            </a:r>
            <a:endParaRPr lang="es" sz="20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endParaRPr lang="es"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Consiga los </a:t>
            </a:r>
            <a:r>
              <a:rPr lang="es"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datos de la persona.</a:t>
            </a:r>
            <a:endParaRPr lang="es" sz="20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endParaRPr lang="es"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Diríjase siempre a la persona </a:t>
            </a:r>
            <a:r>
              <a:rPr lang="es"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por su nombre.</a:t>
            </a:r>
            <a:endParaRPr lang="es" sz="20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endParaRPr lang="es"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Al hablar, inste a la persona a </a:t>
            </a:r>
            <a:r>
              <a:rPr lang="es"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ser positiva.</a:t>
            </a:r>
            <a:endParaRPr lang="es" sz="20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endParaRPr lang="es"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Informe a la persona </a:t>
            </a:r>
            <a:r>
              <a:rPr lang="es"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si debe ausentarse aunque sea </a:t>
            </a: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por breves períodos de tiempo.</a:t>
            </a:r>
            <a:endParaRPr lang="es"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endParaRPr lang="es"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Informe a la persona del </a:t>
            </a:r>
            <a:r>
              <a:rPr lang="es"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progreso de la operación de rescate.</a:t>
            </a:r>
            <a:endParaRPr lang="es" sz="20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endParaRPr lang="es" sz="20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r>
              <a:rPr lang="es"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No prometa nada </a:t>
            </a: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que no pueda cumplir.</a:t>
            </a:r>
            <a:endParaRPr lang="es"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endParaRPr lang="es"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spcBef>
                <a:spcPts val="0"/>
              </a:spcBef>
              <a:spcAft>
                <a:spcPts val="0"/>
              </a:spcAft>
              <a:buClr>
                <a:srgbClr val="F5333F"/>
              </a:buClr>
              <a:buSzPct val="120000"/>
              <a:buFont typeface="Wingdings" panose="05000000000000000000" pitchFamily="2" charset="2"/>
              <a:buChar char="ü"/>
            </a:pPr>
            <a:r>
              <a:rPr lang="es"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Sea positivo</a:t>
            </a:r>
            <a:r>
              <a:rPr lang="es" sz="2000" b="0"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 </a:t>
            </a: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en sus comentarios.</a:t>
            </a:r>
            <a:endParaRPr lang="es"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30"/>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81" name="Google Shape;581;p30"/>
          <p:cNvSpPr txBox="1"/>
          <p:nvPr/>
        </p:nvSpPr>
        <p:spPr>
          <a:xfrm>
            <a:off x="804753" y="638259"/>
            <a:ext cx="256859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Posibles lesiones de las víctimas</a:t>
            </a:r>
            <a:endParaRPr lang="es"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82" name="Google Shape;582;p30"/>
          <p:cNvSpPr txBox="1"/>
          <p:nvPr/>
        </p:nvSpPr>
        <p:spPr>
          <a:xfrm>
            <a:off x="5015805" y="917967"/>
            <a:ext cx="6371442" cy="5016718"/>
          </a:xfrm>
          <a:prstGeom prst="rect">
            <a:avLst/>
          </a:prstGeom>
          <a:noFill/>
          <a:ln>
            <a:noFill/>
          </a:ln>
        </p:spPr>
        <p:txBody>
          <a:bodyPr spcFirstLastPara="1" wrap="square" lIns="91425" tIns="45700" rIns="91425" bIns="45700" anchor="t" anchorCtr="0">
            <a:spAutoFit/>
          </a:bodyPr>
          <a:lstStyle/>
          <a:p>
            <a:pPr marL="457200" marR="0" lvl="0" indent="-457200" algn="l" rtl="0">
              <a:lnSpc>
                <a:spcPct val="200000"/>
              </a:lnSpc>
              <a:spcBef>
                <a:spcPts val="0"/>
              </a:spcBef>
              <a:spcAft>
                <a:spcPts val="0"/>
              </a:spcAft>
              <a:buClr>
                <a:srgbClr val="F5333F"/>
              </a:buClr>
              <a:buSzPts val="1800"/>
              <a:buFont typeface="Noto Sans Symbols"/>
              <a:buChar char="✔"/>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Aplastamiento y/o compresión </a:t>
            </a:r>
            <a:endParaRPr lang="es"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lnSpc>
                <a:spcPct val="200000"/>
              </a:lnSpc>
              <a:spcBef>
                <a:spcPts val="0"/>
              </a:spcBef>
              <a:spcAft>
                <a:spcPts val="0"/>
              </a:spcAft>
              <a:buClr>
                <a:srgbClr val="F5333F"/>
              </a:buClr>
              <a:buSzPts val="1800"/>
              <a:buFont typeface="Noto Sans Symbols"/>
              <a:buChar char="✔"/>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Caídas </a:t>
            </a:r>
            <a:endParaRPr lang="es"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lnSpc>
                <a:spcPct val="200000"/>
              </a:lnSpc>
              <a:spcBef>
                <a:spcPts val="0"/>
              </a:spcBef>
              <a:spcAft>
                <a:spcPts val="0"/>
              </a:spcAft>
              <a:buClr>
                <a:srgbClr val="F5333F"/>
              </a:buClr>
              <a:buSzPts val="1800"/>
              <a:buFont typeface="Noto Sans Symbols"/>
              <a:buChar char="✔"/>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Temperaturas extremas </a:t>
            </a:r>
            <a:endParaRPr lang="es"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lnSpc>
                <a:spcPct val="200000"/>
              </a:lnSpc>
              <a:spcBef>
                <a:spcPts val="0"/>
              </a:spcBef>
              <a:spcAft>
                <a:spcPts val="0"/>
              </a:spcAft>
              <a:buClr>
                <a:srgbClr val="F5333F"/>
              </a:buClr>
              <a:buSzPts val="1800"/>
              <a:buFont typeface="Noto Sans Symbols"/>
              <a:buChar char="✔"/>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Impactos </a:t>
            </a:r>
            <a:endParaRPr lang="es"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lnSpc>
                <a:spcPct val="200000"/>
              </a:lnSpc>
              <a:spcBef>
                <a:spcPts val="0"/>
              </a:spcBef>
              <a:spcAft>
                <a:spcPts val="0"/>
              </a:spcAft>
              <a:buClr>
                <a:srgbClr val="F5333F"/>
              </a:buClr>
              <a:buSzPts val="1800"/>
              <a:buFont typeface="Noto Sans Symbols"/>
              <a:buChar char="✔"/>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Atmósferas contaminadas </a:t>
            </a:r>
            <a:endParaRPr lang="es"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lnSpc>
                <a:spcPct val="200000"/>
              </a:lnSpc>
              <a:spcBef>
                <a:spcPts val="0"/>
              </a:spcBef>
              <a:spcAft>
                <a:spcPts val="0"/>
              </a:spcAft>
              <a:buClr>
                <a:srgbClr val="F5333F"/>
              </a:buClr>
              <a:buSzPts val="1800"/>
              <a:buFont typeface="Noto Sans Symbols"/>
              <a:buChar char="✔"/>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Falta de agua y/o alimentos </a:t>
            </a:r>
            <a:endParaRPr lang="es"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lnSpc>
                <a:spcPct val="200000"/>
              </a:lnSpc>
              <a:spcBef>
                <a:spcPts val="0"/>
              </a:spcBef>
              <a:spcAft>
                <a:spcPts val="0"/>
              </a:spcAft>
              <a:buClr>
                <a:srgbClr val="F5333F"/>
              </a:buClr>
              <a:buSzPts val="1800"/>
              <a:buFont typeface="Noto Sans Symbols"/>
              <a:buChar char="✔"/>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Aislamiento prolongado y depresión</a:t>
            </a:r>
            <a:endParaRPr lang="es"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457200" algn="l" rtl="0">
              <a:lnSpc>
                <a:spcPct val="200000"/>
              </a:lnSpc>
              <a:spcBef>
                <a:spcPts val="0"/>
              </a:spcBef>
              <a:spcAft>
                <a:spcPts val="0"/>
              </a:spcAft>
              <a:buClr>
                <a:srgbClr val="F5333F"/>
              </a:buClr>
              <a:buSzPts val="1800"/>
              <a:buFont typeface="Noto Sans Symbols"/>
              <a:buChar char="✔"/>
            </a:pPr>
            <a:r>
              <a:rPr lang="es" sz="20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Ataques de roedores</a:t>
            </a:r>
            <a:endParaRPr lang="es" sz="2000" dirty="0">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31"/>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93" name="Google Shape;593;p31"/>
          <p:cNvSpPr txBox="1"/>
          <p:nvPr/>
        </p:nvSpPr>
        <p:spPr>
          <a:xfrm>
            <a:off x="804753" y="638259"/>
            <a:ext cx="256859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Sacar a las víctimas</a:t>
            </a:r>
            <a:endParaRPr lang="es"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94" name="Google Shape;594;p31"/>
          <p:cNvSpPr txBox="1"/>
          <p:nvPr/>
        </p:nvSpPr>
        <p:spPr>
          <a:xfrm>
            <a:off x="4584264" y="551882"/>
            <a:ext cx="7465670" cy="1323399"/>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s"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El tipo de método de liberación seleccionado debe depender de: </a:t>
            </a:r>
            <a:endParaRPr lang="es" sz="160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595" name="Google Shape;595;p31"/>
          <p:cNvSpPr txBox="1"/>
          <p:nvPr/>
        </p:nvSpPr>
        <p:spPr>
          <a:xfrm>
            <a:off x="6354500" y="2312617"/>
            <a:ext cx="5525700" cy="363172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5333F"/>
              </a:buClr>
              <a:buSzPts val="1800"/>
              <a:buFont typeface="Wingdings" panose="05000000000000000000" pitchFamily="2" charset="2"/>
              <a:buChar char="ü"/>
            </a:pPr>
            <a:r>
              <a:rPr lang="es" sz="1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Estabilidad general del entorno inmediato.</a:t>
            </a:r>
            <a:endParaRPr lang="es" sz="1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rgbClr val="F5333F"/>
              </a:buClr>
              <a:buFont typeface="Wingdings" panose="05000000000000000000" pitchFamily="2" charset="2"/>
              <a:buChar char="ü"/>
            </a:pPr>
            <a:endParaRPr lang="es"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rgbClr val="F5333F"/>
              </a:buClr>
              <a:buFont typeface="Wingdings" panose="05000000000000000000" pitchFamily="2" charset="2"/>
              <a:buChar char="ü"/>
            </a:pPr>
            <a:endParaRPr lang="es"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rgbClr val="F5333F"/>
              </a:buClr>
              <a:buSzPts val="1800"/>
              <a:buFont typeface="Wingdings" panose="05000000000000000000" pitchFamily="2" charset="2"/>
              <a:buChar char="ü"/>
            </a:pPr>
            <a:r>
              <a:rPr lang="es" sz="1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Número de rescatadores disponibles.</a:t>
            </a:r>
            <a:endParaRPr lang="es" sz="1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00050" marR="0" lvl="0" indent="-285750" algn="l" rtl="0">
              <a:spcBef>
                <a:spcPts val="0"/>
              </a:spcBef>
              <a:spcAft>
                <a:spcPts val="0"/>
              </a:spcAft>
              <a:buClr>
                <a:srgbClr val="F5333F"/>
              </a:buClr>
              <a:buSzPts val="1800"/>
              <a:buFont typeface="Wingdings" panose="05000000000000000000" pitchFamily="2" charset="2"/>
              <a:buChar char="ü"/>
            </a:pPr>
            <a:endParaRPr lang="es"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400050" marR="0" lvl="0" indent="-285750" algn="l" rtl="0">
              <a:spcBef>
                <a:spcPts val="0"/>
              </a:spcBef>
              <a:spcAft>
                <a:spcPts val="0"/>
              </a:spcAft>
              <a:buClr>
                <a:srgbClr val="F5333F"/>
              </a:buClr>
              <a:buSzPts val="1800"/>
              <a:buFont typeface="Wingdings" panose="05000000000000000000" pitchFamily="2" charset="2"/>
              <a:buChar char="ü"/>
            </a:pPr>
            <a:endParaRPr lang="es"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rgbClr val="F5333F"/>
              </a:buClr>
              <a:buSzPts val="1800"/>
              <a:buFont typeface="Wingdings" panose="05000000000000000000" pitchFamily="2" charset="2"/>
              <a:buChar char="ü"/>
            </a:pPr>
            <a:r>
              <a:rPr lang="es" sz="1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Fuerza y habilidad de los rescatadores. </a:t>
            </a:r>
            <a:endParaRPr lang="es" sz="1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00050" marR="0" lvl="0" indent="-285750" algn="l" rtl="0">
              <a:spcBef>
                <a:spcPts val="0"/>
              </a:spcBef>
              <a:spcAft>
                <a:spcPts val="0"/>
              </a:spcAft>
              <a:buClr>
                <a:srgbClr val="F5333F"/>
              </a:buClr>
              <a:buSzPts val="1800"/>
              <a:buFont typeface="Wingdings" panose="05000000000000000000" pitchFamily="2" charset="2"/>
              <a:buChar char="ü"/>
            </a:pPr>
            <a:endParaRPr lang="es"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400050" marR="0" lvl="0" indent="-285750" algn="l" rtl="0">
              <a:spcBef>
                <a:spcPts val="0"/>
              </a:spcBef>
              <a:spcAft>
                <a:spcPts val="0"/>
              </a:spcAft>
              <a:buClr>
                <a:srgbClr val="F5333F"/>
              </a:buClr>
              <a:buSzPts val="1800"/>
              <a:buFont typeface="Wingdings" panose="05000000000000000000" pitchFamily="2" charset="2"/>
              <a:buChar char="ü"/>
            </a:pPr>
            <a:endParaRPr lang="es"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rgbClr val="F5333F"/>
              </a:buClr>
              <a:buSzPts val="1800"/>
              <a:buFont typeface="Wingdings" panose="05000000000000000000" pitchFamily="2" charset="2"/>
              <a:buChar char="ü"/>
            </a:pPr>
            <a:r>
              <a:rPr lang="es" sz="1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Estado de la víctima. </a:t>
            </a:r>
            <a:endParaRPr lang="es" sz="1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742950" marR="0" lvl="0" indent="-285750" algn="l" rtl="0">
              <a:spcBef>
                <a:spcPts val="0"/>
              </a:spcBef>
              <a:spcAft>
                <a:spcPts val="0"/>
              </a:spcAft>
              <a:buClr>
                <a:srgbClr val="F5333F"/>
              </a:buClr>
              <a:buFont typeface="Wingdings" panose="05000000000000000000" pitchFamily="2" charset="2"/>
              <a:buChar char="ü"/>
            </a:pPr>
            <a:endParaRPr lang="es"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rgbClr val="F5333F"/>
              </a:buClr>
              <a:buSzPts val="1800"/>
              <a:buFont typeface="Wingdings" panose="05000000000000000000" pitchFamily="2" charset="2"/>
              <a:buChar char="ü"/>
            </a:pPr>
            <a:r>
              <a:rPr lang="es" sz="1800" b="0" i="0" u="none" baseline="0">
                <a:solidFill>
                  <a:schemeClr val="tx1"/>
                </a:solidFill>
                <a:latin typeface="Open sans" panose="020B0606030504020204" pitchFamily="34" charset="0"/>
                <a:ea typeface="Open sans" panose="020B0606030504020204" pitchFamily="34" charset="0"/>
                <a:cs typeface="+mn-cs"/>
                <a:sym typeface="Arial" panose="020B0604020202020204" pitchFamily="34" charset="0"/>
              </a:rPr>
              <a:t>Disponibilidad de equipos.</a:t>
            </a:r>
            <a:endParaRPr lang="es" sz="1800" dirty="0">
              <a:solidFill>
                <a:schemeClr val="tx1"/>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596" name="Google Shape;596;p31"/>
          <p:cNvPicPr preferRelativeResize="0"/>
          <p:nvPr/>
        </p:nvPicPr>
        <p:blipFill rotWithShape="1">
          <a:blip r:embed="rId3">
            <a:alphaModFix/>
            <a:grayscl/>
          </a:blip>
          <a:srcRect/>
          <a:stretch/>
        </p:blipFill>
        <p:spPr>
          <a:xfrm>
            <a:off x="5401725" y="2086296"/>
            <a:ext cx="627792" cy="655901"/>
          </a:xfrm>
          <a:prstGeom prst="rect">
            <a:avLst/>
          </a:prstGeom>
          <a:noFill/>
          <a:ln>
            <a:noFill/>
          </a:ln>
        </p:spPr>
      </p:pic>
      <p:pic>
        <p:nvPicPr>
          <p:cNvPr id="597" name="Google Shape;597;p31"/>
          <p:cNvPicPr preferRelativeResize="0"/>
          <p:nvPr/>
        </p:nvPicPr>
        <p:blipFill rotWithShape="1">
          <a:blip r:embed="rId4">
            <a:alphaModFix/>
            <a:grayscl/>
          </a:blip>
          <a:srcRect/>
          <a:stretch/>
        </p:blipFill>
        <p:spPr>
          <a:xfrm>
            <a:off x="5366558" y="2950845"/>
            <a:ext cx="698126" cy="792933"/>
          </a:xfrm>
          <a:prstGeom prst="rect">
            <a:avLst/>
          </a:prstGeom>
          <a:noFill/>
          <a:ln>
            <a:noFill/>
          </a:ln>
        </p:spPr>
      </p:pic>
      <p:pic>
        <p:nvPicPr>
          <p:cNvPr id="598" name="Google Shape;598;p31"/>
          <p:cNvPicPr preferRelativeResize="0"/>
          <p:nvPr/>
        </p:nvPicPr>
        <p:blipFill rotWithShape="1">
          <a:blip r:embed="rId5">
            <a:alphaModFix/>
            <a:grayscl/>
          </a:blip>
          <a:srcRect/>
          <a:stretch/>
        </p:blipFill>
        <p:spPr>
          <a:xfrm>
            <a:off x="5459012" y="4013979"/>
            <a:ext cx="513219" cy="520995"/>
          </a:xfrm>
          <a:prstGeom prst="rect">
            <a:avLst/>
          </a:prstGeom>
          <a:noFill/>
          <a:ln>
            <a:noFill/>
          </a:ln>
        </p:spPr>
      </p:pic>
      <p:pic>
        <p:nvPicPr>
          <p:cNvPr id="599" name="Google Shape;599;p31"/>
          <p:cNvPicPr preferRelativeResize="0"/>
          <p:nvPr/>
        </p:nvPicPr>
        <p:blipFill rotWithShape="1">
          <a:blip r:embed="rId6">
            <a:alphaModFix/>
            <a:grayscl/>
          </a:blip>
          <a:srcRect/>
          <a:stretch/>
        </p:blipFill>
        <p:spPr>
          <a:xfrm>
            <a:off x="5275230" y="5067383"/>
            <a:ext cx="880783" cy="34669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3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11" name="Google Shape;611;p32"/>
          <p:cNvSpPr txBox="1"/>
          <p:nvPr/>
        </p:nvSpPr>
        <p:spPr>
          <a:xfrm>
            <a:off x="416689" y="638259"/>
            <a:ext cx="315988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Transporte en silla</a:t>
            </a:r>
            <a:endParaRPr lang="es"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3074" name="Picture 2" descr="Lifts &amp; Carries | CERT-LA | CERT-LA">
            <a:extLst>
              <a:ext uri="{FF2B5EF4-FFF2-40B4-BE49-F238E27FC236}">
                <a16:creationId xmlns:a16="http://schemas.microsoft.com/office/drawing/2014/main" id="{19572EB1-2641-4466-94EC-DB1005827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778" y="491217"/>
            <a:ext cx="5829300" cy="6257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33"/>
          <p:cNvPicPr preferRelativeResize="0"/>
          <p:nvPr/>
        </p:nvPicPr>
        <p:blipFill rotWithShape="1">
          <a:blip r:embed="rId3">
            <a:alphaModFix/>
          </a:blip>
          <a:srcRect b="6712"/>
          <a:stretch/>
        </p:blipFill>
        <p:spPr>
          <a:xfrm>
            <a:off x="5105400" y="489857"/>
            <a:ext cx="6030686" cy="5671457"/>
          </a:xfrm>
          <a:prstGeom prst="rect">
            <a:avLst/>
          </a:prstGeom>
          <a:noFill/>
          <a:ln>
            <a:noFill/>
          </a:ln>
        </p:spPr>
      </p:pic>
      <p:sp>
        <p:nvSpPr>
          <p:cNvPr id="624" name="Google Shape;624;p3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25" name="Google Shape;625;p33"/>
          <p:cNvSpPr txBox="1"/>
          <p:nvPr/>
        </p:nvSpPr>
        <p:spPr>
          <a:xfrm>
            <a:off x="804753" y="638259"/>
            <a:ext cx="277182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Transporte de bomberos</a:t>
            </a:r>
            <a:endParaRPr lang="es"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p:cNvSpPr txBox="1"/>
          <p:nvPr/>
        </p:nvSpPr>
        <p:spPr>
          <a:xfrm>
            <a:off x="311653" y="638259"/>
            <a:ext cx="3697639"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strike="noStrike" cap="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Qué es la búsqueda y rescate</a:t>
            </a:r>
            <a:endParaRPr lang="es" sz="36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Calibri"/>
              <a:buNone/>
            </a:pPr>
            <a:endParaRPr lang="es" sz="1800" b="1" i="0" u="none" strike="noStrike" cap="none"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algn="l" rtl="0">
              <a:spcAft>
                <a:spcPts val="600"/>
              </a:spcAft>
              <a:buClr>
                <a:schemeClr val="lt1"/>
              </a:buClr>
              <a:buSzPts val="4400"/>
            </a:pPr>
            <a:r>
              <a:rPr lang="es" sz="1800" b="0"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La búsqueda y rescate es un proceso que consta de tres operaciones separadas: </a:t>
            </a:r>
            <a:endParaRPr lang="es" sz="180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119" name="Google Shape;119;p3"/>
          <p:cNvPicPr preferRelativeResize="0"/>
          <p:nvPr/>
        </p:nvPicPr>
        <p:blipFill rotWithShape="1">
          <a:blip r:embed="rId3">
            <a:alphaModFix/>
            <a:grayscl/>
          </a:blip>
          <a:srcRect/>
          <a:stretch/>
        </p:blipFill>
        <p:spPr>
          <a:xfrm>
            <a:off x="4693456" y="894708"/>
            <a:ext cx="1061156" cy="530578"/>
          </a:xfrm>
          <a:prstGeom prst="rect">
            <a:avLst/>
          </a:prstGeom>
          <a:noFill/>
          <a:ln>
            <a:noFill/>
          </a:ln>
        </p:spPr>
      </p:pic>
      <p:pic>
        <p:nvPicPr>
          <p:cNvPr id="120" name="Google Shape;120;p3"/>
          <p:cNvPicPr preferRelativeResize="0"/>
          <p:nvPr/>
        </p:nvPicPr>
        <p:blipFill rotWithShape="1">
          <a:blip r:embed="rId4">
            <a:alphaModFix/>
            <a:extLst>
              <a:ext uri="{BEBA8EAE-BF5A-486C-A8C5-ECC9F3942E4B}">
                <a14:imgProps xmlns:a14="http://schemas.microsoft.com/office/drawing/2010/main">
                  <a14:imgLayer r:embed="rId5">
                    <a14:imgEffect>
                      <a14:saturation sat="0"/>
                    </a14:imgEffect>
                  </a14:imgLayer>
                </a14:imgProps>
              </a:ext>
            </a:extLst>
          </a:blip>
          <a:srcRect/>
          <a:stretch/>
        </p:blipFill>
        <p:spPr>
          <a:xfrm>
            <a:off x="4772479" y="2614768"/>
            <a:ext cx="982133" cy="982133"/>
          </a:xfrm>
          <a:prstGeom prst="rect">
            <a:avLst/>
          </a:prstGeom>
          <a:noFill/>
          <a:ln>
            <a:noFill/>
          </a:ln>
        </p:spPr>
      </p:pic>
      <p:pic>
        <p:nvPicPr>
          <p:cNvPr id="121" name="Google Shape;121;p3"/>
          <p:cNvPicPr preferRelativeResize="0"/>
          <p:nvPr/>
        </p:nvPicPr>
        <p:blipFill rotWithShape="1">
          <a:blip r:embed="rId6">
            <a:alphaModFix/>
            <a:extLst>
              <a:ext uri="{BEBA8EAE-BF5A-486C-A8C5-ECC9F3942E4B}">
                <a14:imgProps xmlns:a14="http://schemas.microsoft.com/office/drawing/2010/main">
                  <a14:imgLayer r:embed="rId7">
                    <a14:imgEffect>
                      <a14:saturation sat="0"/>
                    </a14:imgEffect>
                  </a14:imgLayer>
                </a14:imgProps>
              </a:ext>
            </a:extLst>
          </a:blip>
          <a:srcRect/>
          <a:stretch/>
        </p:blipFill>
        <p:spPr>
          <a:xfrm>
            <a:off x="5044597" y="5003736"/>
            <a:ext cx="598311" cy="959556"/>
          </a:xfrm>
          <a:prstGeom prst="rect">
            <a:avLst/>
          </a:prstGeom>
          <a:noFill/>
          <a:ln>
            <a:noFill/>
          </a:ln>
        </p:spPr>
      </p:pic>
      <p:sp>
        <p:nvSpPr>
          <p:cNvPr id="122" name="Google Shape;122;p3"/>
          <p:cNvSpPr txBox="1"/>
          <p:nvPr/>
        </p:nvSpPr>
        <p:spPr>
          <a:xfrm>
            <a:off x="6118024" y="764079"/>
            <a:ext cx="5297714" cy="532449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2000" b="1" i="1" u="none" strike="noStrike" cap="none" baseline="0">
                <a:solidFill>
                  <a:srgbClr val="FF0000">
                    <a:lumMod val="100000"/>
                  </a:srgbClr>
                </a:solidFill>
                <a:latin typeface="Open sans" panose="020B0606030504020204" pitchFamily="34" charset="0"/>
                <a:ea typeface="Open sans" panose="020B0606030504020204" pitchFamily="34" charset="0"/>
                <a:cs typeface="+mn-cs"/>
                <a:sym typeface="Calibri" panose="020F0502020204030204" pitchFamily="34" charset="0"/>
              </a:rPr>
              <a:t>Sizeup:</a:t>
            </a:r>
            <a:r>
              <a:rPr lang="es" sz="2000" b="1" i="0" u="none" strike="noStrike" cap="none" baseline="0">
                <a:solidFill>
                  <a:srgbClr val="FF0000">
                    <a:lumMod val="100000"/>
                  </a:srgbClr>
                </a:solidFill>
                <a:latin typeface="Open sans" panose="020B0606030504020204" pitchFamily="34" charset="0"/>
                <a:ea typeface="Open sans" panose="020B0606030504020204" pitchFamily="34" charset="0"/>
                <a:cs typeface="+mn-cs"/>
                <a:sym typeface="Calibri" panose="020F0502020204030204" pitchFamily="34" charset="0"/>
              </a:rPr>
              <a:t> </a:t>
            </a:r>
            <a:endParaRPr lang="es" sz="2000" b="1" dirty="0">
              <a:solidFill>
                <a:srgbClr val="FF0000">
                  <a:lumMod val="100000"/>
                </a:srgbClr>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Evalúe la situación y determine un plan de acción seguro utilizando el modelo </a:t>
            </a:r>
            <a:r>
              <a:rPr lang="es" sz="2000" b="0" i="1" u="none" baseline="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Sizeup</a:t>
            </a: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 de nueve pasos. </a:t>
            </a:r>
            <a:endParaRPr lang="es" sz="2000" dirty="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endParaRPr lang="es" sz="2000" dirty="0">
              <a:solidFill>
                <a:schemeClr val="dk1"/>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endParaRPr lang="es" sz="2000" dirty="0">
              <a:solidFill>
                <a:schemeClr val="dk1"/>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r>
              <a:rPr lang="es" sz="2000" b="1" i="0" u="none" baseline="0">
                <a:solidFill>
                  <a:srgbClr val="FF0000">
                    <a:lumMod val="100000"/>
                  </a:srgbClr>
                </a:solidFill>
                <a:latin typeface="Open sans" panose="020B0606030504020204" pitchFamily="34" charset="0"/>
                <a:ea typeface="Open sans" panose="020B0606030504020204" pitchFamily="34" charset="0"/>
                <a:cs typeface="+mn-cs"/>
                <a:sym typeface="Calibri" panose="020F0502020204030204" pitchFamily="34" charset="0"/>
              </a:rPr>
              <a:t>Buscar: </a:t>
            </a:r>
            <a:endParaRPr lang="es" sz="2000" b="1" dirty="0">
              <a:solidFill>
                <a:srgbClr val="FF0000">
                  <a:lumMod val="100000"/>
                </a:srgbClr>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rPr>
              <a:t>Localice a las víctimas y documente su ubicación. La búsqueda puede incluir técnicas y procedimientos destinados a determinar la ubicación de las víctimas en los huecos de la estructura derrumbada.</a:t>
            </a:r>
            <a:endParaRPr lang="es" sz="2000" dirty="0">
              <a:solidFill>
                <a:schemeClr val="dk1">
                  <a:lumMod val="100000"/>
                </a:schemeClr>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endParaRPr lang="es" sz="2000" dirty="0">
              <a:solidFill>
                <a:schemeClr val="dk1"/>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endParaRPr lang="es" sz="2000" dirty="0">
              <a:solidFill>
                <a:srgbClr val="FF0000"/>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r>
              <a:rPr lang="es" sz="2000" b="1" i="0" u="none" baseline="0">
                <a:solidFill>
                  <a:srgbClr val="FF0000">
                    <a:lumMod val="100000"/>
                  </a:srgbClr>
                </a:solidFill>
                <a:latin typeface="Open sans" panose="020B0606030504020204" pitchFamily="34" charset="0"/>
                <a:ea typeface="Open sans" panose="020B0606030504020204" pitchFamily="34" charset="0"/>
                <a:cs typeface="+mn-cs"/>
                <a:sym typeface="Calibri" panose="020F0502020204030204" pitchFamily="34" charset="0"/>
              </a:rPr>
              <a:t>Rescatar: </a:t>
            </a:r>
            <a:endParaRPr lang="es" sz="2000" b="1" dirty="0">
              <a:solidFill>
                <a:srgbClr val="FF0000">
                  <a:lumMod val="100000"/>
                </a:srgbClr>
              </a:solidFill>
              <a:latin typeface="Open sans" panose="020B0606030504020204" pitchFamily="34" charset="0"/>
              <a:ea typeface="Open sans" panose="020B0606030504020204" pitchFamily="34" charset="0"/>
              <a:cs typeface="+mn-cs"/>
              <a:sym typeface="Calibri" panose="020F0502020204030204" pitchFamily="34" charset="0"/>
            </a:endParaRPr>
          </a:p>
          <a:p>
            <a:pPr marL="0" marR="0" lvl="0" indent="0" algn="l" rtl="0">
              <a:spcBef>
                <a:spcPts val="0"/>
              </a:spcBef>
              <a:spcAft>
                <a:spcPts val="0"/>
              </a:spcAft>
              <a:buNone/>
            </a:pPr>
            <a:r>
              <a:rPr lang="es" sz="2000" b="0" i="0" u="none" baseline="0">
                <a:solidFill>
                  <a:schemeClr val="dk1"/>
                </a:solidFill>
                <a:latin typeface="Open sans" panose="020B0606030504020204" pitchFamily="34" charset="0"/>
                <a:ea typeface="Open sans" panose="020B0606030504020204" pitchFamily="34" charset="0"/>
                <a:cs typeface="+mn-cs"/>
                <a:sym typeface="Calibri" panose="020F0502020204030204" pitchFamily="34" charset="0"/>
              </a:rPr>
              <a:t>Procedimientos y métodos necesarios para sacar a las víctimas. </a:t>
            </a:r>
            <a:endParaRPr lang="es" sz="1600" dirty="0">
              <a:latin typeface="Open sans" panose="020B0606030504020204" pitchFamily="34" charset="0"/>
              <a:ea typeface="Open sans" panose="020B0606030504020204" pitchFamily="34" charset="0"/>
              <a:cs typeface="+mn-cs"/>
              <a:sym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2c70a4b4038_0_92"/>
          <p:cNvSpPr/>
          <p:nvPr/>
        </p:nvSpPr>
        <p:spPr>
          <a:xfrm>
            <a:off x="-16475" y="-5351"/>
            <a:ext cx="42111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37" name="Google Shape;637;g2c70a4b4038_0_92"/>
          <p:cNvSpPr txBox="1"/>
          <p:nvPr/>
        </p:nvSpPr>
        <p:spPr>
          <a:xfrm>
            <a:off x="804753" y="638259"/>
            <a:ext cx="2771700" cy="4494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Maniobra de giro</a:t>
            </a:r>
            <a:endParaRPr lang="es"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638" name="Google Shape;638;g2c70a4b4038_0_92"/>
          <p:cNvPicPr preferRelativeResize="0"/>
          <p:nvPr/>
        </p:nvPicPr>
        <p:blipFill>
          <a:blip r:embed="rId3">
            <a:alphaModFix/>
          </a:blip>
          <a:stretch>
            <a:fillRect/>
          </a:stretch>
        </p:blipFill>
        <p:spPr>
          <a:xfrm>
            <a:off x="4397825" y="198973"/>
            <a:ext cx="7328500" cy="6562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g2c70a4b4038_0_107"/>
          <p:cNvSpPr/>
          <p:nvPr/>
        </p:nvSpPr>
        <p:spPr>
          <a:xfrm>
            <a:off x="-16475" y="-5351"/>
            <a:ext cx="42111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45" name="Google Shape;645;g2c70a4b4038_0_107"/>
          <p:cNvSpPr txBox="1"/>
          <p:nvPr/>
        </p:nvSpPr>
        <p:spPr>
          <a:xfrm>
            <a:off x="804753" y="638259"/>
            <a:ext cx="2771700" cy="4494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Transporte en manta</a:t>
            </a:r>
            <a:endParaRPr lang="es"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646" name="Google Shape;646;g2c70a4b4038_0_107"/>
          <p:cNvPicPr preferRelativeResize="0"/>
          <p:nvPr/>
        </p:nvPicPr>
        <p:blipFill>
          <a:blip r:embed="rId3">
            <a:alphaModFix/>
          </a:blip>
          <a:stretch>
            <a:fillRect/>
          </a:stretch>
        </p:blipFill>
        <p:spPr>
          <a:xfrm>
            <a:off x="5299525" y="101599"/>
            <a:ext cx="6261104" cy="654957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34"/>
          <p:cNvSpPr/>
          <p:nvPr/>
        </p:nvSpPr>
        <p:spPr>
          <a:xfrm>
            <a:off x="-16474" y="-5347"/>
            <a:ext cx="4211052" cy="69395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52" name="Google Shape;652;p34"/>
          <p:cNvSpPr txBox="1"/>
          <p:nvPr/>
        </p:nvSpPr>
        <p:spPr>
          <a:xfrm>
            <a:off x="905696" y="638259"/>
            <a:ext cx="251241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Informar</a:t>
            </a:r>
            <a:endParaRPr lang="es"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653" name="Google Shape;653;p34"/>
          <p:cNvSpPr txBox="1"/>
          <p:nvPr/>
        </p:nvSpPr>
        <p:spPr>
          <a:xfrm>
            <a:off x="5995686" y="1607429"/>
            <a:ext cx="5580000" cy="311876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400"/>
              <a:buFont typeface="Arial"/>
              <a:buChar char="•"/>
            </a:pPr>
            <a:r>
              <a:rPr lang="es"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Mantenga registros completos </a:t>
            </a: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tanto de las víctimas retiradas como de las que permanecen atrapadas.  </a:t>
            </a:r>
            <a:endParaRPr lang="es"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190500" algn="l" rtl="0">
              <a:spcBef>
                <a:spcPts val="480"/>
              </a:spcBef>
              <a:spcAft>
                <a:spcPts val="0"/>
              </a:spcAft>
              <a:buClr>
                <a:schemeClr val="lt1"/>
              </a:buClr>
              <a:buSzPts val="2400"/>
              <a:buFont typeface="Calibri"/>
              <a:buNone/>
            </a:pPr>
            <a:endParaRPr lang="es"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190500" algn="l" rtl="0">
              <a:spcBef>
                <a:spcPts val="480"/>
              </a:spcBef>
              <a:spcAft>
                <a:spcPts val="0"/>
              </a:spcAft>
              <a:buClr>
                <a:schemeClr val="lt1"/>
              </a:buClr>
              <a:buSzPts val="2400"/>
              <a:buFont typeface="Calibri"/>
              <a:buNone/>
            </a:pPr>
            <a:endParaRPr lang="es"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190500" algn="l" rtl="0">
              <a:spcBef>
                <a:spcPts val="480"/>
              </a:spcBef>
              <a:spcAft>
                <a:spcPts val="0"/>
              </a:spcAft>
              <a:buClr>
                <a:schemeClr val="lt1"/>
              </a:buClr>
              <a:buSzPts val="2400"/>
              <a:buFont typeface="Calibri"/>
              <a:buNone/>
            </a:pPr>
            <a:endParaRPr lang="es"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480"/>
              </a:spcBef>
              <a:spcAft>
                <a:spcPts val="0"/>
              </a:spcAft>
              <a:buClr>
                <a:schemeClr val="lt1"/>
              </a:buClr>
              <a:buSzPts val="2400"/>
              <a:buFont typeface="Arial"/>
              <a:buChar char="•"/>
            </a:pPr>
            <a:r>
              <a:rPr lang="es" sz="20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Comunique esta información </a:t>
            </a:r>
            <a:r>
              <a:rPr lang="es"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al personal de los servicios de emergencia cuando lleguen al lugar de los hechos. </a:t>
            </a:r>
            <a:endParaRPr lang="es"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654" name="Google Shape;654;p34"/>
          <p:cNvPicPr preferRelativeResize="0"/>
          <p:nvPr/>
        </p:nvPicPr>
        <p:blipFill rotWithShape="1">
          <a:blip r:embed="rId3">
            <a:alphaModFix/>
            <a:grayscl/>
          </a:blip>
          <a:srcRect/>
          <a:stretch/>
        </p:blipFill>
        <p:spPr>
          <a:xfrm>
            <a:off x="5019572" y="1693708"/>
            <a:ext cx="976114" cy="976114"/>
          </a:xfrm>
          <a:prstGeom prst="rect">
            <a:avLst/>
          </a:prstGeom>
          <a:noFill/>
          <a:ln>
            <a:noFill/>
          </a:ln>
        </p:spPr>
      </p:pic>
      <p:pic>
        <p:nvPicPr>
          <p:cNvPr id="655" name="Google Shape;655;p34"/>
          <p:cNvPicPr preferRelativeResize="0"/>
          <p:nvPr/>
        </p:nvPicPr>
        <p:blipFill rotWithShape="1">
          <a:blip r:embed="rId4">
            <a:alphaModFix/>
            <a:grayscl/>
          </a:blip>
          <a:srcRect/>
          <a:stretch/>
        </p:blipFill>
        <p:spPr>
          <a:xfrm>
            <a:off x="5170311" y="3747912"/>
            <a:ext cx="925689" cy="88053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35" descr="A picture containing tree, outdoor, ground, road&#10;&#10;Description automatically generated"/>
          <p:cNvPicPr preferRelativeResize="0"/>
          <p:nvPr/>
        </p:nvPicPr>
        <p:blipFill rotWithShape="1">
          <a:blip r:embed="rId3">
            <a:alphaModFix/>
          </a:blip>
          <a:srcRect b="7665"/>
          <a:stretch/>
        </p:blipFill>
        <p:spPr>
          <a:xfrm>
            <a:off x="2281060" y="-5347"/>
            <a:ext cx="9910939" cy="6863347"/>
          </a:xfrm>
          <a:prstGeom prst="rect">
            <a:avLst/>
          </a:prstGeom>
          <a:noFill/>
          <a:ln>
            <a:noFill/>
          </a:ln>
        </p:spPr>
      </p:pic>
      <p:sp>
        <p:nvSpPr>
          <p:cNvPr id="666" name="Google Shape;666;p3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67" name="Google Shape;667;p35"/>
          <p:cNvSpPr txBox="1"/>
          <p:nvPr/>
        </p:nvSpPr>
        <p:spPr>
          <a:xfrm>
            <a:off x="905696" y="638259"/>
            <a:ext cx="2838990"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Recuerde siempre la seguridad</a:t>
            </a:r>
            <a:endParaRPr lang="es"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668" name="Google Shape;668;p35"/>
          <p:cNvSpPr/>
          <p:nvPr/>
        </p:nvSpPr>
        <p:spPr>
          <a:xfrm>
            <a:off x="4475614" y="4016415"/>
            <a:ext cx="7435348" cy="1493660"/>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9" name="Google Shape;669;p35"/>
          <p:cNvSpPr txBox="1"/>
          <p:nvPr/>
        </p:nvSpPr>
        <p:spPr>
          <a:xfrm>
            <a:off x="4916613" y="4163080"/>
            <a:ext cx="680854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Recuerde: </a:t>
            </a:r>
            <a:r>
              <a:rPr lang="es" sz="18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¡La seguridad de su equipo es lo primero!</a:t>
            </a:r>
            <a:endParaRPr lang="es"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es" sz="180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es" sz="1800" b="0" i="0" u="none" strike="noStrike" cap="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Si ha evaluado la situación y no es seguro actuar, </a:t>
            </a:r>
            <a:r>
              <a:rPr lang="es" sz="1800" b="1" i="0" u="none" strike="noStrike" cap="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espere a las autoridades.</a:t>
            </a:r>
            <a:endParaRPr lang="es" sz="1800" b="1"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24" name="Google Shape;775;g2ad184e0394_0_1">
            <a:extLst>
              <a:ext uri="{FF2B5EF4-FFF2-40B4-BE49-F238E27FC236}">
                <a16:creationId xmlns:a16="http://schemas.microsoft.com/office/drawing/2014/main" id="{D74EF24C-C189-BF59-4102-9480FEA3F0DA}"/>
              </a:ext>
            </a:extLst>
          </p:cNvPr>
          <p:cNvSpPr/>
          <p:nvPr/>
        </p:nvSpPr>
        <p:spPr>
          <a:xfrm>
            <a:off x="-16474" y="0"/>
            <a:ext cx="4211100" cy="6857999"/>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011E41"/>
              </a:solidFill>
              <a:latin typeface="Calibri"/>
              <a:ea typeface="Calibri"/>
              <a:cs typeface="Calibri"/>
              <a:sym typeface="Calibri"/>
            </a:endParaRPr>
          </a:p>
        </p:txBody>
      </p:sp>
      <p:sp>
        <p:nvSpPr>
          <p:cNvPr id="19" name="Rectangle 18">
            <a:extLst>
              <a:ext uri="{FF2B5EF4-FFF2-40B4-BE49-F238E27FC236}">
                <a16:creationId xmlns:a16="http://schemas.microsoft.com/office/drawing/2014/main" id="{29BBA82D-B631-7699-587D-A9E52D386B41}"/>
              </a:ext>
            </a:extLst>
          </p:cNvPr>
          <p:cNvSpPr/>
          <p:nvPr/>
        </p:nvSpPr>
        <p:spPr>
          <a:xfrm>
            <a:off x="4194626" y="-1"/>
            <a:ext cx="7997374" cy="3232299"/>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nvGrpSpPr>
          <p:cNvPr id="788" name="Google Shape;788;p45"/>
          <p:cNvGrpSpPr/>
          <p:nvPr/>
        </p:nvGrpSpPr>
        <p:grpSpPr>
          <a:xfrm>
            <a:off x="353987" y="1838509"/>
            <a:ext cx="3470177" cy="2777796"/>
            <a:chOff x="508819" y="2450303"/>
            <a:chExt cx="4403225" cy="2777796"/>
          </a:xfrm>
        </p:grpSpPr>
        <p:sp>
          <p:nvSpPr>
            <p:cNvPr id="789" name="Google Shape;789;p45"/>
            <p:cNvSpPr/>
            <p:nvPr/>
          </p:nvSpPr>
          <p:spPr>
            <a:xfrm>
              <a:off x="513332" y="2450303"/>
              <a:ext cx="3435816"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030A0"/>
                </a:buClr>
                <a:buSzPts val="4000"/>
                <a:buFont typeface="Arial"/>
                <a:buNone/>
              </a:pPr>
              <a:r>
                <a:rPr lang="es" sz="40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Participe</a:t>
              </a:r>
              <a:endParaRPr lang="es" sz="4000" b="1" i="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90" name="Google Shape;790;p45"/>
            <p:cNvSpPr/>
            <p:nvPr/>
          </p:nvSpPr>
          <p:spPr>
            <a:xfrm>
              <a:off x="508819" y="3917011"/>
              <a:ext cx="4403225" cy="131108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400"/>
                <a:buFont typeface="Arial"/>
                <a:buNone/>
              </a:pPr>
              <a:r>
                <a:rPr lang="es" sz="2200" b="0" i="0" u="none" baseline="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Hay muchas maneras de formar parte de la mayor red humanitaria del mundo</a:t>
              </a:r>
              <a:endParaRPr lang="es" sz="2200" dirty="0">
                <a:solidFill>
                  <a:schemeClr val="bg1"/>
                </a:solidFill>
                <a:latin typeface="Open sans" panose="020B0606030504020204" pitchFamily="34" charset="0"/>
                <a:ea typeface="Open sans" panose="020B0606030504020204" pitchFamily="34" charset="0"/>
                <a:cs typeface="+mn-cs"/>
                <a:sym typeface="Arial" panose="020B0604020202020204" pitchFamily="34" charset="0"/>
              </a:endParaRPr>
            </a:p>
          </p:txBody>
        </p:sp>
      </p:grpSp>
      <p:sp>
        <p:nvSpPr>
          <p:cNvPr id="791" name="Google Shape;791;p45"/>
          <p:cNvSpPr/>
          <p:nvPr/>
        </p:nvSpPr>
        <p:spPr>
          <a:xfrm>
            <a:off x="4568644" y="1221423"/>
            <a:ext cx="7623356" cy="21697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buClr>
                <a:srgbClr val="7030A0"/>
              </a:buClr>
              <a:buSzPts val="1800"/>
              <a:buFont typeface="Arial"/>
              <a:buNone/>
            </a:pPr>
            <a:r>
              <a:rPr lang="es" sz="1800" b="1" i="0" u="none" baseline="0"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Ofrézcase como voluntario, haga un donativo, únase a nosotros como socio </a:t>
            </a:r>
            <a:r>
              <a:rPr lang="es" sz="1800" b="0" i="0" u="none" baseline="0"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o comparta nuestros llamamientos e historias en las redes sociales. Obtenga más información sobre la IFRC y sepa cómo ponerse en contacto con su Sociedad Nacional de la Cruz Roja o de la Media Luna Roja, en </a:t>
            </a:r>
            <a:r>
              <a:rPr lang="es" sz="1800" b="1" i="0" u="none" baseline="0"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www.ifrc.org/es</a:t>
            </a:r>
            <a:r>
              <a:rPr lang="es" sz="1800" b="0" i="0" u="none" baseline="0"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t>
            </a:r>
            <a:endParaRPr lang="es" sz="1800" b="1"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 name="Google Shape;791;p45">
            <a:extLst>
              <a:ext uri="{FF2B5EF4-FFF2-40B4-BE49-F238E27FC236}">
                <a16:creationId xmlns:a16="http://schemas.microsoft.com/office/drawing/2014/main" id="{A66DB9B1-FB5C-7AC1-8B5A-A321EE023F24}"/>
              </a:ext>
            </a:extLst>
          </p:cNvPr>
          <p:cNvSpPr/>
          <p:nvPr/>
        </p:nvSpPr>
        <p:spPr>
          <a:xfrm>
            <a:off x="4565087" y="4135297"/>
            <a:ext cx="7626913" cy="258528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buClr>
                <a:srgbClr val="7030A0"/>
              </a:buClr>
              <a:buSzPts val="1800"/>
              <a:buFont typeface="Arial"/>
              <a:buNone/>
            </a:pPr>
            <a:r>
              <a:rPr lang="es" sz="1800" b="0" i="0" u="none" baseline="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Para mantenerse informado sobre las actividades de respuesta a desastres en el Caribe o para acceder a información adicional sobre los cursos de formación disponibles, materiales de formación, investigación y herramientas de gestión de la información, visite: </a:t>
            </a:r>
            <a:r>
              <a:rPr lang="es" sz="18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hlinkClick r:id="rId3">
                  <a:extLst>
                    <a:ext uri="{A12FA001-AC4F-418D-AE19-62706E023703}">
                      <ahyp:hlinkClr xmlns:ahyp="http://schemas.microsoft.com/office/drawing/2018/hyperlinkcolor" val="tx"/>
                    </a:ext>
                  </a:extLst>
                </a:hlinkClick>
              </a:rPr>
              <a:t>www.cadrim.org</a:t>
            </a:r>
            <a:r>
              <a:rPr lang="es" sz="1800" b="0"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a:t>
            </a:r>
            <a:r>
              <a:rPr lang="es" sz="18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   </a:t>
            </a:r>
          </a:p>
          <a:p>
            <a:pPr marL="0" marR="0" lvl="0" indent="0" algn="l" rtl="0">
              <a:lnSpc>
                <a:spcPct val="150000"/>
              </a:lnSpc>
              <a:spcBef>
                <a:spcPts val="0"/>
              </a:spcBef>
              <a:spcAft>
                <a:spcPts val="0"/>
              </a:spcAft>
              <a:buClr>
                <a:srgbClr val="7030A0"/>
              </a:buClr>
              <a:buSzPts val="1800"/>
              <a:buFont typeface="Arial"/>
              <a:buNone/>
            </a:pP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nvGrpSpPr>
          <p:cNvPr id="25" name="Group 24">
            <a:extLst>
              <a:ext uri="{FF2B5EF4-FFF2-40B4-BE49-F238E27FC236}">
                <a16:creationId xmlns:a16="http://schemas.microsoft.com/office/drawing/2014/main" id="{5A321117-F42C-CD68-2D48-2E13F5472C27}"/>
              </a:ext>
            </a:extLst>
          </p:cNvPr>
          <p:cNvGrpSpPr/>
          <p:nvPr/>
        </p:nvGrpSpPr>
        <p:grpSpPr>
          <a:xfrm>
            <a:off x="4565087" y="6069157"/>
            <a:ext cx="7276475" cy="442432"/>
            <a:chOff x="5661849" y="6150081"/>
            <a:chExt cx="7276475" cy="442432"/>
          </a:xfrm>
        </p:grpSpPr>
        <p:grpSp>
          <p:nvGrpSpPr>
            <p:cNvPr id="16" name="Group 15">
              <a:extLst>
                <a:ext uri="{FF2B5EF4-FFF2-40B4-BE49-F238E27FC236}">
                  <a16:creationId xmlns:a16="http://schemas.microsoft.com/office/drawing/2014/main" id="{A40D1FD8-BA5E-EDE4-5791-9D2EB06910E4}"/>
                </a:ext>
              </a:extLst>
            </p:cNvPr>
            <p:cNvGrpSpPr/>
            <p:nvPr/>
          </p:nvGrpSpPr>
          <p:grpSpPr>
            <a:xfrm>
              <a:off x="5661849" y="6191033"/>
              <a:ext cx="2365687" cy="401480"/>
              <a:chOff x="3600424" y="6121566"/>
              <a:chExt cx="2365687" cy="401480"/>
            </a:xfrm>
          </p:grpSpPr>
          <p:sp>
            <p:nvSpPr>
              <p:cNvPr id="4" name="TextBox 3">
                <a:extLst>
                  <a:ext uri="{FF2B5EF4-FFF2-40B4-BE49-F238E27FC236}">
                    <a16:creationId xmlns:a16="http://schemas.microsoft.com/office/drawing/2014/main" id="{7E2C58EA-FE09-FF54-E7BD-1766BDBAC13B}"/>
                  </a:ext>
                </a:extLst>
              </p:cNvPr>
              <p:cNvSpPr txBox="1"/>
              <p:nvPr/>
            </p:nvSpPr>
            <p:spPr>
              <a:xfrm>
                <a:off x="3944171" y="6139074"/>
                <a:ext cx="2021940" cy="338554"/>
              </a:xfrm>
              <a:prstGeom prst="rect">
                <a:avLst/>
              </a:prstGeom>
              <a:noFill/>
            </p:spPr>
            <p:txBody>
              <a:bodyPr wrap="square">
                <a:spAutoFit/>
              </a:bodyPr>
              <a:lstStyle/>
              <a:p>
                <a:pPr algn="l" rtl="0"/>
                <a:r>
                  <a:rPr lang="es" sz="1600" b="0" i="0" u="none" baseline="0">
                    <a:solidFill>
                      <a:schemeClr val="tx1"/>
                    </a:solidFill>
                    <a:latin typeface="Arial Nova" panose="020B0504020202020204" pitchFamily="34" charset="0"/>
                    <a:cs typeface="+mn-cs"/>
                    <a:sym typeface="Arial" panose="020B0604020202020204" pitchFamily="34" charset="0"/>
                  </a:rPr>
                  <a:t>: CADRIM.IFRC</a:t>
                </a:r>
                <a:endParaRPr lang="es" sz="1600" dirty="0">
                  <a:solidFill>
                    <a:schemeClr val="tx1"/>
                  </a:solidFill>
                  <a:latin typeface="Arial Nova" panose="020B0504020202020204" pitchFamily="34" charset="0"/>
                  <a:cs typeface="+mn-cs"/>
                  <a:sym typeface="Arial" panose="020B0604020202020204" pitchFamily="34"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6A644985-6108-0040-3448-D2280ECEC68E}"/>
                  </a:ext>
                </a:extLst>
              </p:cNvPr>
              <p:cNvPicPr>
                <a:picLocks noChangeAspect="1"/>
              </p:cNvPicPr>
              <p:nvPr/>
            </p:nvPicPr>
            <p:blipFill>
              <a:blip r:embed="rId4"/>
              <a:stretch>
                <a:fillRect/>
              </a:stretch>
            </p:blipFill>
            <p:spPr>
              <a:xfrm>
                <a:off x="3600424" y="6121566"/>
                <a:ext cx="401480" cy="401480"/>
              </a:xfrm>
              <a:prstGeom prst="rect">
                <a:avLst/>
              </a:prstGeom>
            </p:spPr>
          </p:pic>
        </p:grpSp>
        <p:grpSp>
          <p:nvGrpSpPr>
            <p:cNvPr id="17" name="Group 16">
              <a:extLst>
                <a:ext uri="{FF2B5EF4-FFF2-40B4-BE49-F238E27FC236}">
                  <a16:creationId xmlns:a16="http://schemas.microsoft.com/office/drawing/2014/main" id="{D8B97660-ACA1-DB68-AF31-5F27CE89C0E6}"/>
                </a:ext>
              </a:extLst>
            </p:cNvPr>
            <p:cNvGrpSpPr/>
            <p:nvPr/>
          </p:nvGrpSpPr>
          <p:grpSpPr>
            <a:xfrm>
              <a:off x="7807816" y="6175610"/>
              <a:ext cx="2381684" cy="385320"/>
              <a:chOff x="6117198" y="6121566"/>
              <a:chExt cx="2381684" cy="385320"/>
            </a:xfrm>
          </p:grpSpPr>
          <p:sp>
            <p:nvSpPr>
              <p:cNvPr id="5" name="TextBox 4">
                <a:extLst>
                  <a:ext uri="{FF2B5EF4-FFF2-40B4-BE49-F238E27FC236}">
                    <a16:creationId xmlns:a16="http://schemas.microsoft.com/office/drawing/2014/main" id="{0BE164AC-2899-DFE4-B460-8D97F35992DD}"/>
                  </a:ext>
                </a:extLst>
              </p:cNvPr>
              <p:cNvSpPr txBox="1"/>
              <p:nvPr/>
            </p:nvSpPr>
            <p:spPr>
              <a:xfrm>
                <a:off x="6476942" y="6137886"/>
                <a:ext cx="2021940" cy="338554"/>
              </a:xfrm>
              <a:prstGeom prst="rect">
                <a:avLst/>
              </a:prstGeom>
              <a:noFill/>
            </p:spPr>
            <p:txBody>
              <a:bodyPr wrap="square">
                <a:spAutoFit/>
              </a:bodyPr>
              <a:lstStyle/>
              <a:p>
                <a:pPr algn="l" rtl="0"/>
                <a:r>
                  <a:rPr lang="es" sz="1600" b="0" i="0" u="none" baseline="0">
                    <a:solidFill>
                      <a:schemeClr val="tx1"/>
                    </a:solidFill>
                    <a:latin typeface="Arial Nova" panose="020B0504020202020204" pitchFamily="34" charset="0"/>
                    <a:cs typeface="+mn-cs"/>
                    <a:sym typeface="Arial" panose="020B0604020202020204" pitchFamily="34" charset="0"/>
                  </a:rPr>
                  <a:t>: @cadrim_ifrc</a:t>
                </a:r>
                <a:endParaRPr lang="es" sz="1600" dirty="0">
                  <a:solidFill>
                    <a:schemeClr val="tx1"/>
                  </a:solidFill>
                  <a:latin typeface="Arial Nova" panose="020B0504020202020204" pitchFamily="34" charset="0"/>
                  <a:cs typeface="+mn-cs"/>
                  <a:sym typeface="Arial" panose="020B0604020202020204" pitchFamily="34"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9B1C739D-AA70-2F3F-267C-2E95BE3152CD}"/>
                  </a:ext>
                </a:extLst>
              </p:cNvPr>
              <p:cNvPicPr>
                <a:picLocks noChangeAspect="1"/>
              </p:cNvPicPr>
              <p:nvPr/>
            </p:nvPicPr>
            <p:blipFill>
              <a:blip r:embed="rId5"/>
              <a:stretch>
                <a:fillRect/>
              </a:stretch>
            </p:blipFill>
            <p:spPr>
              <a:xfrm>
                <a:off x="6117198" y="6121566"/>
                <a:ext cx="385320" cy="385320"/>
              </a:xfrm>
              <a:prstGeom prst="rect">
                <a:avLst/>
              </a:prstGeom>
            </p:spPr>
          </p:pic>
        </p:grpSp>
        <p:grpSp>
          <p:nvGrpSpPr>
            <p:cNvPr id="18" name="Group 17">
              <a:extLst>
                <a:ext uri="{FF2B5EF4-FFF2-40B4-BE49-F238E27FC236}">
                  <a16:creationId xmlns:a16="http://schemas.microsoft.com/office/drawing/2014/main" id="{302D0DA9-E2D1-0ABD-4E68-46C237430726}"/>
                </a:ext>
              </a:extLst>
            </p:cNvPr>
            <p:cNvGrpSpPr/>
            <p:nvPr/>
          </p:nvGrpSpPr>
          <p:grpSpPr>
            <a:xfrm>
              <a:off x="9772023" y="6150081"/>
              <a:ext cx="3166301" cy="380403"/>
              <a:chOff x="8735549" y="6159657"/>
              <a:chExt cx="3166301" cy="380403"/>
            </a:xfrm>
          </p:grpSpPr>
          <p:sp>
            <p:nvSpPr>
              <p:cNvPr id="6" name="TextBox 5">
                <a:extLst>
                  <a:ext uri="{FF2B5EF4-FFF2-40B4-BE49-F238E27FC236}">
                    <a16:creationId xmlns:a16="http://schemas.microsoft.com/office/drawing/2014/main" id="{85D5FD7C-BCEA-7094-F0CE-F4104ADBE4B1}"/>
                  </a:ext>
                </a:extLst>
              </p:cNvPr>
              <p:cNvSpPr txBox="1"/>
              <p:nvPr/>
            </p:nvSpPr>
            <p:spPr>
              <a:xfrm>
                <a:off x="9130726" y="6159657"/>
                <a:ext cx="2771124" cy="338554"/>
              </a:xfrm>
              <a:prstGeom prst="rect">
                <a:avLst/>
              </a:prstGeom>
              <a:noFill/>
            </p:spPr>
            <p:txBody>
              <a:bodyPr wrap="square">
                <a:spAutoFit/>
              </a:bodyPr>
              <a:lstStyle/>
              <a:p>
                <a:pPr algn="l" rtl="0"/>
                <a:r>
                  <a:rPr lang="es" sz="1600" b="0" i="0" u="none" baseline="0">
                    <a:solidFill>
                      <a:schemeClr val="tx1"/>
                    </a:solidFill>
                    <a:latin typeface="Arial Nova" panose="020B0504020202020204" pitchFamily="34" charset="0"/>
                    <a:cs typeface="+mn-cs"/>
                    <a:sym typeface="Arial" panose="020B0604020202020204" pitchFamily="34" charset="0"/>
                  </a:rPr>
                  <a:t>: @CADRIM_IFRC</a:t>
                </a:r>
                <a:endParaRPr lang="es" sz="1600" dirty="0">
                  <a:solidFill>
                    <a:schemeClr val="tx1"/>
                  </a:solidFill>
                  <a:latin typeface="Arial Nova" panose="020B0504020202020204" pitchFamily="34" charset="0"/>
                  <a:cs typeface="+mn-cs"/>
                  <a:sym typeface="Arial" panose="020B0604020202020204" pitchFamily="34" charset="0"/>
                </a:endParaRPr>
              </a:p>
            </p:txBody>
          </p:sp>
          <p:pic>
            <p:nvPicPr>
              <p:cNvPr id="4098" name="Picture 2" descr="Twitter Logo, Social Media Logo, Self Adhesive Sticker, New Twitter Logo, X  Logo, X Sticker, New Twitter Brand (Pack of 16) (Circle, 50mm x 50mm)  (S10040) : Amazon.co.uk: Automotive">
                <a:extLst>
                  <a:ext uri="{FF2B5EF4-FFF2-40B4-BE49-F238E27FC236}">
                    <a16:creationId xmlns:a16="http://schemas.microsoft.com/office/drawing/2014/main" id="{A6F197DA-F7E9-FF2F-1F52-CC36D79DB7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5549" y="6175329"/>
                <a:ext cx="364731" cy="36473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1" name="Picture 20" descr="A black and red logo&#10;&#10;Description automatically generated">
            <a:extLst>
              <a:ext uri="{FF2B5EF4-FFF2-40B4-BE49-F238E27FC236}">
                <a16:creationId xmlns:a16="http://schemas.microsoft.com/office/drawing/2014/main" id="{494809CE-999D-2282-2720-681DB1DA0C06}"/>
              </a:ext>
            </a:extLst>
          </p:cNvPr>
          <p:cNvPicPr>
            <a:picLocks noChangeAspect="1"/>
          </p:cNvPicPr>
          <p:nvPr/>
        </p:nvPicPr>
        <p:blipFill rotWithShape="1">
          <a:blip r:embed="rId7"/>
          <a:srcRect t="23625" b="23226"/>
          <a:stretch/>
        </p:blipFill>
        <p:spPr>
          <a:xfrm>
            <a:off x="4381713" y="3499371"/>
            <a:ext cx="2021940" cy="585657"/>
          </a:xfrm>
          <a:prstGeom prst="rect">
            <a:avLst/>
          </a:prstGeom>
        </p:spPr>
      </p:pic>
      <p:pic>
        <p:nvPicPr>
          <p:cNvPr id="23" name="Picture 22" descr="A black and red logo&#10;&#10;Description automatically generated">
            <a:extLst>
              <a:ext uri="{FF2B5EF4-FFF2-40B4-BE49-F238E27FC236}">
                <a16:creationId xmlns:a16="http://schemas.microsoft.com/office/drawing/2014/main" id="{ACC4DB1A-340E-52B7-FA31-973CB8DEAEEE}"/>
              </a:ext>
            </a:extLst>
          </p:cNvPr>
          <p:cNvPicPr>
            <a:picLocks noChangeAspect="1"/>
          </p:cNvPicPr>
          <p:nvPr/>
        </p:nvPicPr>
        <p:blipFill>
          <a:blip r:embed="rId8"/>
          <a:stretch>
            <a:fillRect/>
          </a:stretch>
        </p:blipFill>
        <p:spPr>
          <a:xfrm>
            <a:off x="4381713" y="240081"/>
            <a:ext cx="2250989" cy="10167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4" name="Google Shape;134;p4"/>
          <p:cNvSpPr txBox="1"/>
          <p:nvPr/>
        </p:nvSpPr>
        <p:spPr>
          <a:xfrm>
            <a:off x="612021" y="638259"/>
            <a:ext cx="2954061"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Condiciones inseguras</a:t>
            </a:r>
            <a:endParaRPr lang="es" sz="36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Calibri"/>
              <a:buNone/>
            </a:pPr>
            <a:endParaRPr lang="es"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lvl="0" indent="0" algn="l" rtl="0">
              <a:spcAft>
                <a:spcPts val="600"/>
              </a:spcAft>
              <a:buClr>
                <a:schemeClr val="lt1"/>
              </a:buClr>
              <a:buSzPts val="4400"/>
              <a:buFont typeface="Arial"/>
              <a:buNone/>
            </a:pPr>
            <a:r>
              <a:rPr lang="es" sz="1800" b="0"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Situación a la que se enfrenta un rescatador y que supone una amenaza para su integridad física.</a:t>
            </a:r>
            <a:endParaRPr lang="es" sz="180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135" name="Google Shape;135;p4"/>
          <p:cNvSpPr txBox="1"/>
          <p:nvPr/>
        </p:nvSpPr>
        <p:spPr>
          <a:xfrm>
            <a:off x="4848012" y="887138"/>
            <a:ext cx="610537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2000" b="1" i="0" u="none" baseline="0">
                <a:solidFill>
                  <a:srgbClr val="FF0000"/>
                </a:solidFill>
                <a:latin typeface="Open sans" panose="020B0606030504020204" pitchFamily="34" charset="0"/>
                <a:ea typeface="Open sans" panose="020B0606030504020204" pitchFamily="34" charset="0"/>
                <a:cs typeface="+mn-cs"/>
                <a:sym typeface="Arial" panose="020B0604020202020204" pitchFamily="34" charset="0"/>
              </a:rPr>
              <a:t>Las condiciones inseguras incluyen:</a:t>
            </a:r>
            <a:endParaRPr lang="es" sz="1600" dirty="0">
              <a:solidFill>
                <a:srgbClr val="FF0000"/>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136" name="Google Shape;136;p4"/>
          <p:cNvPicPr preferRelativeResize="0"/>
          <p:nvPr/>
        </p:nvPicPr>
        <p:blipFill rotWithShape="1">
          <a:blip r:embed="rId3">
            <a:alphaModFix/>
            <a:grayscl/>
          </a:blip>
          <a:srcRect/>
          <a:stretch/>
        </p:blipFill>
        <p:spPr>
          <a:xfrm>
            <a:off x="4996300" y="1849574"/>
            <a:ext cx="547945" cy="878325"/>
          </a:xfrm>
          <a:prstGeom prst="rect">
            <a:avLst/>
          </a:prstGeom>
          <a:noFill/>
          <a:ln>
            <a:noFill/>
          </a:ln>
        </p:spPr>
      </p:pic>
      <p:pic>
        <p:nvPicPr>
          <p:cNvPr id="137" name="Google Shape;137;p4"/>
          <p:cNvPicPr preferRelativeResize="0"/>
          <p:nvPr/>
        </p:nvPicPr>
        <p:blipFill rotWithShape="1">
          <a:blip r:embed="rId4">
            <a:alphaModFix/>
            <a:grayscl/>
          </a:blip>
          <a:srcRect/>
          <a:stretch/>
        </p:blipFill>
        <p:spPr>
          <a:xfrm>
            <a:off x="8644758" y="2095265"/>
            <a:ext cx="717130" cy="506209"/>
          </a:xfrm>
          <a:prstGeom prst="rect">
            <a:avLst/>
          </a:prstGeom>
          <a:noFill/>
          <a:ln>
            <a:noFill/>
          </a:ln>
        </p:spPr>
      </p:pic>
      <p:pic>
        <p:nvPicPr>
          <p:cNvPr id="138" name="Google Shape;138;p4"/>
          <p:cNvPicPr preferRelativeResize="0"/>
          <p:nvPr/>
        </p:nvPicPr>
        <p:blipFill rotWithShape="1">
          <a:blip r:embed="rId5">
            <a:alphaModFix/>
            <a:grayscl/>
          </a:blip>
          <a:srcRect/>
          <a:stretch/>
        </p:blipFill>
        <p:spPr>
          <a:xfrm>
            <a:off x="4859313" y="3342908"/>
            <a:ext cx="767914" cy="852069"/>
          </a:xfrm>
          <a:prstGeom prst="rect">
            <a:avLst/>
          </a:prstGeom>
          <a:noFill/>
          <a:ln>
            <a:noFill/>
          </a:ln>
        </p:spPr>
      </p:pic>
      <p:sp>
        <p:nvSpPr>
          <p:cNvPr id="139" name="Google Shape;139;p4"/>
          <p:cNvSpPr txBox="1"/>
          <p:nvPr/>
        </p:nvSpPr>
        <p:spPr>
          <a:xfrm>
            <a:off x="5846427" y="2000224"/>
            <a:ext cx="189331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Aire y agua contaminados.</a:t>
            </a:r>
            <a:endParaRPr lang="es"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140" name="Google Shape;140;p4"/>
          <p:cNvSpPr txBox="1"/>
          <p:nvPr/>
        </p:nvSpPr>
        <p:spPr>
          <a:xfrm>
            <a:off x="9526927" y="2041284"/>
            <a:ext cx="23280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Herramientas y equipos inadecuados.</a:t>
            </a:r>
            <a:endParaRPr lang="es"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141" name="Google Shape;141;p4"/>
          <p:cNvSpPr txBox="1"/>
          <p:nvPr/>
        </p:nvSpPr>
        <p:spPr>
          <a:xfrm>
            <a:off x="5858130" y="3464246"/>
            <a:ext cx="205459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Condiciones meteorológicas adversas.</a:t>
            </a:r>
            <a:endParaRPr lang="es"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142" name="Google Shape;142;p4"/>
          <p:cNvSpPr txBox="1"/>
          <p:nvPr/>
        </p:nvSpPr>
        <p:spPr>
          <a:xfrm>
            <a:off x="9637048" y="3464245"/>
            <a:ext cx="192798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Estructuras inestables.</a:t>
            </a:r>
            <a:endParaRPr lang="es" dirty="0">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143" name="Google Shape;143;p4"/>
          <p:cNvSpPr txBox="1"/>
          <p:nvPr/>
        </p:nvSpPr>
        <p:spPr>
          <a:xfrm>
            <a:off x="5858130" y="4819048"/>
            <a:ext cx="166027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0" i="0" u="none" baseline="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Presencia de amenazas.</a:t>
            </a:r>
            <a:endParaRPr lang="es" sz="18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144" name="Google Shape;144;p4"/>
          <p:cNvPicPr preferRelativeResize="0"/>
          <p:nvPr/>
        </p:nvPicPr>
        <p:blipFill rotWithShape="1">
          <a:blip r:embed="rId6">
            <a:alphaModFix/>
            <a:grayscl/>
          </a:blip>
          <a:srcRect/>
          <a:stretch/>
        </p:blipFill>
        <p:spPr>
          <a:xfrm>
            <a:off x="8625145" y="3320354"/>
            <a:ext cx="756356" cy="790222"/>
          </a:xfrm>
          <a:prstGeom prst="rect">
            <a:avLst/>
          </a:prstGeom>
          <a:noFill/>
          <a:ln>
            <a:noFill/>
          </a:ln>
        </p:spPr>
      </p:pic>
      <p:pic>
        <p:nvPicPr>
          <p:cNvPr id="145" name="Google Shape;145;p4"/>
          <p:cNvPicPr preferRelativeResize="0"/>
          <p:nvPr/>
        </p:nvPicPr>
        <p:blipFill rotWithShape="1">
          <a:blip r:embed="rId7">
            <a:alphaModFix/>
            <a:grayscl/>
          </a:blip>
          <a:srcRect/>
          <a:stretch/>
        </p:blipFill>
        <p:spPr>
          <a:xfrm>
            <a:off x="4835650" y="4697694"/>
            <a:ext cx="869244" cy="7676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7" name="Google Shape;157;p5" descr="FOTO14"/>
          <p:cNvPicPr preferRelativeResize="0"/>
          <p:nvPr/>
        </p:nvPicPr>
        <p:blipFill rotWithShape="1">
          <a:blip r:embed="rId3">
            <a:alphaModFix/>
            <a:extLst>
              <a:ext uri="{BEBA8EAE-BF5A-486C-A8C5-ECC9F3942E4B}">
                <a14:imgProps xmlns:a14="http://schemas.microsoft.com/office/drawing/2010/main">
                  <a14:imgLayer r:embed="rId4">
                    <a14:imgEffect>
                      <a14:saturation sat="33000"/>
                    </a14:imgEffect>
                  </a14:imgLayer>
                </a14:imgProps>
              </a:ext>
            </a:extLst>
          </a:blip>
          <a:srcRect l="9643" t="4034" r="11580" b="10118"/>
          <a:stretch/>
        </p:blipFill>
        <p:spPr>
          <a:xfrm>
            <a:off x="2360769" y="339"/>
            <a:ext cx="9831231" cy="6857322"/>
          </a:xfrm>
          <a:prstGeom prst="rect">
            <a:avLst/>
          </a:prstGeom>
          <a:noFill/>
          <a:ln>
            <a:noFill/>
          </a:ln>
        </p:spPr>
      </p:pic>
      <p:sp>
        <p:nvSpPr>
          <p:cNvPr id="155" name="Google Shape;155;p5"/>
          <p:cNvSpPr/>
          <p:nvPr/>
        </p:nvSpPr>
        <p:spPr>
          <a:xfrm>
            <a:off x="-16474" y="-5347"/>
            <a:ext cx="4211052" cy="6863008"/>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56" name="Google Shape;156;p5"/>
          <p:cNvSpPr txBox="1"/>
          <p:nvPr/>
        </p:nvSpPr>
        <p:spPr>
          <a:xfrm>
            <a:off x="337457" y="638259"/>
            <a:ext cx="3165399"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Acciones inseguras</a:t>
            </a:r>
            <a:endParaRPr lang="es" sz="36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Calibri"/>
              <a:buNone/>
            </a:pPr>
            <a:endParaRPr lang="es"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600"/>
              </a:spcAft>
              <a:buClr>
                <a:schemeClr val="lt1"/>
              </a:buClr>
              <a:buSzPts val="4400"/>
              <a:buFont typeface="Arial"/>
              <a:buNone/>
            </a:pPr>
            <a:r>
              <a:rPr lang="es" sz="2000" b="0"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Acto o tarea realizada por un rescatador sin seguir las normas establecidas para su protección. </a:t>
            </a:r>
            <a:endParaRPr lang="es" sz="2000" dirty="0">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70" name="Google Shape;170;p6" descr="A picture containing person, outdoor, soccer, orange&#10;&#10;Description automatically generated"/>
          <p:cNvPicPr preferRelativeResize="0"/>
          <p:nvPr/>
        </p:nvPicPr>
        <p:blipFill rotWithShape="1">
          <a:blip r:embed="rId3">
            <a:alphaModFix/>
          </a:blip>
          <a:srcRect l="23735" b="11233"/>
          <a:stretch/>
        </p:blipFill>
        <p:spPr>
          <a:xfrm>
            <a:off x="2697261" y="0"/>
            <a:ext cx="9494739" cy="6858000"/>
          </a:xfrm>
          <a:prstGeom prst="rect">
            <a:avLst/>
          </a:prstGeom>
          <a:noFill/>
          <a:ln>
            <a:noFill/>
          </a:ln>
        </p:spPr>
      </p:pic>
      <p:sp>
        <p:nvSpPr>
          <p:cNvPr id="168" name="Google Shape;168;p6"/>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69" name="Google Shape;169;p6"/>
          <p:cNvSpPr txBox="1"/>
          <p:nvPr/>
        </p:nvSpPr>
        <p:spPr>
          <a:xfrm>
            <a:off x="403518" y="921612"/>
            <a:ext cx="337106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Seguridad</a:t>
            </a:r>
            <a:endParaRPr lang="es" sz="36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600"/>
              </a:spcAft>
              <a:buClr>
                <a:schemeClr val="lt1"/>
              </a:buClr>
              <a:buSzPts val="4400"/>
              <a:buFont typeface="Calibri"/>
              <a:buNone/>
            </a:pPr>
            <a:endParaRPr lang="es"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algn="l" rtl="0">
              <a:spcAft>
                <a:spcPts val="600"/>
              </a:spcAft>
              <a:buClr>
                <a:schemeClr val="lt1"/>
              </a:buClr>
              <a:buSzPts val="4400"/>
            </a:pPr>
            <a:r>
              <a:rPr lang="es" sz="2000" b="1"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Recuerde: </a:t>
            </a:r>
            <a:r>
              <a:rPr lang="es" sz="20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la seguridad de los miembros del CDRT es siempre la máxima prioridad y dictará algunas de sus otras prioridades.</a:t>
            </a:r>
            <a:endParaRPr lang="es" sz="20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171" name="Google Shape;171;p6"/>
          <p:cNvSpPr/>
          <p:nvPr/>
        </p:nvSpPr>
        <p:spPr>
          <a:xfrm>
            <a:off x="4491892" y="4220308"/>
            <a:ext cx="7435348" cy="1195933"/>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6"/>
          <p:cNvSpPr txBox="1"/>
          <p:nvPr/>
        </p:nvSpPr>
        <p:spPr>
          <a:xfrm>
            <a:off x="4789206" y="4649017"/>
            <a:ext cx="7435348"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600" b="1" i="0" u="none" baseline="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«En caso de peligro o duda, ¡deje que los bomberos los saquen!».</a:t>
            </a:r>
            <a:endParaRPr lang="es" sz="1200" dirty="0">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70" name="Rectangle 169">
            <a:extLst>
              <a:ext uri="{FF2B5EF4-FFF2-40B4-BE49-F238E27FC236}">
                <a16:creationId xmlns:a16="http://schemas.microsoft.com/office/drawing/2014/main" id="{5158734C-5464-2908-9D29-23C60A25460C}"/>
              </a:ext>
            </a:extLst>
          </p:cNvPr>
          <p:cNvSpPr/>
          <p:nvPr/>
        </p:nvSpPr>
        <p:spPr>
          <a:xfrm>
            <a:off x="4376058" y="1023257"/>
            <a:ext cx="7594632" cy="52686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183" name="Google Shape;183;p7"/>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84" name="Google Shape;184;p7"/>
          <p:cNvSpPr txBox="1"/>
          <p:nvPr/>
        </p:nvSpPr>
        <p:spPr>
          <a:xfrm>
            <a:off x="612022" y="638259"/>
            <a:ext cx="289083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F0000"/>
                </a:solidFill>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Equipo de seguridad</a:t>
            </a:r>
            <a:endParaRPr lang="es" dirty="0">
              <a:solidFill>
                <a:srgbClr val="FF0000"/>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4" name="TextBox 3">
            <a:extLst>
              <a:ext uri="{FF2B5EF4-FFF2-40B4-BE49-F238E27FC236}">
                <a16:creationId xmlns:a16="http://schemas.microsoft.com/office/drawing/2014/main" id="{1F116D0B-C4F4-9C67-40B6-55081076AF6E}"/>
              </a:ext>
            </a:extLst>
          </p:cNvPr>
          <p:cNvSpPr txBox="1"/>
          <p:nvPr/>
        </p:nvSpPr>
        <p:spPr>
          <a:xfrm>
            <a:off x="5416325" y="477799"/>
            <a:ext cx="5553100" cy="400110"/>
          </a:xfrm>
          <a:prstGeom prst="rect">
            <a:avLst/>
          </a:prstGeom>
          <a:noFill/>
        </p:spPr>
        <p:txBody>
          <a:bodyPr wrap="square" rtlCol="0">
            <a:spAutoFit/>
          </a:bodyPr>
          <a:lstStyle/>
          <a:p>
            <a:pPr algn="ctr" rtl="0"/>
            <a:r>
              <a:rPr lang="es" sz="2000" b="1" i="0" u="none" baseline="0">
                <a:solidFill>
                  <a:srgbClr val="FF0000"/>
                </a:solidFill>
                <a:latin typeface="Open sans" panose="020B0606030504020204" pitchFamily="34" charset="0"/>
                <a:ea typeface="Open sans" panose="020B0606030504020204" pitchFamily="34" charset="0"/>
                <a:cs typeface="+mn-cs"/>
                <a:sym typeface="Arial" panose="020B0604020202020204" pitchFamily="34" charset="0"/>
              </a:rPr>
              <a:t>Equipo de protección individual (EPI)</a:t>
            </a:r>
            <a:endParaRPr lang="es" sz="2000" b="1" dirty="0">
              <a:solidFill>
                <a:srgbClr val="FF0000"/>
              </a:solidFill>
              <a:latin typeface="Open sans" panose="020B0606030504020204" pitchFamily="34" charset="0"/>
              <a:ea typeface="Open sans" panose="020B0606030504020204" pitchFamily="34" charset="0"/>
              <a:cs typeface="+mn-cs"/>
              <a:sym typeface="Arial" panose="020B0604020202020204" pitchFamily="34" charset="0"/>
            </a:endParaRPr>
          </a:p>
        </p:txBody>
      </p:sp>
      <p:grpSp>
        <p:nvGrpSpPr>
          <p:cNvPr id="169" name="Group 168">
            <a:extLst>
              <a:ext uri="{FF2B5EF4-FFF2-40B4-BE49-F238E27FC236}">
                <a16:creationId xmlns:a16="http://schemas.microsoft.com/office/drawing/2014/main" id="{35DB9E41-2B15-B008-C883-1BF595D453B8}"/>
              </a:ext>
            </a:extLst>
          </p:cNvPr>
          <p:cNvGrpSpPr/>
          <p:nvPr/>
        </p:nvGrpSpPr>
        <p:grpSpPr>
          <a:xfrm>
            <a:off x="4617257" y="1236960"/>
            <a:ext cx="7353432" cy="4701472"/>
            <a:chOff x="4639028" y="1095446"/>
            <a:chExt cx="7353432" cy="4701472"/>
          </a:xfrm>
        </p:grpSpPr>
        <p:sp>
          <p:nvSpPr>
            <p:cNvPr id="2" name="TextBox 1">
              <a:extLst>
                <a:ext uri="{FF2B5EF4-FFF2-40B4-BE49-F238E27FC236}">
                  <a16:creationId xmlns:a16="http://schemas.microsoft.com/office/drawing/2014/main" id="{959D110F-119E-FDAB-EB07-81D006A0CB22}"/>
                </a:ext>
              </a:extLst>
            </p:cNvPr>
            <p:cNvSpPr txBox="1"/>
            <p:nvPr/>
          </p:nvSpPr>
          <p:spPr>
            <a:xfrm>
              <a:off x="4639028" y="1177885"/>
              <a:ext cx="1422529" cy="4524315"/>
            </a:xfrm>
            <a:prstGeom prst="rect">
              <a:avLst/>
            </a:prstGeom>
            <a:noFill/>
          </p:spPr>
          <p:txBody>
            <a:bodyPr wrap="square" rtlCol="0">
              <a:spAutoFit/>
            </a:bodyPr>
            <a:lstStyle/>
            <a:p>
              <a:pPr algn="l" rtl="0"/>
              <a:r>
                <a:rPr lang="es" sz="1600" b="0" i="0" u="none" baseline="0" dirty="0">
                  <a:latin typeface="Open sans" panose="020B0606030504020204" pitchFamily="34" charset="0"/>
                  <a:ea typeface="Open sans" panose="020B0606030504020204" pitchFamily="34" charset="0"/>
                  <a:cs typeface="+mn-cs"/>
                  <a:sym typeface="Arial" panose="020B0604020202020204" pitchFamily="34" charset="0"/>
                </a:rPr>
                <a:t>Protección ocular</a:t>
              </a:r>
            </a:p>
            <a:p>
              <a:endParaRPr lang="es" sz="1600" dirty="0">
                <a:latin typeface="Open sans" panose="020B0606030504020204" pitchFamily="34" charset="0"/>
                <a:ea typeface="Open sans" panose="020B0606030504020204" pitchFamily="34" charset="0"/>
                <a:cs typeface="+mn-cs"/>
                <a:sym typeface="Arial" panose="020B0604020202020204" pitchFamily="34" charset="0"/>
              </a:endParaRPr>
            </a:p>
            <a:p>
              <a:endParaRPr lang="es" sz="1600" dirty="0">
                <a:latin typeface="Open sans" panose="020B0606030504020204" pitchFamily="34" charset="0"/>
                <a:ea typeface="Open sans" panose="020B0606030504020204" pitchFamily="34" charset="0"/>
                <a:cs typeface="+mn-cs"/>
                <a:sym typeface="Arial" panose="020B0604020202020204" pitchFamily="34" charset="0"/>
              </a:endParaRPr>
            </a:p>
            <a:p>
              <a:endParaRPr lang="es" sz="1600" dirty="0">
                <a:latin typeface="Open sans" panose="020B0606030504020204" pitchFamily="34" charset="0"/>
                <a:ea typeface="Open sans" panose="020B0606030504020204" pitchFamily="34" charset="0"/>
                <a:cs typeface="+mn-cs"/>
                <a:sym typeface="Arial" panose="020B0604020202020204" pitchFamily="34" charset="0"/>
              </a:endParaRPr>
            </a:p>
            <a:p>
              <a:pPr algn="l" rtl="0"/>
              <a:r>
                <a:rPr lang="es" sz="1600" b="0" i="0" u="none" baseline="0" dirty="0">
                  <a:latin typeface="Open sans" panose="020B0606030504020204" pitchFamily="34" charset="0"/>
                  <a:ea typeface="Open sans" panose="020B0606030504020204" pitchFamily="34" charset="0"/>
                  <a:cs typeface="+mn-cs"/>
                  <a:sym typeface="Arial" panose="020B0604020202020204" pitchFamily="34" charset="0"/>
                </a:rPr>
                <a:t>Protección auditiva</a:t>
              </a:r>
            </a:p>
            <a:p>
              <a:endParaRPr lang="es" sz="1600" dirty="0">
                <a:latin typeface="Open sans" panose="020B0606030504020204" pitchFamily="34" charset="0"/>
                <a:ea typeface="Open sans" panose="020B0606030504020204" pitchFamily="34" charset="0"/>
                <a:cs typeface="+mn-cs"/>
                <a:sym typeface="Arial" panose="020B0604020202020204" pitchFamily="34" charset="0"/>
              </a:endParaRPr>
            </a:p>
            <a:p>
              <a:endParaRPr lang="es" sz="1600" dirty="0">
                <a:latin typeface="Open sans" panose="020B0606030504020204" pitchFamily="34" charset="0"/>
                <a:ea typeface="Open sans" panose="020B0606030504020204" pitchFamily="34" charset="0"/>
                <a:cs typeface="+mn-cs"/>
                <a:sym typeface="Arial" panose="020B0604020202020204" pitchFamily="34" charset="0"/>
              </a:endParaRPr>
            </a:p>
            <a:p>
              <a:endParaRPr lang="es" sz="1600" dirty="0">
                <a:latin typeface="Open sans" panose="020B0606030504020204" pitchFamily="34" charset="0"/>
                <a:ea typeface="Open sans" panose="020B0606030504020204" pitchFamily="34" charset="0"/>
                <a:cs typeface="+mn-cs"/>
                <a:sym typeface="Arial" panose="020B0604020202020204" pitchFamily="34" charset="0"/>
              </a:endParaRPr>
            </a:p>
            <a:p>
              <a:pPr algn="l" rtl="0"/>
              <a:r>
                <a:rPr lang="es" sz="1600" b="0" i="0" u="none" baseline="0" dirty="0">
                  <a:latin typeface="Open sans" panose="020B0606030504020204" pitchFamily="34" charset="0"/>
                  <a:ea typeface="Open sans" panose="020B0606030504020204" pitchFamily="34" charset="0"/>
                  <a:cs typeface="+mn-cs"/>
                  <a:sym typeface="Arial" panose="020B0604020202020204" pitchFamily="34" charset="0"/>
                </a:rPr>
                <a:t>Protección de las manos</a:t>
              </a:r>
            </a:p>
            <a:p>
              <a:endParaRPr lang="es" sz="1600" dirty="0">
                <a:latin typeface="Open sans" panose="020B0606030504020204" pitchFamily="34" charset="0"/>
                <a:ea typeface="Open sans" panose="020B0606030504020204" pitchFamily="34" charset="0"/>
                <a:cs typeface="+mn-cs"/>
                <a:sym typeface="Arial" panose="020B0604020202020204" pitchFamily="34" charset="0"/>
              </a:endParaRPr>
            </a:p>
            <a:p>
              <a:endParaRPr lang="es" sz="1600" dirty="0">
                <a:latin typeface="Open sans" panose="020B0606030504020204" pitchFamily="34" charset="0"/>
                <a:ea typeface="Open sans" panose="020B0606030504020204" pitchFamily="34" charset="0"/>
                <a:cs typeface="+mn-cs"/>
                <a:sym typeface="Arial" panose="020B0604020202020204" pitchFamily="34" charset="0"/>
              </a:endParaRPr>
            </a:p>
            <a:p>
              <a:endParaRPr lang="es" sz="1600" dirty="0">
                <a:latin typeface="Open sans" panose="020B0606030504020204" pitchFamily="34" charset="0"/>
                <a:ea typeface="Open sans" panose="020B0606030504020204" pitchFamily="34" charset="0"/>
                <a:cs typeface="+mn-cs"/>
                <a:sym typeface="Arial" panose="020B0604020202020204" pitchFamily="34" charset="0"/>
              </a:endParaRPr>
            </a:p>
            <a:p>
              <a:pPr algn="l" rtl="0"/>
              <a:r>
                <a:rPr lang="es" sz="1600" b="0" i="0" u="none" baseline="0" dirty="0">
                  <a:latin typeface="Open sans" panose="020B0606030504020204" pitchFamily="34" charset="0"/>
                  <a:ea typeface="Open sans" panose="020B0606030504020204" pitchFamily="34" charset="0"/>
                  <a:cs typeface="+mn-cs"/>
                  <a:sym typeface="Arial" panose="020B0604020202020204" pitchFamily="34" charset="0"/>
                </a:rPr>
                <a:t>Protección de los pies</a:t>
              </a:r>
            </a:p>
            <a:p>
              <a:endParaRPr lang="e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8BED1AEC-29A1-557B-10B3-217F784D9492}"/>
                </a:ext>
              </a:extLst>
            </p:cNvPr>
            <p:cNvSpPr txBox="1"/>
            <p:nvPr/>
          </p:nvSpPr>
          <p:spPr>
            <a:xfrm>
              <a:off x="10569931" y="1371137"/>
              <a:ext cx="1422529" cy="3293209"/>
            </a:xfrm>
            <a:prstGeom prst="rect">
              <a:avLst/>
            </a:prstGeom>
            <a:noFill/>
          </p:spPr>
          <p:txBody>
            <a:bodyPr wrap="square" rtlCol="0">
              <a:spAutoFit/>
            </a:bodyPr>
            <a:lstStyle/>
            <a:p>
              <a:pPr algn="l" rtl="0"/>
              <a:r>
                <a:rPr lang="es" sz="1600" b="0" i="0" u="none" baseline="0">
                  <a:latin typeface="Open sans" panose="020B0606030504020204" pitchFamily="34" charset="0"/>
                  <a:ea typeface="Open sans" panose="020B0606030504020204" pitchFamily="34" charset="0"/>
                  <a:cs typeface="+mn-cs"/>
                  <a:sym typeface="Arial" panose="020B0604020202020204" pitchFamily="34" charset="0"/>
                </a:rPr>
                <a:t>Protección de la cabeza</a:t>
              </a:r>
            </a:p>
            <a:p>
              <a:endParaRPr lang="es" sz="1600">
                <a:latin typeface="Open sans" panose="020B0606030504020204" pitchFamily="34" charset="0"/>
                <a:ea typeface="Open sans" panose="020B0606030504020204" pitchFamily="34" charset="0"/>
                <a:cs typeface="+mn-cs"/>
                <a:sym typeface="Arial" panose="020B0604020202020204" pitchFamily="34" charset="0"/>
              </a:endParaRPr>
            </a:p>
            <a:p>
              <a:endParaRPr lang="es" sz="1600">
                <a:latin typeface="Open sans" panose="020B0606030504020204" pitchFamily="34" charset="0"/>
                <a:ea typeface="Open sans" panose="020B0606030504020204" pitchFamily="34" charset="0"/>
                <a:cs typeface="+mn-cs"/>
                <a:sym typeface="Arial" panose="020B0604020202020204" pitchFamily="34" charset="0"/>
              </a:endParaRPr>
            </a:p>
            <a:p>
              <a:endParaRPr lang="es" sz="1600">
                <a:latin typeface="Open sans" panose="020B0606030504020204" pitchFamily="34" charset="0"/>
                <a:ea typeface="Open sans" panose="020B0606030504020204" pitchFamily="34" charset="0"/>
                <a:cs typeface="+mn-cs"/>
                <a:sym typeface="Arial" panose="020B0604020202020204" pitchFamily="34" charset="0"/>
              </a:endParaRPr>
            </a:p>
            <a:p>
              <a:pPr algn="l" rtl="0"/>
              <a:r>
                <a:rPr lang="es" sz="1600" b="0" i="0" u="none" baseline="0">
                  <a:latin typeface="Open sans" panose="020B0606030504020204" pitchFamily="34" charset="0"/>
                  <a:ea typeface="Open sans" panose="020B0606030504020204" pitchFamily="34" charset="0"/>
                  <a:cs typeface="+mn-cs"/>
                  <a:sym typeface="Arial" panose="020B0604020202020204" pitchFamily="34" charset="0"/>
                </a:rPr>
                <a:t>Protección respiratoria</a:t>
              </a:r>
            </a:p>
            <a:p>
              <a:endParaRPr lang="es" sz="1600">
                <a:latin typeface="Open sans" panose="020B0606030504020204" pitchFamily="34" charset="0"/>
                <a:ea typeface="Open sans" panose="020B0606030504020204" pitchFamily="34" charset="0"/>
                <a:cs typeface="+mn-cs"/>
                <a:sym typeface="Arial" panose="020B0604020202020204" pitchFamily="34" charset="0"/>
              </a:endParaRPr>
            </a:p>
            <a:p>
              <a:endParaRPr lang="es" sz="1600">
                <a:latin typeface="Open sans" panose="020B0606030504020204" pitchFamily="34" charset="0"/>
                <a:ea typeface="Open sans" panose="020B0606030504020204" pitchFamily="34" charset="0"/>
                <a:cs typeface="+mn-cs"/>
                <a:sym typeface="Arial" panose="020B0604020202020204" pitchFamily="34" charset="0"/>
              </a:endParaRPr>
            </a:p>
            <a:p>
              <a:endParaRPr lang="es" sz="1600">
                <a:latin typeface="Open sans" panose="020B0606030504020204" pitchFamily="34" charset="0"/>
                <a:ea typeface="Open sans" panose="020B0606030504020204" pitchFamily="34" charset="0"/>
                <a:cs typeface="+mn-cs"/>
                <a:sym typeface="Arial" panose="020B0604020202020204" pitchFamily="34" charset="0"/>
              </a:endParaRPr>
            </a:p>
            <a:p>
              <a:pPr algn="l" rtl="0"/>
              <a:r>
                <a:rPr lang="es" sz="1600" b="0" i="0" u="none" baseline="0">
                  <a:latin typeface="Open sans" panose="020B0606030504020204" pitchFamily="34" charset="0"/>
                  <a:ea typeface="Open sans" panose="020B0606030504020204" pitchFamily="34" charset="0"/>
                  <a:cs typeface="+mn-cs"/>
                  <a:sym typeface="Arial" panose="020B0604020202020204" pitchFamily="34" charset="0"/>
                </a:rPr>
                <a:t>Protección corporal</a:t>
              </a:r>
            </a:p>
            <a:p>
              <a:endParaRPr lang="e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3B08D9A9-2E83-6059-1AA9-E75A8DDA4DD6}"/>
                </a:ext>
              </a:extLst>
            </p:cNvPr>
            <p:cNvPicPr>
              <a:picLocks noChangeAspect="1"/>
            </p:cNvPicPr>
            <p:nvPr/>
          </p:nvPicPr>
          <p:blipFill>
            <a:blip r:embed="rId3"/>
            <a:stretch>
              <a:fillRect/>
            </a:stretch>
          </p:blipFill>
          <p:spPr>
            <a:xfrm>
              <a:off x="8567233" y="1095446"/>
              <a:ext cx="1001534" cy="100153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B9EB7892-A31A-1671-FF03-87648346AAFB}"/>
                </a:ext>
              </a:extLst>
            </p:cNvPr>
            <p:cNvPicPr>
              <a:picLocks noChangeAspect="1"/>
            </p:cNvPicPr>
            <p:nvPr/>
          </p:nvPicPr>
          <p:blipFill>
            <a:blip r:embed="rId4"/>
            <a:stretch>
              <a:fillRect/>
            </a:stretch>
          </p:blipFill>
          <p:spPr>
            <a:xfrm>
              <a:off x="8599016" y="2384537"/>
              <a:ext cx="996126" cy="996126"/>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8EF7E590-A59A-21B0-4FA2-556ED3A4A5AC}"/>
                </a:ext>
              </a:extLst>
            </p:cNvPr>
            <p:cNvPicPr>
              <a:picLocks noChangeAspect="1"/>
            </p:cNvPicPr>
            <p:nvPr/>
          </p:nvPicPr>
          <p:blipFill>
            <a:blip r:embed="rId5"/>
            <a:stretch>
              <a:fillRect/>
            </a:stretch>
          </p:blipFill>
          <p:spPr>
            <a:xfrm>
              <a:off x="8700777" y="3668220"/>
              <a:ext cx="787652" cy="787652"/>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D6E70FA8-A762-C4AB-2898-C5F0756437A7}"/>
                </a:ext>
              </a:extLst>
            </p:cNvPr>
            <p:cNvPicPr>
              <a:picLocks noChangeAspect="1"/>
            </p:cNvPicPr>
            <p:nvPr/>
          </p:nvPicPr>
          <p:blipFill>
            <a:blip r:embed="rId6"/>
            <a:stretch>
              <a:fillRect/>
            </a:stretch>
          </p:blipFill>
          <p:spPr>
            <a:xfrm>
              <a:off x="6809786" y="4795384"/>
              <a:ext cx="1001534" cy="1001534"/>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14624370-DED9-A218-B917-F145B35632A9}"/>
                </a:ext>
              </a:extLst>
            </p:cNvPr>
            <p:cNvPicPr>
              <a:picLocks noChangeAspect="1"/>
            </p:cNvPicPr>
            <p:nvPr/>
          </p:nvPicPr>
          <p:blipFill>
            <a:blip r:embed="rId7"/>
            <a:stretch>
              <a:fillRect/>
            </a:stretch>
          </p:blipFill>
          <p:spPr>
            <a:xfrm>
              <a:off x="6689455" y="3619169"/>
              <a:ext cx="793409" cy="793409"/>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C3A229EF-697B-ACAE-5DE0-170279E20A70}"/>
                </a:ext>
              </a:extLst>
            </p:cNvPr>
            <p:cNvPicPr>
              <a:picLocks noChangeAspect="1"/>
            </p:cNvPicPr>
            <p:nvPr/>
          </p:nvPicPr>
          <p:blipFill>
            <a:blip r:embed="rId8"/>
            <a:stretch>
              <a:fillRect/>
            </a:stretch>
          </p:blipFill>
          <p:spPr>
            <a:xfrm>
              <a:off x="6648393" y="2354572"/>
              <a:ext cx="834471" cy="834471"/>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6267B617-8320-FA44-797B-F17145E0583A}"/>
                </a:ext>
              </a:extLst>
            </p:cNvPr>
            <p:cNvPicPr>
              <a:picLocks noChangeAspect="1"/>
            </p:cNvPicPr>
            <p:nvPr/>
          </p:nvPicPr>
          <p:blipFill>
            <a:blip r:embed="rId9"/>
            <a:stretch>
              <a:fillRect/>
            </a:stretch>
          </p:blipFill>
          <p:spPr>
            <a:xfrm>
              <a:off x="6645912" y="1144536"/>
              <a:ext cx="861695" cy="861695"/>
            </a:xfrm>
            <a:prstGeom prst="rect">
              <a:avLst/>
            </a:prstGeom>
          </p:spPr>
        </p:pic>
        <p:grpSp>
          <p:nvGrpSpPr>
            <p:cNvPr id="22" name="Group 21">
              <a:extLst>
                <a:ext uri="{FF2B5EF4-FFF2-40B4-BE49-F238E27FC236}">
                  <a16:creationId xmlns:a16="http://schemas.microsoft.com/office/drawing/2014/main" id="{ADB69EBA-A068-DD61-07C9-8387EC26F325}"/>
                </a:ext>
              </a:extLst>
            </p:cNvPr>
            <p:cNvGrpSpPr/>
            <p:nvPr/>
          </p:nvGrpSpPr>
          <p:grpSpPr>
            <a:xfrm>
              <a:off x="5557042" y="1508979"/>
              <a:ext cx="996158" cy="156535"/>
              <a:chOff x="5306670" y="1508979"/>
              <a:chExt cx="996158" cy="156535"/>
            </a:xfrm>
          </p:grpSpPr>
          <p:cxnSp>
            <p:nvCxnSpPr>
              <p:cNvPr id="20" name="Straight Connector 19">
                <a:extLst>
                  <a:ext uri="{FF2B5EF4-FFF2-40B4-BE49-F238E27FC236}">
                    <a16:creationId xmlns:a16="http://schemas.microsoft.com/office/drawing/2014/main" id="{FBB6F8A2-00EB-D563-6032-9C51C1CF5CE1}"/>
                  </a:ext>
                </a:extLst>
              </p:cNvPr>
              <p:cNvCxnSpPr/>
              <p:nvPr/>
            </p:nvCxnSpPr>
            <p:spPr>
              <a:xfrm>
                <a:off x="5306670" y="1575383"/>
                <a:ext cx="867397" cy="0"/>
              </a:xfrm>
              <a:prstGeom prst="line">
                <a:avLst/>
              </a:prstGeom>
              <a:ln w="38100">
                <a:solidFill>
                  <a:srgbClr val="F5333F"/>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608BD807-A3E0-F698-53DC-CAE42CAEF022}"/>
                  </a:ext>
                </a:extLst>
              </p:cNvPr>
              <p:cNvSpPr/>
              <p:nvPr/>
            </p:nvSpPr>
            <p:spPr>
              <a:xfrm>
                <a:off x="6161017" y="1508979"/>
                <a:ext cx="141811" cy="156535"/>
              </a:xfrm>
              <a:prstGeom prst="ellipse">
                <a:avLst/>
              </a:prstGeom>
              <a:solidFill>
                <a:srgbClr val="F5333F"/>
              </a:solidFill>
              <a:ln>
                <a:solidFill>
                  <a:srgbClr val="F53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grpSp>
          <p:nvGrpSpPr>
            <p:cNvPr id="23" name="Group 22">
              <a:extLst>
                <a:ext uri="{FF2B5EF4-FFF2-40B4-BE49-F238E27FC236}">
                  <a16:creationId xmlns:a16="http://schemas.microsoft.com/office/drawing/2014/main" id="{FC6DC3CE-3AF5-0E8D-62A9-3C6B3FEEC22B}"/>
                </a:ext>
              </a:extLst>
            </p:cNvPr>
            <p:cNvGrpSpPr/>
            <p:nvPr/>
          </p:nvGrpSpPr>
          <p:grpSpPr>
            <a:xfrm>
              <a:off x="5567925" y="2695525"/>
              <a:ext cx="996158" cy="156535"/>
              <a:chOff x="5306670" y="1508979"/>
              <a:chExt cx="996158" cy="156535"/>
            </a:xfrm>
          </p:grpSpPr>
          <p:cxnSp>
            <p:nvCxnSpPr>
              <p:cNvPr id="24" name="Straight Connector 23">
                <a:extLst>
                  <a:ext uri="{FF2B5EF4-FFF2-40B4-BE49-F238E27FC236}">
                    <a16:creationId xmlns:a16="http://schemas.microsoft.com/office/drawing/2014/main" id="{0C65E25E-ECD2-6D95-FFEE-CA4F3B3CA214}"/>
                  </a:ext>
                </a:extLst>
              </p:cNvPr>
              <p:cNvCxnSpPr/>
              <p:nvPr/>
            </p:nvCxnSpPr>
            <p:spPr>
              <a:xfrm>
                <a:off x="5306670" y="1575383"/>
                <a:ext cx="867397" cy="0"/>
              </a:xfrm>
              <a:prstGeom prst="line">
                <a:avLst/>
              </a:prstGeom>
              <a:ln w="38100">
                <a:solidFill>
                  <a:srgbClr val="F5333F"/>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2A17160B-137F-39E3-04CD-3CF47D12F139}"/>
                  </a:ext>
                </a:extLst>
              </p:cNvPr>
              <p:cNvSpPr/>
              <p:nvPr/>
            </p:nvSpPr>
            <p:spPr>
              <a:xfrm>
                <a:off x="6161017" y="1508979"/>
                <a:ext cx="141811" cy="156535"/>
              </a:xfrm>
              <a:prstGeom prst="ellipse">
                <a:avLst/>
              </a:prstGeom>
              <a:solidFill>
                <a:srgbClr val="F5333F"/>
              </a:solidFill>
              <a:ln>
                <a:solidFill>
                  <a:srgbClr val="F53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grpSp>
          <p:nvGrpSpPr>
            <p:cNvPr id="26" name="Group 25">
              <a:extLst>
                <a:ext uri="{FF2B5EF4-FFF2-40B4-BE49-F238E27FC236}">
                  <a16:creationId xmlns:a16="http://schemas.microsoft.com/office/drawing/2014/main" id="{E162A0BF-6FA1-2327-24AE-4DE7512A6F9C}"/>
                </a:ext>
              </a:extLst>
            </p:cNvPr>
            <p:cNvGrpSpPr/>
            <p:nvPr/>
          </p:nvGrpSpPr>
          <p:grpSpPr>
            <a:xfrm>
              <a:off x="5567924" y="3871183"/>
              <a:ext cx="996158" cy="156535"/>
              <a:chOff x="5306670" y="1508979"/>
              <a:chExt cx="996158" cy="156535"/>
            </a:xfrm>
          </p:grpSpPr>
          <p:cxnSp>
            <p:nvCxnSpPr>
              <p:cNvPr id="27" name="Straight Connector 26">
                <a:extLst>
                  <a:ext uri="{FF2B5EF4-FFF2-40B4-BE49-F238E27FC236}">
                    <a16:creationId xmlns:a16="http://schemas.microsoft.com/office/drawing/2014/main" id="{4C70B28D-A855-ADE6-F5FA-0C8FE7410528}"/>
                  </a:ext>
                </a:extLst>
              </p:cNvPr>
              <p:cNvCxnSpPr/>
              <p:nvPr/>
            </p:nvCxnSpPr>
            <p:spPr>
              <a:xfrm>
                <a:off x="5306670" y="1575383"/>
                <a:ext cx="867397" cy="0"/>
              </a:xfrm>
              <a:prstGeom prst="line">
                <a:avLst/>
              </a:prstGeom>
              <a:ln w="38100">
                <a:solidFill>
                  <a:srgbClr val="F5333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A5DE3C84-04FE-8D1D-ACF1-3ADE0CE55926}"/>
                  </a:ext>
                </a:extLst>
              </p:cNvPr>
              <p:cNvSpPr/>
              <p:nvPr/>
            </p:nvSpPr>
            <p:spPr>
              <a:xfrm>
                <a:off x="6161017" y="1508979"/>
                <a:ext cx="141811" cy="156535"/>
              </a:xfrm>
              <a:prstGeom prst="ellipse">
                <a:avLst/>
              </a:prstGeom>
              <a:solidFill>
                <a:srgbClr val="F5333F"/>
              </a:solidFill>
              <a:ln>
                <a:solidFill>
                  <a:srgbClr val="F53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grpSp>
          <p:nvGrpSpPr>
            <p:cNvPr id="29" name="Group 28">
              <a:extLst>
                <a:ext uri="{FF2B5EF4-FFF2-40B4-BE49-F238E27FC236}">
                  <a16:creationId xmlns:a16="http://schemas.microsoft.com/office/drawing/2014/main" id="{65F34785-78A1-C7E8-A924-221027670BE6}"/>
                </a:ext>
              </a:extLst>
            </p:cNvPr>
            <p:cNvGrpSpPr/>
            <p:nvPr/>
          </p:nvGrpSpPr>
          <p:grpSpPr>
            <a:xfrm>
              <a:off x="5578810" y="5101270"/>
              <a:ext cx="996158" cy="156535"/>
              <a:chOff x="5306670" y="1508979"/>
              <a:chExt cx="996158" cy="156535"/>
            </a:xfrm>
          </p:grpSpPr>
          <p:cxnSp>
            <p:nvCxnSpPr>
              <p:cNvPr id="30" name="Straight Connector 29">
                <a:extLst>
                  <a:ext uri="{FF2B5EF4-FFF2-40B4-BE49-F238E27FC236}">
                    <a16:creationId xmlns:a16="http://schemas.microsoft.com/office/drawing/2014/main" id="{8CB36542-0D6C-FC97-3ED5-CBAB4424D498}"/>
                  </a:ext>
                </a:extLst>
              </p:cNvPr>
              <p:cNvCxnSpPr/>
              <p:nvPr/>
            </p:nvCxnSpPr>
            <p:spPr>
              <a:xfrm>
                <a:off x="5306670" y="1575383"/>
                <a:ext cx="867397" cy="0"/>
              </a:xfrm>
              <a:prstGeom prst="line">
                <a:avLst/>
              </a:prstGeom>
              <a:ln w="38100">
                <a:solidFill>
                  <a:srgbClr val="F5333F"/>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75E55DC9-80CE-52A8-5282-E4FA3B2FC0C8}"/>
                  </a:ext>
                </a:extLst>
              </p:cNvPr>
              <p:cNvSpPr/>
              <p:nvPr/>
            </p:nvSpPr>
            <p:spPr>
              <a:xfrm>
                <a:off x="6161017" y="1508979"/>
                <a:ext cx="141811" cy="156535"/>
              </a:xfrm>
              <a:prstGeom prst="ellipse">
                <a:avLst/>
              </a:prstGeom>
              <a:solidFill>
                <a:srgbClr val="F5333F"/>
              </a:solidFill>
              <a:ln>
                <a:solidFill>
                  <a:srgbClr val="F53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grpSp>
          <p:nvGrpSpPr>
            <p:cNvPr id="160" name="Group 159">
              <a:extLst>
                <a:ext uri="{FF2B5EF4-FFF2-40B4-BE49-F238E27FC236}">
                  <a16:creationId xmlns:a16="http://schemas.microsoft.com/office/drawing/2014/main" id="{1EF41DB0-7D3C-9070-BA3A-39275A81DA0E}"/>
                </a:ext>
              </a:extLst>
            </p:cNvPr>
            <p:cNvGrpSpPr/>
            <p:nvPr/>
          </p:nvGrpSpPr>
          <p:grpSpPr>
            <a:xfrm>
              <a:off x="9552096" y="1508978"/>
              <a:ext cx="996158" cy="156535"/>
              <a:chOff x="5306670" y="1508979"/>
              <a:chExt cx="996158" cy="156535"/>
            </a:xfrm>
          </p:grpSpPr>
          <p:cxnSp>
            <p:nvCxnSpPr>
              <p:cNvPr id="161" name="Straight Connector 160">
                <a:extLst>
                  <a:ext uri="{FF2B5EF4-FFF2-40B4-BE49-F238E27FC236}">
                    <a16:creationId xmlns:a16="http://schemas.microsoft.com/office/drawing/2014/main" id="{62C812E0-722A-6CDC-5118-BFBF3C9E0E0F}"/>
                  </a:ext>
                </a:extLst>
              </p:cNvPr>
              <p:cNvCxnSpPr/>
              <p:nvPr/>
            </p:nvCxnSpPr>
            <p:spPr>
              <a:xfrm>
                <a:off x="5306670" y="1575383"/>
                <a:ext cx="867397" cy="0"/>
              </a:xfrm>
              <a:prstGeom prst="line">
                <a:avLst/>
              </a:prstGeom>
              <a:ln w="38100">
                <a:solidFill>
                  <a:srgbClr val="F5333F"/>
                </a:solidFill>
              </a:ln>
            </p:spPr>
            <p:style>
              <a:lnRef idx="1">
                <a:schemeClr val="accent1"/>
              </a:lnRef>
              <a:fillRef idx="0">
                <a:schemeClr val="accent1"/>
              </a:fillRef>
              <a:effectRef idx="0">
                <a:schemeClr val="accent1"/>
              </a:effectRef>
              <a:fontRef idx="minor">
                <a:schemeClr val="tx1"/>
              </a:fontRef>
            </p:style>
          </p:cxnSp>
          <p:sp>
            <p:nvSpPr>
              <p:cNvPr id="162" name="Oval 161">
                <a:extLst>
                  <a:ext uri="{FF2B5EF4-FFF2-40B4-BE49-F238E27FC236}">
                    <a16:creationId xmlns:a16="http://schemas.microsoft.com/office/drawing/2014/main" id="{53800EBE-65E5-921E-4B5A-9E6E8C91F5E5}"/>
                  </a:ext>
                </a:extLst>
              </p:cNvPr>
              <p:cNvSpPr/>
              <p:nvPr/>
            </p:nvSpPr>
            <p:spPr>
              <a:xfrm>
                <a:off x="6161017" y="1508979"/>
                <a:ext cx="141811" cy="156535"/>
              </a:xfrm>
              <a:prstGeom prst="ellipse">
                <a:avLst/>
              </a:prstGeom>
              <a:solidFill>
                <a:srgbClr val="F5333F"/>
              </a:solidFill>
              <a:ln>
                <a:solidFill>
                  <a:srgbClr val="F53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grpSp>
          <p:nvGrpSpPr>
            <p:cNvPr id="163" name="Group 162">
              <a:extLst>
                <a:ext uri="{FF2B5EF4-FFF2-40B4-BE49-F238E27FC236}">
                  <a16:creationId xmlns:a16="http://schemas.microsoft.com/office/drawing/2014/main" id="{54D9FF90-6015-EFDC-B3D0-5141DF2A1835}"/>
                </a:ext>
              </a:extLst>
            </p:cNvPr>
            <p:cNvGrpSpPr/>
            <p:nvPr/>
          </p:nvGrpSpPr>
          <p:grpSpPr>
            <a:xfrm>
              <a:off x="9562979" y="2695524"/>
              <a:ext cx="996158" cy="156535"/>
              <a:chOff x="5306670" y="1508979"/>
              <a:chExt cx="996158" cy="156535"/>
            </a:xfrm>
          </p:grpSpPr>
          <p:cxnSp>
            <p:nvCxnSpPr>
              <p:cNvPr id="164" name="Straight Connector 163">
                <a:extLst>
                  <a:ext uri="{FF2B5EF4-FFF2-40B4-BE49-F238E27FC236}">
                    <a16:creationId xmlns:a16="http://schemas.microsoft.com/office/drawing/2014/main" id="{11665598-674D-1185-E587-D859BAE6330A}"/>
                  </a:ext>
                </a:extLst>
              </p:cNvPr>
              <p:cNvCxnSpPr/>
              <p:nvPr/>
            </p:nvCxnSpPr>
            <p:spPr>
              <a:xfrm>
                <a:off x="5306670" y="1575383"/>
                <a:ext cx="867397" cy="0"/>
              </a:xfrm>
              <a:prstGeom prst="line">
                <a:avLst/>
              </a:prstGeom>
              <a:ln w="38100">
                <a:solidFill>
                  <a:srgbClr val="F5333F"/>
                </a:solidFill>
              </a:ln>
            </p:spPr>
            <p:style>
              <a:lnRef idx="1">
                <a:schemeClr val="accent1"/>
              </a:lnRef>
              <a:fillRef idx="0">
                <a:schemeClr val="accent1"/>
              </a:fillRef>
              <a:effectRef idx="0">
                <a:schemeClr val="accent1"/>
              </a:effectRef>
              <a:fontRef idx="minor">
                <a:schemeClr val="tx1"/>
              </a:fontRef>
            </p:style>
          </p:cxnSp>
          <p:sp>
            <p:nvSpPr>
              <p:cNvPr id="165" name="Oval 164">
                <a:extLst>
                  <a:ext uri="{FF2B5EF4-FFF2-40B4-BE49-F238E27FC236}">
                    <a16:creationId xmlns:a16="http://schemas.microsoft.com/office/drawing/2014/main" id="{2F5AE710-B86A-651F-4793-05A9FE723543}"/>
                  </a:ext>
                </a:extLst>
              </p:cNvPr>
              <p:cNvSpPr/>
              <p:nvPr/>
            </p:nvSpPr>
            <p:spPr>
              <a:xfrm>
                <a:off x="6161017" y="1508979"/>
                <a:ext cx="141811" cy="156535"/>
              </a:xfrm>
              <a:prstGeom prst="ellipse">
                <a:avLst/>
              </a:prstGeom>
              <a:solidFill>
                <a:srgbClr val="F5333F"/>
              </a:solidFill>
              <a:ln>
                <a:solidFill>
                  <a:srgbClr val="F53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grpSp>
          <p:nvGrpSpPr>
            <p:cNvPr id="166" name="Group 165">
              <a:extLst>
                <a:ext uri="{FF2B5EF4-FFF2-40B4-BE49-F238E27FC236}">
                  <a16:creationId xmlns:a16="http://schemas.microsoft.com/office/drawing/2014/main" id="{6F54C54C-FDDE-4C2D-5561-980F5588BFE2}"/>
                </a:ext>
              </a:extLst>
            </p:cNvPr>
            <p:cNvGrpSpPr/>
            <p:nvPr/>
          </p:nvGrpSpPr>
          <p:grpSpPr>
            <a:xfrm>
              <a:off x="9562978" y="3871182"/>
              <a:ext cx="996158" cy="156535"/>
              <a:chOff x="5306670" y="1508979"/>
              <a:chExt cx="996158" cy="156535"/>
            </a:xfrm>
          </p:grpSpPr>
          <p:cxnSp>
            <p:nvCxnSpPr>
              <p:cNvPr id="167" name="Straight Connector 166">
                <a:extLst>
                  <a:ext uri="{FF2B5EF4-FFF2-40B4-BE49-F238E27FC236}">
                    <a16:creationId xmlns:a16="http://schemas.microsoft.com/office/drawing/2014/main" id="{74457B82-23D1-2AB5-ED32-2671777F855A}"/>
                  </a:ext>
                </a:extLst>
              </p:cNvPr>
              <p:cNvCxnSpPr/>
              <p:nvPr/>
            </p:nvCxnSpPr>
            <p:spPr>
              <a:xfrm>
                <a:off x="5306670" y="1575383"/>
                <a:ext cx="867397" cy="0"/>
              </a:xfrm>
              <a:prstGeom prst="line">
                <a:avLst/>
              </a:prstGeom>
              <a:ln w="38100">
                <a:solidFill>
                  <a:srgbClr val="F5333F"/>
                </a:solidFill>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C9A532EB-3D15-84B3-75E6-605BFAA2F206}"/>
                  </a:ext>
                </a:extLst>
              </p:cNvPr>
              <p:cNvSpPr/>
              <p:nvPr/>
            </p:nvSpPr>
            <p:spPr>
              <a:xfrm>
                <a:off x="6161017" y="1508979"/>
                <a:ext cx="141811" cy="156535"/>
              </a:xfrm>
              <a:prstGeom prst="ellipse">
                <a:avLst/>
              </a:prstGeom>
              <a:solidFill>
                <a:srgbClr val="F5333F"/>
              </a:solidFill>
              <a:ln>
                <a:solidFill>
                  <a:srgbClr val="F53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96" name="Google Shape;196;p8"/>
          <p:cNvSpPr txBox="1"/>
          <p:nvPr/>
        </p:nvSpPr>
        <p:spPr>
          <a:xfrm>
            <a:off x="612022" y="638259"/>
            <a:ext cx="289083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1"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Sizeup</a:t>
            </a:r>
            <a:endParaRPr lang="es" sz="36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es" sz="1800"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600"/>
              </a:spcAft>
              <a:buClr>
                <a:schemeClr val="lt1"/>
              </a:buClr>
              <a:buSzPts val="4400"/>
              <a:buFont typeface="Arial"/>
              <a:buNone/>
            </a:pPr>
            <a:r>
              <a:rPr lang="es" sz="20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Implica evaluar la situación y determinar un plan de acción seguro: Los nueve pasos del modelo </a:t>
            </a:r>
            <a:r>
              <a:rPr lang="es" sz="2000" b="0" i="1"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Sizeup</a:t>
            </a:r>
            <a:r>
              <a:rPr lang="es" sz="2000" b="0" i="0" u="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son:</a:t>
            </a:r>
            <a:endParaRPr lang="es" sz="20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97" name="Google Shape;197;p8"/>
          <p:cNvSpPr txBox="1"/>
          <p:nvPr/>
        </p:nvSpPr>
        <p:spPr>
          <a:xfrm>
            <a:off x="4823074" y="548635"/>
            <a:ext cx="6982846" cy="600160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5333F"/>
              </a:buClr>
              <a:buSzPts val="1600"/>
              <a:buFont typeface="+mj-lt"/>
              <a:buAutoNum type="arabicPeriod"/>
            </a:pPr>
            <a:r>
              <a:rPr lang="es" sz="1600" b="1" i="0" u="none" baseline="0"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Reunir datos: </a:t>
            </a:r>
            <a:r>
              <a:rPr lang="es" sz="1600" b="0" i="0" u="none" baseline="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tenga en cuenta la hora del día, el tipo de terreno y cualquier peligro.</a:t>
            </a:r>
            <a:endParaRPr lang="es" sz="16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44500" marR="0" lvl="0" indent="-342900" algn="l" rtl="0">
              <a:spcBef>
                <a:spcPts val="0"/>
              </a:spcBef>
              <a:spcAft>
                <a:spcPts val="0"/>
              </a:spcAft>
              <a:buClr>
                <a:srgbClr val="F5333F"/>
              </a:buClr>
              <a:buSzPts val="1600"/>
              <a:buFont typeface="+mj-lt"/>
              <a:buAutoNum type="arabicPeriod"/>
            </a:pPr>
            <a:endParaRPr lang="es" sz="16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600"/>
              <a:buFont typeface="+mj-lt"/>
              <a:buAutoNum type="arabicPeriod"/>
            </a:pPr>
            <a:r>
              <a:rPr lang="es" sz="1600" b="1" i="0" u="none" baseline="0"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Evaluar y comunicar: </a:t>
            </a:r>
            <a:r>
              <a:rPr lang="es" sz="1600" b="0" i="0" u="none" baseline="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considere el alcance de los daños y documente los hallazgos para compartirlos con los organismos de respuesta.</a:t>
            </a:r>
            <a:endParaRPr lang="es" sz="16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44500" marR="0" lvl="0" indent="-342900" algn="l" rtl="0">
              <a:spcBef>
                <a:spcPts val="0"/>
              </a:spcBef>
              <a:spcAft>
                <a:spcPts val="0"/>
              </a:spcAft>
              <a:buClr>
                <a:srgbClr val="F5333F"/>
              </a:buClr>
              <a:buSzPts val="1600"/>
              <a:buFont typeface="+mj-lt"/>
              <a:buAutoNum type="arabicPeriod"/>
            </a:pPr>
            <a:endParaRPr lang="es" sz="16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600"/>
              <a:buFont typeface="+mj-lt"/>
              <a:buAutoNum type="arabicPeriod"/>
            </a:pPr>
            <a:r>
              <a:rPr lang="es" sz="1600" b="1" i="0" u="none" baseline="0"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Considerar las probabilidades: </a:t>
            </a:r>
            <a:r>
              <a:rPr lang="es" sz="1600" b="0" i="0" u="none" baseline="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plantéese escenarios hipotéticos.</a:t>
            </a:r>
            <a:endParaRPr lang="es" sz="16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44500" marR="0" lvl="0" indent="-342900" algn="l" rtl="0">
              <a:spcBef>
                <a:spcPts val="0"/>
              </a:spcBef>
              <a:spcAft>
                <a:spcPts val="0"/>
              </a:spcAft>
              <a:buClr>
                <a:srgbClr val="F5333F"/>
              </a:buClr>
              <a:buSzPts val="1600"/>
              <a:buFont typeface="+mj-lt"/>
              <a:buAutoNum type="arabicPeriod"/>
            </a:pPr>
            <a:endParaRPr lang="es" sz="16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600"/>
              <a:buFont typeface="+mj-lt"/>
              <a:buAutoNum type="arabicPeriod"/>
            </a:pPr>
            <a:r>
              <a:rPr lang="es" sz="1600" b="1" i="0" u="none" baseline="0"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Evaluar su situación: </a:t>
            </a:r>
            <a:r>
              <a:rPr lang="es" sz="1600" b="0" i="0" u="none" baseline="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considere los recursos, la mano de obra y las competencias necesarias.</a:t>
            </a:r>
            <a:endParaRPr lang="es" sz="16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44500" marR="0" lvl="0" indent="-342900" algn="l" rtl="0">
              <a:spcBef>
                <a:spcPts val="0"/>
              </a:spcBef>
              <a:spcAft>
                <a:spcPts val="0"/>
              </a:spcAft>
              <a:buClr>
                <a:srgbClr val="F5333F"/>
              </a:buClr>
              <a:buSzPts val="1600"/>
              <a:buFont typeface="+mj-lt"/>
              <a:buAutoNum type="arabicPeriod"/>
            </a:pPr>
            <a:endParaRPr lang="es" sz="16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600"/>
              <a:buFont typeface="+mj-lt"/>
              <a:buAutoNum type="arabicPeriod"/>
            </a:pPr>
            <a:r>
              <a:rPr lang="es" sz="1600" b="1" i="0" u="none" baseline="0"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Establecer prioridades: </a:t>
            </a:r>
            <a:r>
              <a:rPr lang="es" sz="1600" b="0" i="0" u="none" baseline="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considere lo que debe hacerse.</a:t>
            </a:r>
            <a:endParaRPr lang="es" sz="16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44500" marR="0" lvl="0" indent="-342900" algn="l" rtl="0">
              <a:spcBef>
                <a:spcPts val="0"/>
              </a:spcBef>
              <a:spcAft>
                <a:spcPts val="0"/>
              </a:spcAft>
              <a:buClr>
                <a:srgbClr val="F5333F"/>
              </a:buClr>
              <a:buSzPts val="1600"/>
              <a:buFont typeface="+mj-lt"/>
              <a:buAutoNum type="arabicPeriod"/>
            </a:pPr>
            <a:endParaRPr lang="es" sz="16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600"/>
              <a:buFont typeface="+mj-lt"/>
              <a:buAutoNum type="arabicPeriod"/>
            </a:pPr>
            <a:r>
              <a:rPr lang="es" sz="1600" b="1" i="0" u="none" baseline="0"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Tomar decisiones</a:t>
            </a:r>
            <a:endParaRPr lang="es" sz="16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44500" marR="0" lvl="0" indent="-342900" algn="l" rtl="0">
              <a:spcBef>
                <a:spcPts val="0"/>
              </a:spcBef>
              <a:spcAft>
                <a:spcPts val="0"/>
              </a:spcAft>
              <a:buClr>
                <a:srgbClr val="F5333F"/>
              </a:buClr>
              <a:buSzPts val="1600"/>
              <a:buFont typeface="+mj-lt"/>
              <a:buAutoNum type="arabicPeriod"/>
            </a:pPr>
            <a:endParaRPr lang="es" sz="1600" b="1" dirty="0">
              <a:solidFill>
                <a:srgbClr val="055A99"/>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600"/>
              <a:buFont typeface="+mj-lt"/>
              <a:buAutoNum type="arabicPeriod"/>
            </a:pPr>
            <a:r>
              <a:rPr lang="es" sz="1600" b="1" i="0" u="none" baseline="0"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Plan de acción: </a:t>
            </a:r>
            <a:r>
              <a:rPr lang="es" sz="1600" b="0" i="0" u="none" baseline="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el equipo decide los pasos que dar en función de la mayor prioridad. Documente estos pasos para compartirlos con los organismos de respuesta.</a:t>
            </a:r>
            <a:endParaRPr lang="es" sz="16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444500" marR="0" lvl="0" indent="-342900" algn="l" rtl="0">
              <a:spcBef>
                <a:spcPts val="0"/>
              </a:spcBef>
              <a:spcAft>
                <a:spcPts val="0"/>
              </a:spcAft>
              <a:buClr>
                <a:srgbClr val="F5333F"/>
              </a:buClr>
              <a:buSzPts val="1600"/>
              <a:buFont typeface="+mj-lt"/>
              <a:buAutoNum type="arabicPeriod"/>
            </a:pPr>
            <a:endParaRPr lang="es" sz="16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600"/>
              <a:buFont typeface="+mj-lt"/>
              <a:buAutoNum type="arabicPeriod"/>
            </a:pPr>
            <a:r>
              <a:rPr lang="es" sz="1600" b="1" i="0" u="none" baseline="0"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Actuar</a:t>
            </a:r>
            <a:endParaRPr lang="es" sz="1600" b="1"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444500" marR="0" lvl="0" indent="-342900" algn="l" rtl="0">
              <a:spcBef>
                <a:spcPts val="0"/>
              </a:spcBef>
              <a:spcAft>
                <a:spcPts val="0"/>
              </a:spcAft>
              <a:buClr>
                <a:srgbClr val="F5333F"/>
              </a:buClr>
              <a:buSzPts val="1600"/>
              <a:buFont typeface="+mj-lt"/>
              <a:buAutoNum type="arabicPeriod"/>
            </a:pPr>
            <a:endParaRPr lang="es" sz="1600" b="1" dirty="0">
              <a:solidFill>
                <a:srgbClr val="055A99"/>
              </a:solidFill>
              <a:latin typeface="Open sans" panose="020B0606030504020204" pitchFamily="34" charset="0"/>
              <a:ea typeface="Open sans" panose="020B0606030504020204" pitchFamily="34" charset="0"/>
              <a:cs typeface="+mn-cs"/>
              <a:sym typeface="Arial" panose="020B0604020202020204" pitchFamily="34" charset="0"/>
            </a:endParaRPr>
          </a:p>
          <a:p>
            <a:pPr marL="342900" marR="0" lvl="0" indent="-342900" algn="l" rtl="0">
              <a:spcBef>
                <a:spcPts val="0"/>
              </a:spcBef>
              <a:spcAft>
                <a:spcPts val="0"/>
              </a:spcAft>
              <a:buClr>
                <a:srgbClr val="F5333F"/>
              </a:buClr>
              <a:buSzPts val="1600"/>
              <a:buFont typeface="+mj-lt"/>
              <a:buAutoNum type="arabicPeriod"/>
            </a:pPr>
            <a:r>
              <a:rPr lang="es" sz="1600" b="1" i="0" u="none" baseline="0" dirty="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Evaluar el progreso: </a:t>
            </a:r>
            <a:r>
              <a:rPr lang="es" sz="1600" b="0" i="0" u="none" baseline="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considere la información obtenida, ya que le ayudará a tomar decisiones en el futuro.</a:t>
            </a:r>
            <a:endParaRPr lang="es"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3632</Words>
  <Application>Microsoft Office PowerPoint</Application>
  <PresentationFormat>Grand écran</PresentationFormat>
  <Paragraphs>408</Paragraphs>
  <Slides>44</Slides>
  <Notes>43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44</vt:i4>
      </vt:variant>
    </vt:vector>
  </HeadingPairs>
  <TitlesOfParts>
    <vt:vector size="52" baseType="lpstr">
      <vt:lpstr>Arial</vt:lpstr>
      <vt:lpstr>Arial Nova</vt:lpstr>
      <vt:lpstr>Calibri</vt:lpstr>
      <vt:lpstr>Noto Sans Symbols</vt:lpstr>
      <vt:lpstr>Open sans</vt:lpstr>
      <vt:lpstr>Times New Roman</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Nicholas</dc:creator>
  <cp:lastModifiedBy>Laura Defèche</cp:lastModifiedBy>
  <cp:revision>8</cp:revision>
  <dcterms:created xsi:type="dcterms:W3CDTF">2021-09-10T07:38:40Z</dcterms:created>
  <dcterms:modified xsi:type="dcterms:W3CDTF">2024-09-24T08:46:07Z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627b15a-80ec-4ef7-8353-f32e3c89bf3e_Enabled">
    <vt:lpwstr>true</vt:lpwstr>
  </property>
  <property fmtid="{D5CDD505-2E9C-101B-9397-08002B2CF9AE}" pid="3" name="MSIP_Label_6627b15a-80ec-4ef7-8353-f32e3c89bf3e_SetDate">
    <vt:lpwstr>2022-06-01T21:22:46Z</vt:lpwstr>
  </property>
  <property fmtid="{D5CDD505-2E9C-101B-9397-08002B2CF9AE}" pid="4" name="MSIP_Label_6627b15a-80ec-4ef7-8353-f32e3c89bf3e_Method">
    <vt:lpwstr>Privileged</vt:lpwstr>
  </property>
  <property fmtid="{D5CDD505-2E9C-101B-9397-08002B2CF9AE}" pid="5" name="MSIP_Label_6627b15a-80ec-4ef7-8353-f32e3c89bf3e_Name">
    <vt:lpwstr>IFRC Internal</vt:lpwstr>
  </property>
  <property fmtid="{D5CDD505-2E9C-101B-9397-08002B2CF9AE}" pid="6" name="MSIP_Label_6627b15a-80ec-4ef7-8353-f32e3c89bf3e_SiteId">
    <vt:lpwstr>a2b53be5-734e-4e6c-ab0d-d184f60fd917</vt:lpwstr>
  </property>
  <property fmtid="{D5CDD505-2E9C-101B-9397-08002B2CF9AE}" pid="7" name="MSIP_Label_6627b15a-80ec-4ef7-8353-f32e3c89bf3e_ActionId">
    <vt:lpwstr>25f0d28f-6878-4974-806f-6a5aa4d97104</vt:lpwstr>
  </property>
  <property fmtid="{D5CDD505-2E9C-101B-9397-08002B2CF9AE}" pid="8" name="MSIP_Label_6627b15a-80ec-4ef7-8353-f32e3c89bf3e_ContentBits">
    <vt:lpwstr>2</vt:lpwstr>
  </property>
</Properties>
</file>