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310" r:id="rId2"/>
    <p:sldId id="309" r:id="rId3"/>
    <p:sldId id="257" r:id="rId4"/>
    <p:sldId id="258" r:id="rId5"/>
    <p:sldId id="259" r:id="rId6"/>
    <p:sldId id="260" r:id="rId7"/>
    <p:sldId id="261" r:id="rId8"/>
    <p:sldId id="262" r:id="rId9"/>
    <p:sldId id="263" r:id="rId10"/>
    <p:sldId id="264" r:id="rId11"/>
    <p:sldId id="265" r:id="rId12"/>
    <p:sldId id="266" r:id="rId13"/>
    <p:sldId id="312" r:id="rId14"/>
    <p:sldId id="267" r:id="rId15"/>
    <p:sldId id="268" r:id="rId16"/>
    <p:sldId id="269" r:id="rId17"/>
    <p:sldId id="276" r:id="rId18"/>
    <p:sldId id="277" r:id="rId19"/>
    <p:sldId id="311"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jq/arDehxUoSrRJzws9fjd8lKuS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TRCS Crisis2"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011E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697E0-0639-4E5E-9D4D-24062EF77336}" v="1" dt="2024-07-03T00:01:41.123"/>
  </p1510:revLst>
</p1510:revInfo>
</file>

<file path=ppt/tableStyles.xml><?xml version="1.0" encoding="utf-8"?>
<a:tblStyleLst xmlns:a="http://schemas.openxmlformats.org/drawingml/2006/main" def="{D25A4ABB-AA64-47FB-8EB1-85AA96BD637D}">
  <a:tblStyle styleId="{D25A4ABB-AA64-47FB-8EB1-85AA96BD637D}"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4660"/>
  </p:normalViewPr>
  <p:slideViewPr>
    <p:cSldViewPr snapToGrid="0">
      <p:cViewPr varScale="1">
        <p:scale>
          <a:sx n="107" d="100"/>
          <a:sy n="107" d="100"/>
        </p:scale>
        <p:origin x="10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customschemas.google.com/relationships/presentationmetadata" Target="meta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ita REDOY" userId="bdf92b45-d4ea-4a1c-a375-114a0375a38b" providerId="ADAL" clId="{297697E0-0639-4E5E-9D4D-24062EF77336}"/>
    <pc:docChg chg="custSel addSld delSld modSld sldOrd">
      <pc:chgData name="Vanita REDOY" userId="bdf92b45-d4ea-4a1c-a375-114a0375a38b" providerId="ADAL" clId="{297697E0-0639-4E5E-9D4D-24062EF77336}" dt="2024-07-03T00:02:04.030" v="164" actId="20577"/>
      <pc:docMkLst>
        <pc:docMk/>
      </pc:docMkLst>
      <pc:sldChg chg="modSp mod">
        <pc:chgData name="Vanita REDOY" userId="bdf92b45-d4ea-4a1c-a375-114a0375a38b" providerId="ADAL" clId="{297697E0-0639-4E5E-9D4D-24062EF77336}" dt="2024-07-02T23:56:09.540" v="0" actId="6549"/>
        <pc:sldMkLst>
          <pc:docMk/>
          <pc:sldMk cId="0" sldId="257"/>
        </pc:sldMkLst>
        <pc:spChg chg="mod">
          <ac:chgData name="Vanita REDOY" userId="bdf92b45-d4ea-4a1c-a375-114a0375a38b" providerId="ADAL" clId="{297697E0-0639-4E5E-9D4D-24062EF77336}" dt="2024-07-02T23:56:09.540" v="0" actId="6549"/>
          <ac:spMkLst>
            <pc:docMk/>
            <pc:sldMk cId="0" sldId="257"/>
            <ac:spMk id="105" creationId="{00000000-0000-0000-0000-000000000000}"/>
          </ac:spMkLst>
        </pc:spChg>
      </pc:sldChg>
      <pc:sldChg chg="modSp mod">
        <pc:chgData name="Vanita REDOY" userId="bdf92b45-d4ea-4a1c-a375-114a0375a38b" providerId="ADAL" clId="{297697E0-0639-4E5E-9D4D-24062EF77336}" dt="2024-07-02T23:57:16.647" v="4" actId="1076"/>
        <pc:sldMkLst>
          <pc:docMk/>
          <pc:sldMk cId="0" sldId="268"/>
        </pc:sldMkLst>
        <pc:spChg chg="mod">
          <ac:chgData name="Vanita REDOY" userId="bdf92b45-d4ea-4a1c-a375-114a0375a38b" providerId="ADAL" clId="{297697E0-0639-4E5E-9D4D-24062EF77336}" dt="2024-07-02T23:57:06.761" v="2" actId="1076"/>
          <ac:spMkLst>
            <pc:docMk/>
            <pc:sldMk cId="0" sldId="268"/>
            <ac:spMk id="253" creationId="{00000000-0000-0000-0000-000000000000}"/>
          </ac:spMkLst>
        </pc:spChg>
        <pc:spChg chg="mod">
          <ac:chgData name="Vanita REDOY" userId="bdf92b45-d4ea-4a1c-a375-114a0375a38b" providerId="ADAL" clId="{297697E0-0639-4E5E-9D4D-24062EF77336}" dt="2024-07-02T23:57:13.150" v="3" actId="1076"/>
          <ac:spMkLst>
            <pc:docMk/>
            <pc:sldMk cId="0" sldId="268"/>
            <ac:spMk id="254" creationId="{00000000-0000-0000-0000-000000000000}"/>
          </ac:spMkLst>
        </pc:spChg>
        <pc:spChg chg="mod">
          <ac:chgData name="Vanita REDOY" userId="bdf92b45-d4ea-4a1c-a375-114a0375a38b" providerId="ADAL" clId="{297697E0-0639-4E5E-9D4D-24062EF77336}" dt="2024-07-02T23:57:16.647" v="4" actId="1076"/>
          <ac:spMkLst>
            <pc:docMk/>
            <pc:sldMk cId="0" sldId="268"/>
            <ac:spMk id="255" creationId="{00000000-0000-0000-0000-000000000000}"/>
          </ac:spMkLst>
        </pc:spChg>
      </pc:sldChg>
      <pc:sldChg chg="del">
        <pc:chgData name="Vanita REDOY" userId="bdf92b45-d4ea-4a1c-a375-114a0375a38b" providerId="ADAL" clId="{297697E0-0639-4E5E-9D4D-24062EF77336}" dt="2024-07-02T23:57:39.680" v="5" actId="2696"/>
        <pc:sldMkLst>
          <pc:docMk/>
          <pc:sldMk cId="0" sldId="270"/>
        </pc:sldMkLst>
      </pc:sldChg>
      <pc:sldChg chg="del">
        <pc:chgData name="Vanita REDOY" userId="bdf92b45-d4ea-4a1c-a375-114a0375a38b" providerId="ADAL" clId="{297697E0-0639-4E5E-9D4D-24062EF77336}" dt="2024-07-02T23:57:39.680" v="5" actId="2696"/>
        <pc:sldMkLst>
          <pc:docMk/>
          <pc:sldMk cId="0" sldId="271"/>
        </pc:sldMkLst>
      </pc:sldChg>
      <pc:sldChg chg="del">
        <pc:chgData name="Vanita REDOY" userId="bdf92b45-d4ea-4a1c-a375-114a0375a38b" providerId="ADAL" clId="{297697E0-0639-4E5E-9D4D-24062EF77336}" dt="2024-07-02T23:57:39.680" v="5" actId="2696"/>
        <pc:sldMkLst>
          <pc:docMk/>
          <pc:sldMk cId="0" sldId="272"/>
        </pc:sldMkLst>
      </pc:sldChg>
      <pc:sldChg chg="del">
        <pc:chgData name="Vanita REDOY" userId="bdf92b45-d4ea-4a1c-a375-114a0375a38b" providerId="ADAL" clId="{297697E0-0639-4E5E-9D4D-24062EF77336}" dt="2024-07-02T23:57:39.680" v="5" actId="2696"/>
        <pc:sldMkLst>
          <pc:docMk/>
          <pc:sldMk cId="0" sldId="273"/>
        </pc:sldMkLst>
      </pc:sldChg>
      <pc:sldChg chg="del">
        <pc:chgData name="Vanita REDOY" userId="bdf92b45-d4ea-4a1c-a375-114a0375a38b" providerId="ADAL" clId="{297697E0-0639-4E5E-9D4D-24062EF77336}" dt="2024-07-02T23:57:39.680" v="5" actId="2696"/>
        <pc:sldMkLst>
          <pc:docMk/>
          <pc:sldMk cId="0" sldId="274"/>
        </pc:sldMkLst>
      </pc:sldChg>
      <pc:sldChg chg="del">
        <pc:chgData name="Vanita REDOY" userId="bdf92b45-d4ea-4a1c-a375-114a0375a38b" providerId="ADAL" clId="{297697E0-0639-4E5E-9D4D-24062EF77336}" dt="2024-07-02T23:57:39.680" v="5" actId="2696"/>
        <pc:sldMkLst>
          <pc:docMk/>
          <pc:sldMk cId="0" sldId="275"/>
        </pc:sldMkLst>
      </pc:sldChg>
      <pc:sldChg chg="addSp modSp add mod ord">
        <pc:chgData name="Vanita REDOY" userId="bdf92b45-d4ea-4a1c-a375-114a0375a38b" providerId="ADAL" clId="{297697E0-0639-4E5E-9D4D-24062EF77336}" dt="2024-07-03T00:02:04.030" v="164" actId="20577"/>
        <pc:sldMkLst>
          <pc:docMk/>
          <pc:sldMk cId="3765589261" sldId="312"/>
        </pc:sldMkLst>
        <pc:spChg chg="add mod">
          <ac:chgData name="Vanita REDOY" userId="bdf92b45-d4ea-4a1c-a375-114a0375a38b" providerId="ADAL" clId="{297697E0-0639-4E5E-9D4D-24062EF77336}" dt="2024-07-03T00:02:04.030" v="164" actId="20577"/>
          <ac:spMkLst>
            <pc:docMk/>
            <pc:sldMk cId="3765589261" sldId="312"/>
            <ac:spMk id="2" creationId="{DABADE01-8A7D-2226-A69D-522B02881C72}"/>
          </ac:spMkLst>
        </pc:spChg>
        <pc:spChg chg="mod">
          <ac:chgData name="Vanita REDOY" userId="bdf92b45-d4ea-4a1c-a375-114a0375a38b" providerId="ADAL" clId="{297697E0-0639-4E5E-9D4D-24062EF77336}" dt="2024-07-02T23:58:49.188" v="32" actId="20577"/>
          <ac:spMkLst>
            <pc:docMk/>
            <pc:sldMk cId="3765589261" sldId="312"/>
            <ac:spMk id="129" creationId="{00000000-0000-0000-0000-000000000000}"/>
          </ac:spMkLst>
        </pc:spChg>
        <pc:spChg chg="mod">
          <ac:chgData name="Vanita REDOY" userId="bdf92b45-d4ea-4a1c-a375-114a0375a38b" providerId="ADAL" clId="{297697E0-0639-4E5E-9D4D-24062EF77336}" dt="2024-07-03T00:01:45.383" v="156" actId="1076"/>
          <ac:spMkLst>
            <pc:docMk/>
            <pc:sldMk cId="3765589261" sldId="312"/>
            <ac:spMk id="13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f4cf92f5a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1f4cf92f5a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90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f4cf92f5a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1f4cf92f5a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2"/>
          <p:cNvSpPr>
            <a:spLocks noGrp="1"/>
          </p:cNvSpPr>
          <p:nvPr>
            <p:ph type="pic" idx="2"/>
          </p:nvPr>
        </p:nvSpPr>
        <p:spPr>
          <a:xfrm>
            <a:off x="5183188" y="987425"/>
            <a:ext cx="6172200" cy="4873625"/>
          </a:xfrm>
          <a:prstGeom prst="rect">
            <a:avLst/>
          </a:prstGeom>
          <a:noFill/>
          <a:ln>
            <a:noFill/>
          </a:ln>
        </p:spPr>
      </p:sp>
      <p:sp>
        <p:nvSpPr>
          <p:cNvPr id="69" name="Google Shape;69;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
        <p:nvSpPr>
          <p:cNvPr id="15" name="Google Shape;15;p23"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Public</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8.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22.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2.wdp"/></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www.cadrim.org/" TargetMode="External"/><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pic>
        <p:nvPicPr>
          <p:cNvPr id="2" name="Google Shape;89;p1" descr="A picture containing sky, outdoor, person&#10;&#10;Description automatically generated">
            <a:extLst>
              <a:ext uri="{FF2B5EF4-FFF2-40B4-BE49-F238E27FC236}">
                <a16:creationId xmlns:a16="http://schemas.microsoft.com/office/drawing/2014/main" id="{D6087C21-EA33-ACEC-29A4-60EB97F78BA4}"/>
              </a:ext>
            </a:extLst>
          </p:cNvPr>
          <p:cNvPicPr preferRelativeResize="0"/>
          <p:nvPr/>
        </p:nvPicPr>
        <p:blipFill rotWithShape="1">
          <a:blip r:embed="rId3">
            <a:alphaModFix/>
          </a:blip>
          <a:srcRect t="16238" b="14303"/>
          <a:stretch/>
        </p:blipFill>
        <p:spPr>
          <a:xfrm>
            <a:off x="0" y="0"/>
            <a:ext cx="12192000" cy="6858000"/>
          </a:xfrm>
          <a:prstGeom prst="rect">
            <a:avLst/>
          </a:prstGeom>
          <a:noFill/>
          <a:ln>
            <a:noFill/>
          </a:ln>
        </p:spPr>
      </p:pic>
      <p:grpSp>
        <p:nvGrpSpPr>
          <p:cNvPr id="12" name="Group 11">
            <a:extLst>
              <a:ext uri="{FF2B5EF4-FFF2-40B4-BE49-F238E27FC236}">
                <a16:creationId xmlns:a16="http://schemas.microsoft.com/office/drawing/2014/main" id="{A3EF38AA-6D17-DD78-05EB-8999F147A72E}"/>
              </a:ext>
            </a:extLst>
          </p:cNvPr>
          <p:cNvGrpSpPr/>
          <p:nvPr/>
        </p:nvGrpSpPr>
        <p:grpSpPr>
          <a:xfrm>
            <a:off x="0" y="1814273"/>
            <a:ext cx="12192000" cy="4540107"/>
            <a:chOff x="3544" y="1909969"/>
            <a:chExt cx="12192000"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192000"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6" name="Rectangle 5">
              <a:extLst>
                <a:ext uri="{FF2B5EF4-FFF2-40B4-BE49-F238E27FC236}">
                  <a16:creationId xmlns:a16="http://schemas.microsoft.com/office/drawing/2014/main" id="{ABD1727F-170E-BDFB-EB01-99558065BDDF}"/>
                </a:ext>
              </a:extLst>
            </p:cNvPr>
            <p:cNvSpPr/>
            <p:nvPr/>
          </p:nvSpPr>
          <p:spPr>
            <a:xfrm>
              <a:off x="341197" y="1909972"/>
              <a:ext cx="5857584"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24999" y="2351761"/>
            <a:ext cx="6589617" cy="3290898"/>
            <a:chOff x="324999" y="2351761"/>
            <a:chExt cx="6589617" cy="3290898"/>
          </a:xfrm>
        </p:grpSpPr>
        <p:sp>
          <p:nvSpPr>
            <p:cNvPr id="9" name="Google Shape;91;p1">
              <a:extLst>
                <a:ext uri="{FF2B5EF4-FFF2-40B4-BE49-F238E27FC236}">
                  <a16:creationId xmlns:a16="http://schemas.microsoft.com/office/drawing/2014/main" id="{4E259CB5-FEB6-2042-C481-12EB360132CC}"/>
                </a:ext>
              </a:extLst>
            </p:cNvPr>
            <p:cNvSpPr/>
            <p:nvPr/>
          </p:nvSpPr>
          <p:spPr>
            <a:xfrm>
              <a:off x="478495" y="3557413"/>
              <a:ext cx="5729395" cy="16619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5400"/>
                <a:buFont typeface="Arial"/>
                <a:buNone/>
              </a:pPr>
              <a:r>
                <a:rPr lang="nl" sz="4400" b="1" i="0" u="none" strike="noStrike" cap="none" baseline="0">
                  <a:solidFill>
                    <a:schemeClr val="lt1"/>
                  </a:solidFill>
                  <a:latin typeface="Arial" panose="020B0604020202020204" pitchFamily="34" charset="0"/>
                  <a:cs typeface="+mn-cs"/>
                  <a:sym typeface="Arial" panose="020B0604020202020204" pitchFamily="34" charset="0"/>
                </a:rPr>
                <a:t>CDRT’s en communicatie</a:t>
              </a:r>
            </a:p>
            <a:p>
              <a:pPr marL="0" marR="0" lvl="0" indent="0" algn="l" rtl="0">
                <a:spcBef>
                  <a:spcPts val="0"/>
                </a:spcBef>
                <a:spcAft>
                  <a:spcPts val="0"/>
                </a:spcAft>
                <a:buClr>
                  <a:schemeClr val="lt1"/>
                </a:buClr>
                <a:buSzPts val="5400"/>
                <a:buFont typeface="Arial"/>
                <a:buNone/>
              </a:pPr>
              <a:endParaRPr lang="nl" sz="1400" b="0" i="0" u="none" strike="noStrike" cap="none" dirty="0">
                <a:solidFill>
                  <a:schemeClr val="dk1"/>
                </a:solidFill>
                <a:latin typeface="Calibri"/>
                <a:ea typeface="Calibri"/>
                <a:cs typeface="Calibri"/>
                <a:sym typeface="Calibri"/>
              </a:endParaRPr>
            </a:p>
          </p:txBody>
        </p:sp>
        <p:sp>
          <p:nvSpPr>
            <p:cNvPr id="10" name="Google Shape;92;p1">
              <a:extLst>
                <a:ext uri="{FF2B5EF4-FFF2-40B4-BE49-F238E27FC236}">
                  <a16:creationId xmlns:a16="http://schemas.microsoft.com/office/drawing/2014/main" id="{5C5BABCC-525A-2249-FFD7-2F30C65EBAB6}"/>
                </a:ext>
              </a:extLst>
            </p:cNvPr>
            <p:cNvSpPr/>
            <p:nvPr/>
          </p:nvSpPr>
          <p:spPr>
            <a:xfrm>
              <a:off x="478496" y="5211812"/>
              <a:ext cx="643612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nl" sz="21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Voor Community Disaster Response Teams</a:t>
              </a:r>
              <a:endParaRPr lang="nl" sz="2100" b="0" i="0" u="none" strike="noStrike" cap="none"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4"/>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3" name="Google Shape;193;p9"/>
          <p:cNvSpPr txBox="1"/>
          <p:nvPr/>
        </p:nvSpPr>
        <p:spPr>
          <a:xfrm>
            <a:off x="241907" y="638259"/>
            <a:ext cx="3872893"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Laten we praten</a:t>
            </a:r>
          </a:p>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Communiceren vóór een ramp</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94" name="Google Shape;194;p9"/>
          <p:cNvSpPr txBox="1"/>
          <p:nvPr/>
        </p:nvSpPr>
        <p:spPr>
          <a:xfrm>
            <a:off x="5460713" y="761914"/>
            <a:ext cx="6614745" cy="59092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Zorg voor participatie en feedback binnen de gemeenschap</a:t>
            </a:r>
          </a:p>
          <a:p>
            <a:pPr marL="285750" marR="0" lvl="0" indent="-285750" algn="l" rtl="0">
              <a:spcBef>
                <a:spcPts val="0"/>
              </a:spcBef>
              <a:spcAft>
                <a:spcPts val="0"/>
              </a:spcAft>
              <a:buClr>
                <a:srgbClr val="F5333F"/>
              </a:buClr>
              <a:buSzPts val="1800"/>
              <a:buFont typeface="Arial"/>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Deel informatie die aansluit bij de behoeften en relevant is.</a:t>
            </a:r>
          </a:p>
          <a:p>
            <a:pPr marL="285750" marR="0" lvl="0" indent="-285750" algn="l" rtl="0">
              <a:spcBef>
                <a:spcPts val="0"/>
              </a:spcBef>
              <a:spcAft>
                <a:spcPts val="0"/>
              </a:spcAft>
              <a:buClr>
                <a:srgbClr val="F5333F"/>
              </a:buClr>
              <a:buSzPts val="1800"/>
              <a:buFont typeface="Arial"/>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Betrek alle groepen tijdens discussies.</a:t>
            </a:r>
          </a:p>
          <a:p>
            <a:pPr marL="285750" marR="0" lvl="0" indent="-285750" algn="l" rtl="0">
              <a:spcBef>
                <a:spcPts val="0"/>
              </a:spcBef>
              <a:spcAft>
                <a:spcPts val="0"/>
              </a:spcAft>
              <a:buClr>
                <a:srgbClr val="F5333F"/>
              </a:buClr>
              <a:buSzPts val="1800"/>
              <a:buFont typeface="Arial"/>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Stel een feedbacksysteem op.</a:t>
            </a:r>
          </a:p>
          <a:p>
            <a:pPr marL="0"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18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Promoot communicatie over gedrag en maatschappelijke verandering</a:t>
            </a:r>
          </a:p>
          <a:p>
            <a:pPr marL="285750" indent="-285750" algn="l" rtl="0">
              <a:buClr>
                <a:srgbClr val="F5333F"/>
              </a:buClr>
              <a:buSzPts val="1800"/>
              <a:buFont typeface="Arial"/>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Moedig open discussies aan die inzicht bieden in percepties en gedragingen. </a:t>
            </a:r>
          </a:p>
          <a:p>
            <a:pPr marL="285750" indent="-285750" algn="l" rtl="0">
              <a:buClr>
                <a:srgbClr val="F5333F"/>
              </a:buClr>
              <a:buSzPts val="1800"/>
              <a:buFont typeface="Arial"/>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Help gemeenschappen veiliger en gezonder te handelen.</a:t>
            </a:r>
          </a:p>
          <a:p>
            <a:pPr marL="0"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18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Gebruik informatie uit de gemeenschap met het oog op bemiddeling</a:t>
            </a:r>
            <a:endParaRPr lang="nl" sz="18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lvl="0" indent="-285750" algn="l" rtl="0">
              <a:buClr>
                <a:srgbClr val="F5333F"/>
              </a:buClr>
              <a:buSzPts val="1800"/>
              <a:buFont typeface="Arial"/>
              <a:buChar char="•"/>
            </a:pPr>
            <a:r>
              <a:rPr lang="nl" sz="1800" b="0" i="0" u="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Help gemeenschappen te begrijpen hoe ze hun kennis en informatie kunnen aanwenden om zich uit te spreken over problemen die hen treffen en zorg dat er naar hen geluisterd wordt.</a:t>
            </a:r>
          </a:p>
        </p:txBody>
      </p:sp>
      <p:pic>
        <p:nvPicPr>
          <p:cNvPr id="195" name="Google Shape;195;p9"/>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417792" y="2663649"/>
            <a:ext cx="993422" cy="914400"/>
          </a:xfrm>
          <a:prstGeom prst="rect">
            <a:avLst/>
          </a:prstGeom>
          <a:noFill/>
          <a:ln>
            <a:noFill/>
          </a:ln>
        </p:spPr>
      </p:pic>
      <p:pic>
        <p:nvPicPr>
          <p:cNvPr id="196" name="Google Shape;196;p9"/>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4537625" y="761914"/>
            <a:ext cx="824089" cy="948267"/>
          </a:xfrm>
          <a:prstGeom prst="rect">
            <a:avLst/>
          </a:prstGeom>
          <a:noFill/>
          <a:ln>
            <a:noFill/>
          </a:ln>
        </p:spPr>
      </p:pic>
      <p:pic>
        <p:nvPicPr>
          <p:cNvPr id="197" name="Google Shape;197;p9"/>
          <p:cNvPicPr preferRelativeResize="0"/>
          <p:nvPr/>
        </p:nvPicPr>
        <p:blipFill rotWithShape="1">
          <a:blip r:embed="rId7">
            <a:alphaModFix/>
            <a:extLst>
              <a:ext uri="{BEBA8EAE-BF5A-486C-A8C5-ECC9F3942E4B}">
                <a14:imgProps xmlns:a14="http://schemas.microsoft.com/office/drawing/2010/main">
                  <a14:imgLayer r:embed="rId8">
                    <a14:imgEffect>
                      <a14:saturation sat="0"/>
                    </a14:imgEffect>
                  </a14:imgLayer>
                </a14:imgProps>
              </a:ext>
            </a:extLst>
          </a:blip>
          <a:srcRect/>
          <a:stretch/>
        </p:blipFill>
        <p:spPr>
          <a:xfrm>
            <a:off x="4452959" y="4876441"/>
            <a:ext cx="1027289" cy="9256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8" name="Google Shape;208;p10"/>
          <p:cNvSpPr txBox="1"/>
          <p:nvPr/>
        </p:nvSpPr>
        <p:spPr>
          <a:xfrm>
            <a:off x="135348" y="638259"/>
            <a:ext cx="395267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Communiceren </a:t>
            </a: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tijdens rampen </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09" name="Google Shape;209;p10"/>
          <p:cNvSpPr txBox="1"/>
          <p:nvPr/>
        </p:nvSpPr>
        <p:spPr>
          <a:xfrm>
            <a:off x="5989759" y="1443861"/>
            <a:ext cx="5167086"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Bied via lokale media tijdige, accurate, levensreddende informatie voor de getroffen bevolking.</a:t>
            </a:r>
          </a:p>
          <a:p>
            <a:pPr marL="0"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Zorg ervoor dat alle informatie gericht is op het redden van levens en verdere crisissen te vermijden.</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Geef richtlijnen waar individuen terecht kunnen voor hulp.</a:t>
            </a:r>
          </a:p>
          <a:p>
            <a:pPr marL="0"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Bied informatie over de wettelijke rechten en gegevens van verantwoordelijken.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210" name="Google Shape;210;p10"/>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960411" y="3708641"/>
            <a:ext cx="767644" cy="677333"/>
          </a:xfrm>
          <a:prstGeom prst="rect">
            <a:avLst/>
          </a:prstGeom>
          <a:noFill/>
          <a:ln>
            <a:noFill/>
          </a:ln>
        </p:spPr>
      </p:pic>
      <p:pic>
        <p:nvPicPr>
          <p:cNvPr id="211" name="Google Shape;211;p10"/>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4995407" y="4737553"/>
            <a:ext cx="677333" cy="643467"/>
          </a:xfrm>
          <a:prstGeom prst="rect">
            <a:avLst/>
          </a:prstGeom>
          <a:noFill/>
          <a:ln>
            <a:noFill/>
          </a:ln>
        </p:spPr>
      </p:pic>
      <p:pic>
        <p:nvPicPr>
          <p:cNvPr id="212" name="Google Shape;212;p10"/>
          <p:cNvPicPr preferRelativeResize="0"/>
          <p:nvPr/>
        </p:nvPicPr>
        <p:blipFill rotWithShape="1">
          <a:blip r:embed="rId7">
            <a:alphaModFix/>
            <a:extLst>
              <a:ext uri="{BEBA8EAE-BF5A-486C-A8C5-ECC9F3942E4B}">
                <a14:imgProps xmlns:a14="http://schemas.microsoft.com/office/drawing/2010/main">
                  <a14:imgLayer r:embed="rId8">
                    <a14:imgEffect>
                      <a14:saturation sat="0"/>
                    </a14:imgEffect>
                  </a14:imgLayer>
                </a14:imgProps>
              </a:ext>
            </a:extLst>
          </a:blip>
          <a:srcRect/>
          <a:stretch/>
        </p:blipFill>
        <p:spPr>
          <a:xfrm>
            <a:off x="5068784" y="1443861"/>
            <a:ext cx="659271" cy="785514"/>
          </a:xfrm>
          <a:prstGeom prst="rect">
            <a:avLst/>
          </a:prstGeom>
          <a:noFill/>
          <a:ln>
            <a:noFill/>
          </a:ln>
        </p:spPr>
      </p:pic>
      <p:pic>
        <p:nvPicPr>
          <p:cNvPr id="213" name="Google Shape;213;p10"/>
          <p:cNvPicPr preferRelativeResize="0"/>
          <p:nvPr/>
        </p:nvPicPr>
        <p:blipFill rotWithShape="1">
          <a:blip r:embed="rId9">
            <a:alphaModFix/>
            <a:extLst>
              <a:ext uri="{BEBA8EAE-BF5A-486C-A8C5-ECC9F3942E4B}">
                <a14:imgProps xmlns:a14="http://schemas.microsoft.com/office/drawing/2010/main">
                  <a14:imgLayer r:embed="rId10">
                    <a14:imgEffect>
                      <a14:saturation sat="0"/>
                    </a14:imgEffect>
                  </a14:imgLayer>
                </a14:imgProps>
              </a:ext>
            </a:extLst>
          </a:blip>
          <a:srcRect/>
          <a:stretch/>
        </p:blipFill>
        <p:spPr>
          <a:xfrm>
            <a:off x="5147707" y="2706511"/>
            <a:ext cx="711200" cy="7224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24" name="Google Shape;224;p11"/>
          <p:cNvSpPr txBox="1"/>
          <p:nvPr/>
        </p:nvSpPr>
        <p:spPr>
          <a:xfrm>
            <a:off x="253187" y="638259"/>
            <a:ext cx="394139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Laten we praten</a:t>
            </a:r>
          </a:p>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Communicatie-barrières </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25" name="Google Shape;225;p11"/>
          <p:cNvSpPr txBox="1"/>
          <p:nvPr/>
        </p:nvSpPr>
        <p:spPr>
          <a:xfrm>
            <a:off x="6351164" y="1252273"/>
            <a:ext cx="5167086" cy="397027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Taalkundige en culturele diversiteit.</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200000"/>
              </a:lnSpc>
              <a:spcBef>
                <a:spcPts val="0"/>
              </a:spcBef>
              <a:spcAft>
                <a:spcPts val="0"/>
              </a:spcAft>
              <a:buNone/>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200000"/>
              </a:lnSpc>
              <a:spcBef>
                <a:spcPts val="0"/>
              </a:spcBef>
              <a:spcAft>
                <a:spcPts val="0"/>
              </a:spcAft>
              <a:buNone/>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Blootstelling aan meerdere gevaren.</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200000"/>
              </a:lnSpc>
              <a:spcBef>
                <a:spcPts val="0"/>
              </a:spcBef>
              <a:spcAft>
                <a:spcPts val="0"/>
              </a:spcAft>
              <a:buNone/>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200000"/>
              </a:lnSpc>
              <a:spcBef>
                <a:spcPts val="0"/>
              </a:spcBef>
              <a:spcAft>
                <a:spcPts val="0"/>
              </a:spcAft>
              <a:buNone/>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Variabele toegang tot en gebruik van technologie </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200000"/>
              </a:lnSpc>
              <a:spcBef>
                <a:spcPts val="0"/>
              </a:spcBef>
              <a:spcAft>
                <a:spcPts val="0"/>
              </a:spcAft>
              <a:buNone/>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200000"/>
              </a:lnSpc>
              <a:spcBef>
                <a:spcPts val="0"/>
              </a:spcBef>
              <a:spcAft>
                <a:spcPts val="0"/>
              </a:spcAft>
              <a:buNone/>
            </a:pPr>
            <a:r>
              <a:rPr lang="nl" sz="1800" b="1"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Leeftijdsverschillen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226" name="Google Shape;226;p11"/>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5218407" y="3459318"/>
            <a:ext cx="880533" cy="801511"/>
          </a:xfrm>
          <a:prstGeom prst="rect">
            <a:avLst/>
          </a:prstGeom>
          <a:noFill/>
          <a:ln>
            <a:noFill/>
          </a:ln>
        </p:spPr>
      </p:pic>
      <p:pic>
        <p:nvPicPr>
          <p:cNvPr id="227" name="Google Shape;227;p11"/>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5235340" y="4521030"/>
            <a:ext cx="846667" cy="936978"/>
          </a:xfrm>
          <a:prstGeom prst="rect">
            <a:avLst/>
          </a:prstGeom>
          <a:noFill/>
          <a:ln>
            <a:noFill/>
          </a:ln>
        </p:spPr>
      </p:pic>
      <p:pic>
        <p:nvPicPr>
          <p:cNvPr id="228" name="Google Shape;228;p11"/>
          <p:cNvPicPr preferRelativeResize="0"/>
          <p:nvPr/>
        </p:nvPicPr>
        <p:blipFill rotWithShape="1">
          <a:blip r:embed="rId7">
            <a:alphaModFix/>
            <a:extLst>
              <a:ext uri="{BEBA8EAE-BF5A-486C-A8C5-ECC9F3942E4B}">
                <a14:imgProps xmlns:a14="http://schemas.microsoft.com/office/drawing/2010/main">
                  <a14:imgLayer r:embed="rId8">
                    <a14:imgEffect>
                      <a14:saturation sat="0"/>
                    </a14:imgEffect>
                  </a14:imgLayer>
                </a14:imgProps>
              </a:ext>
            </a:extLst>
          </a:blip>
          <a:srcRect/>
          <a:stretch/>
        </p:blipFill>
        <p:spPr>
          <a:xfrm>
            <a:off x="5280495" y="1164462"/>
            <a:ext cx="756356" cy="632178"/>
          </a:xfrm>
          <a:prstGeom prst="rect">
            <a:avLst/>
          </a:prstGeom>
          <a:noFill/>
          <a:ln>
            <a:noFill/>
          </a:ln>
        </p:spPr>
      </p:pic>
      <p:pic>
        <p:nvPicPr>
          <p:cNvPr id="229" name="Google Shape;229;p11"/>
          <p:cNvPicPr preferRelativeResize="0"/>
          <p:nvPr/>
        </p:nvPicPr>
        <p:blipFill rotWithShape="1">
          <a:blip r:embed="rId9">
            <a:alphaModFix/>
            <a:extLst>
              <a:ext uri="{BEBA8EAE-BF5A-486C-A8C5-ECC9F3942E4B}">
                <a14:imgProps xmlns:a14="http://schemas.microsoft.com/office/drawing/2010/main">
                  <a14:imgLayer r:embed="rId10">
                    <a14:imgEffect>
                      <a14:saturation sat="0"/>
                    </a14:imgEffect>
                  </a14:imgLayer>
                </a14:imgProps>
              </a:ext>
            </a:extLst>
          </a:blip>
          <a:srcRect/>
          <a:stretch/>
        </p:blipFill>
        <p:spPr>
          <a:xfrm>
            <a:off x="5297429" y="2288748"/>
            <a:ext cx="722489" cy="6886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f4cf92f5a7_0_0"/>
          <p:cNvSpPr/>
          <p:nvPr/>
        </p:nvSpPr>
        <p:spPr>
          <a:xfrm>
            <a:off x="-16474" y="-5348"/>
            <a:ext cx="4211100"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29" name="Google Shape;129;g1f4cf92f5a7_0_0"/>
          <p:cNvSpPr txBox="1"/>
          <p:nvPr/>
        </p:nvSpPr>
        <p:spPr>
          <a:xfrm>
            <a:off x="224200" y="638259"/>
            <a:ext cx="38010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Activiteit:</a:t>
            </a:r>
          </a:p>
          <a:p>
            <a:pPr marL="0" marR="0" lvl="0" indent="0" algn="l" rtl="0">
              <a:lnSpc>
                <a:spcPct val="90000"/>
              </a:lnSpc>
              <a:spcBef>
                <a:spcPts val="0"/>
              </a:spcBef>
              <a:spcAft>
                <a:spcPts val="0"/>
              </a:spcAft>
              <a:buClr>
                <a:schemeClr val="lt1"/>
              </a:buClr>
              <a:buSzPts val="4400"/>
              <a:buFont typeface="Arial"/>
              <a:buNone/>
            </a:pPr>
            <a:endParaRPr lang="nl" sz="32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32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CDRT-communicatieplan</a:t>
            </a:r>
            <a:endParaRPr lang="nl" sz="1200"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30" name="Google Shape;130;g1f4cf92f5a7_0_0"/>
          <p:cNvSpPr txBox="1"/>
          <p:nvPr/>
        </p:nvSpPr>
        <p:spPr>
          <a:xfrm>
            <a:off x="4846320" y="1991261"/>
            <a:ext cx="6919500" cy="107717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F5333F"/>
              </a:buClr>
              <a:buSzPts val="2000"/>
            </a:pP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Bespreek wat voor informatie er in het CDRT-communicatieplan moet staan. </a:t>
            </a:r>
          </a:p>
          <a:p>
            <a:pPr marL="457200" marR="0" lvl="0" indent="0" algn="l" rtl="0">
              <a:spcBef>
                <a:spcPts val="0"/>
              </a:spcBef>
              <a:spcAft>
                <a:spcPts val="0"/>
              </a:spcAft>
              <a:buNone/>
            </a:pP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DABADE01-8A7D-2226-A69D-522B02881C72}"/>
              </a:ext>
            </a:extLst>
          </p:cNvPr>
          <p:cNvSpPr txBox="1"/>
          <p:nvPr/>
        </p:nvSpPr>
        <p:spPr>
          <a:xfrm>
            <a:off x="4846320" y="5555632"/>
            <a:ext cx="6492240" cy="923330"/>
          </a:xfrm>
          <a:prstGeom prst="rect">
            <a:avLst/>
          </a:prstGeom>
          <a:solidFill>
            <a:srgbClr val="F5333F"/>
          </a:solidFill>
        </p:spPr>
        <p:txBody>
          <a:bodyPr wrap="square" rtlCol="0">
            <a:spAutoFit/>
          </a:bodyPr>
          <a:lstStyle/>
          <a:p>
            <a:pPr algn="ctr" rtl="0"/>
            <a:r>
              <a:rPr lang="nl" sz="2000" b="1" i="0" u="none" baseline="0">
                <a:solidFill>
                  <a:schemeClr val="lt1">
                    <a:lumMod val="100000"/>
                  </a:schemeClr>
                </a:solidFill>
                <a:highlight>
                  <a:srgbClr val="F5333F"/>
                </a:highlight>
                <a:latin typeface="Open sans" panose="020B0606030504020204" pitchFamily="34" charset="0"/>
                <a:ea typeface="Open sans" panose="020B0606030504020204" pitchFamily="34" charset="0"/>
                <a:cs typeface="+mn-cs"/>
                <a:sym typeface="Arial" panose="020B0604020202020204" pitchFamily="34" charset="0"/>
              </a:rPr>
              <a:t>Opmerking: </a:t>
            </a:r>
            <a:r>
              <a:rPr lang="nl" sz="20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U kunt ook unit 8 raadplegen op pagina 19 van het CDRT-werkboek</a:t>
            </a:r>
          </a:p>
          <a:p>
            <a:endParaRPr lang="nl" dirty="0"/>
          </a:p>
        </p:txBody>
      </p:sp>
    </p:spTree>
    <p:extLst>
      <p:ext uri="{BB962C8B-B14F-4D97-AF65-F5344CB8AC3E}">
        <p14:creationId xmlns:p14="http://schemas.microsoft.com/office/powerpoint/2010/main" val="3765589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40" name="Google Shape;240;p12"/>
          <p:cNvSpPr txBox="1"/>
          <p:nvPr/>
        </p:nvSpPr>
        <p:spPr>
          <a:xfrm>
            <a:off x="137075" y="776737"/>
            <a:ext cx="4057503"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2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Ontwikkel een CDRT-communicatieplan</a:t>
            </a:r>
          </a:p>
          <a:p>
            <a:pPr marL="0" marR="0" lvl="0" indent="0" algn="l" rtl="0">
              <a:lnSpc>
                <a:spcPct val="90000"/>
              </a:lnSpc>
              <a:spcBef>
                <a:spcPts val="0"/>
              </a:spcBef>
              <a:spcAft>
                <a:spcPts val="0"/>
              </a:spcAft>
              <a:buClr>
                <a:schemeClr val="lt1"/>
              </a:buClr>
              <a:buSzPts val="4400"/>
              <a:buFont typeface="Arial"/>
              <a:buNone/>
            </a:pPr>
            <a:endParaRPr lang="nl"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20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Uw plan moet volgende zaken beschrijven:</a:t>
            </a: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41" name="Google Shape;241;p12"/>
          <p:cNvSpPr txBox="1"/>
          <p:nvPr/>
        </p:nvSpPr>
        <p:spPr>
          <a:xfrm>
            <a:off x="4833257" y="1177413"/>
            <a:ext cx="6226629" cy="409338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5333F"/>
              </a:buClr>
              <a:buSzPts val="1800"/>
              <a:buFont typeface="Arial" panose="020B0604020202020204" pitchFamily="34" charset="0"/>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Hoe CDRT’s worden ingezet</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spcBef>
                <a:spcPts val="0"/>
              </a:spcBef>
              <a:spcAft>
                <a:spcPts val="0"/>
              </a:spcAft>
              <a:buClr>
                <a:srgbClr val="F5333F"/>
              </a:buClr>
              <a:buSzPts val="1800"/>
              <a:buFont typeface="Arial" panose="020B0604020202020204" pitchFamily="34" charset="0"/>
              <a:buChar char="•"/>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Arial" panose="020B0604020202020204" pitchFamily="34" charset="0"/>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Hoe CDRT’s met elkaar communiceren </a:t>
            </a:r>
          </a:p>
          <a:p>
            <a:pPr marL="400050" marR="0" lvl="0" indent="-285750" algn="l" rtl="0">
              <a:spcBef>
                <a:spcPts val="0"/>
              </a:spcBef>
              <a:spcAft>
                <a:spcPts val="0"/>
              </a:spcAft>
              <a:buClr>
                <a:srgbClr val="F5333F"/>
              </a:buClr>
              <a:buSzPts val="1800"/>
              <a:buFont typeface="Arial" panose="020B0604020202020204" pitchFamily="34" charset="0"/>
              <a:buChar char="•"/>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Arial" panose="020B0604020202020204" pitchFamily="34" charset="0"/>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Hoe CDRT’s kunnen communiceren met de nationale vereniging en wie hiervoor instaat</a:t>
            </a:r>
          </a:p>
          <a:p>
            <a:pPr marL="400050" marR="0" lvl="0" indent="-285750" algn="l" rtl="0">
              <a:spcBef>
                <a:spcPts val="0"/>
              </a:spcBef>
              <a:spcAft>
                <a:spcPts val="0"/>
              </a:spcAft>
              <a:buClr>
                <a:srgbClr val="F5333F"/>
              </a:buClr>
              <a:buSzPts val="1800"/>
              <a:buFont typeface="Arial" panose="020B0604020202020204" pitchFamily="34" charset="0"/>
              <a:buChar char="•"/>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Arial" panose="020B0604020202020204" pitchFamily="34" charset="0"/>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Hoe CDRT’s kunnen communiceren met het nationale rampenbureau en wie hiervoor instaat</a:t>
            </a:r>
          </a:p>
          <a:p>
            <a:pPr marL="400050" marR="0" lvl="0" indent="-285750" algn="l" rtl="0">
              <a:spcBef>
                <a:spcPts val="0"/>
              </a:spcBef>
              <a:spcAft>
                <a:spcPts val="0"/>
              </a:spcAft>
              <a:buClr>
                <a:srgbClr val="F5333F"/>
              </a:buClr>
              <a:buSzPts val="1800"/>
              <a:buFont typeface="Arial" panose="020B0604020202020204" pitchFamily="34" charset="0"/>
              <a:buChar char="•"/>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Arial" panose="020B0604020202020204" pitchFamily="34" charset="0"/>
              <a:buChar char="•"/>
            </a:pPr>
            <a:r>
              <a:rPr lang="nl" sz="20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Identificeer andere relevante betrokken partijen en identificeer door wie, hoe en wanneer er met deze betrokken partijen contact moet worden opgenomen.</a:t>
            </a:r>
            <a:endParaRPr lang="nl" sz="2000"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9" descr="A picture containing indoor, black&#10;&#10;Description automatically generated"/>
          <p:cNvPicPr preferRelativeResize="0"/>
          <p:nvPr/>
        </p:nvPicPr>
        <p:blipFill rotWithShape="1">
          <a:blip r:embed="rId3">
            <a:alphaModFix/>
          </a:blip>
          <a:srcRect/>
          <a:stretch/>
        </p:blipFill>
        <p:spPr>
          <a:xfrm>
            <a:off x="1828800" y="0"/>
            <a:ext cx="10363200" cy="6858000"/>
          </a:xfrm>
          <a:prstGeom prst="rect">
            <a:avLst/>
          </a:prstGeom>
          <a:noFill/>
          <a:ln>
            <a:noFill/>
          </a:ln>
        </p:spPr>
      </p:pic>
      <p:sp>
        <p:nvSpPr>
          <p:cNvPr id="252" name="Google Shape;252;p19"/>
          <p:cNvSpPr/>
          <p:nvPr/>
        </p:nvSpPr>
        <p:spPr>
          <a:xfrm>
            <a:off x="3846"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53" name="Google Shape;253;p19"/>
          <p:cNvSpPr txBox="1"/>
          <p:nvPr/>
        </p:nvSpPr>
        <p:spPr>
          <a:xfrm>
            <a:off x="201643" y="558117"/>
            <a:ext cx="3887212"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Communiceren tijdens een ramp:</a:t>
            </a:r>
            <a:br>
              <a:rPr lang="nl" sz="3600" b="1">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br>
            <a:r>
              <a:rPr lang="nl" sz="36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Effectief communiceren</a:t>
            </a:r>
            <a:endParaRPr lang="nl"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54" name="Google Shape;254;p19"/>
          <p:cNvSpPr/>
          <p:nvPr/>
        </p:nvSpPr>
        <p:spPr>
          <a:xfrm>
            <a:off x="4412695" y="1305042"/>
            <a:ext cx="7435348" cy="3474929"/>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19"/>
          <p:cNvSpPr txBox="1"/>
          <p:nvPr/>
        </p:nvSpPr>
        <p:spPr>
          <a:xfrm>
            <a:off x="4945796" y="1542115"/>
            <a:ext cx="6103256" cy="300078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lt1"/>
              </a:buClr>
              <a:buSzPts val="1800"/>
              <a:buFont typeface="Noto Sans Symbols"/>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Hou het simpel</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85750" algn="l" rtl="0">
              <a:lnSpc>
                <a:spcPct val="150000"/>
              </a:lnSpc>
              <a:spcBef>
                <a:spcPts val="0"/>
              </a:spcBef>
              <a:spcAft>
                <a:spcPts val="0"/>
              </a:spcAft>
              <a:buClr>
                <a:schemeClr val="lt1"/>
              </a:buClr>
              <a:buSzPts val="1800"/>
              <a:buFont typeface="Noto Sans Symbols"/>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Communiceer over de dreiging</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85750" algn="l" rtl="0">
              <a:lnSpc>
                <a:spcPct val="150000"/>
              </a:lnSpc>
              <a:spcBef>
                <a:spcPts val="0"/>
              </a:spcBef>
              <a:spcAft>
                <a:spcPts val="0"/>
              </a:spcAft>
              <a:buClr>
                <a:schemeClr val="lt1"/>
              </a:buClr>
              <a:buSzPts val="1800"/>
              <a:buFont typeface="Noto Sans Symbols"/>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Zorg voor een ‘call-to-action’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85750" algn="l" rtl="0">
              <a:lnSpc>
                <a:spcPct val="150000"/>
              </a:lnSpc>
              <a:spcBef>
                <a:spcPts val="0"/>
              </a:spcBef>
              <a:spcAft>
                <a:spcPts val="0"/>
              </a:spcAft>
              <a:buClr>
                <a:schemeClr val="lt1"/>
              </a:buClr>
              <a:buSzPts val="1800"/>
              <a:buFont typeface="Noto Sans Symbols"/>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Wees toegankelijk</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85750" algn="l" rtl="0">
              <a:lnSpc>
                <a:spcPct val="150000"/>
              </a:lnSpc>
              <a:spcBef>
                <a:spcPts val="0"/>
              </a:spcBef>
              <a:spcAft>
                <a:spcPts val="0"/>
              </a:spcAft>
              <a:buClr>
                <a:schemeClr val="lt1"/>
              </a:buClr>
              <a:buSzPts val="1800"/>
              <a:buFont typeface="Noto Sans Symbols"/>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Richt u tot zoveel mogelijk personen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85750" algn="l" rtl="0">
              <a:lnSpc>
                <a:spcPct val="150000"/>
              </a:lnSpc>
              <a:spcBef>
                <a:spcPts val="0"/>
              </a:spcBef>
              <a:spcAft>
                <a:spcPts val="0"/>
              </a:spcAft>
              <a:buClr>
                <a:schemeClr val="lt1"/>
              </a:buClr>
              <a:buSzPts val="1800"/>
              <a:buFont typeface="Noto Sans Symbols"/>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Creëer nooit schade of paniek</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85750" algn="l" rtl="0">
              <a:lnSpc>
                <a:spcPct val="150000"/>
              </a:lnSpc>
              <a:spcBef>
                <a:spcPts val="0"/>
              </a:spcBef>
              <a:spcAft>
                <a:spcPts val="0"/>
              </a:spcAft>
              <a:buClr>
                <a:schemeClr val="lt1"/>
              </a:buClr>
              <a:buSzPts val="1800"/>
              <a:buFont typeface="Noto Sans Symbols"/>
              <a:buChar char="✔"/>
            </a:pPr>
            <a:r>
              <a:rPr lang="nl" sz="1800" b="0" i="0" u="none" baseline="0">
                <a:solidFill>
                  <a:schemeClr val="lt1"/>
                </a:solidFill>
                <a:latin typeface="Open sans" panose="020B0606030504020204" pitchFamily="34" charset="0"/>
                <a:ea typeface="Open sans" panose="020B0606030504020204" pitchFamily="34" charset="0"/>
                <a:cs typeface="+mn-cs"/>
                <a:sym typeface="Calibri" panose="020F0502020204030204" pitchFamily="34" charset="0"/>
              </a:rPr>
              <a:t>Coördineer met andere personen</a:t>
            </a:r>
            <a:endParaRPr lang="nl" dirty="0">
              <a:latin typeface="Open sans" panose="020B0606030504020204" pitchFamily="34" charset="0"/>
              <a:ea typeface="Open sans" panose="020B0606030504020204" pitchFamily="34" charset="0"/>
              <a:cs typeface="+mn-cs"/>
              <a:sym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12" name="Rectangle 11">
            <a:extLst>
              <a:ext uri="{FF2B5EF4-FFF2-40B4-BE49-F238E27FC236}">
                <a16:creationId xmlns:a16="http://schemas.microsoft.com/office/drawing/2014/main" id="{F9021242-D63D-E58A-369C-67C84FD20D37}"/>
              </a:ext>
            </a:extLst>
          </p:cNvPr>
          <p:cNvSpPr/>
          <p:nvPr/>
        </p:nvSpPr>
        <p:spPr>
          <a:xfrm>
            <a:off x="4194578" y="-5347"/>
            <a:ext cx="7997422" cy="6863347"/>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266" name="Google Shape;266;p1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67" name="Google Shape;267;p13"/>
          <p:cNvSpPr txBox="1"/>
          <p:nvPr/>
        </p:nvSpPr>
        <p:spPr>
          <a:xfrm>
            <a:off x="256218" y="638259"/>
            <a:ext cx="3858582"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Communicatiemethodes</a:t>
            </a:r>
          </a:p>
          <a:p>
            <a:pPr marL="0" marR="0" lvl="0" indent="0" algn="l" rtl="0">
              <a:lnSpc>
                <a:spcPct val="90000"/>
              </a:lnSpc>
              <a:spcBef>
                <a:spcPts val="0"/>
              </a:spcBef>
              <a:spcAft>
                <a:spcPts val="0"/>
              </a:spcAft>
              <a:buClr>
                <a:schemeClr val="lt1"/>
              </a:buClr>
              <a:buSzPts val="4400"/>
              <a:buFont typeface="Arial"/>
              <a:buNone/>
            </a:pPr>
            <a:endParaRPr lang="nl"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Loper</a:t>
            </a:r>
          </a:p>
          <a:p>
            <a:pPr marL="285750" marR="0" lvl="0" indent="-285750" algn="l" rtl="0">
              <a:lnSpc>
                <a:spcPct val="100000"/>
              </a:lnSpc>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Vaste telefoonlijnen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Mobiele telefoons</a:t>
            </a:r>
          </a:p>
          <a:p>
            <a:pPr marL="285750" marR="0" lvl="0" indent="-285750" algn="l" rtl="0">
              <a:lnSpc>
                <a:spcPct val="100000"/>
              </a:lnSpc>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Tweewegradio’s</a:t>
            </a:r>
          </a:p>
          <a:p>
            <a:pPr marL="285750" marR="0" lvl="0" indent="-285750" algn="l" rtl="0">
              <a:lnSpc>
                <a:spcPct val="100000"/>
              </a:lnSpc>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Elektronische communicatiekanalen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chemeClr val="lt1"/>
              </a:buClr>
              <a:buSzPts val="1800"/>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WhatsApp</a:t>
            </a:r>
          </a:p>
          <a:p>
            <a:pPr marL="285750" marR="0" lvl="0" indent="-285750" algn="l" rtl="0">
              <a:lnSpc>
                <a:spcPct val="100000"/>
              </a:lnSpc>
              <a:spcBef>
                <a:spcPts val="0"/>
              </a:spcBef>
              <a:spcAft>
                <a:spcPts val="0"/>
              </a:spcAft>
              <a:buClr>
                <a:schemeClr val="lt1"/>
              </a:buClr>
              <a:buSzPts val="1800"/>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Satelliettelefoons</a:t>
            </a: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3074" name="Picture 2" descr="WhatsApp - Wikipedia">
            <a:extLst>
              <a:ext uri="{FF2B5EF4-FFF2-40B4-BE49-F238E27FC236}">
                <a16:creationId xmlns:a16="http://schemas.microsoft.com/office/drawing/2014/main" id="{FF8E0D0E-2892-8D92-E099-316CDD27D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2895" y="3169835"/>
            <a:ext cx="1511211" cy="15206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AutoShape 4" descr="Iridium 9555 Satellite Phone Standard Package | Satellite Phone Store">
            <a:extLst>
              <a:ext uri="{FF2B5EF4-FFF2-40B4-BE49-F238E27FC236}">
                <a16:creationId xmlns:a16="http://schemas.microsoft.com/office/drawing/2014/main" id="{856BD6CE-8869-4361-CED7-D70AD8880CCA}"/>
              </a:ext>
            </a:extLst>
          </p:cNvPr>
          <p:cNvSpPr>
            <a:spLocks noChangeAspect="1" noChangeArrowheads="1"/>
          </p:cNvSpPr>
          <p:nvPr/>
        </p:nvSpPr>
        <p:spPr bwMode="auto">
          <a:xfrm>
            <a:off x="7845817" y="29921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
          </a:p>
        </p:txBody>
      </p:sp>
      <p:pic>
        <p:nvPicPr>
          <p:cNvPr id="3080" name="Picture 8" descr="Two-Way Radios H-6112 - Uline">
            <a:extLst>
              <a:ext uri="{FF2B5EF4-FFF2-40B4-BE49-F238E27FC236}">
                <a16:creationId xmlns:a16="http://schemas.microsoft.com/office/drawing/2014/main" id="{DB4687DE-96C9-EAE5-0832-DCE1FB39A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0123" y="3708265"/>
            <a:ext cx="2663839" cy="2663839"/>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8" name="Picture 16" descr="Input Overloading Information Overload Concept Young Women Running Away  From Information Stream Pursuing Him Concept Of Person Overwhelmed By  Information Colorful Vector Illustration In Flat Cartoon Style Stock  Illustration - Download Image">
            <a:extLst>
              <a:ext uri="{FF2B5EF4-FFF2-40B4-BE49-F238E27FC236}">
                <a16:creationId xmlns:a16="http://schemas.microsoft.com/office/drawing/2014/main" id="{413D5B45-0779-B8FC-A2DA-8AB116CB4F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578" y="0"/>
            <a:ext cx="2400915" cy="2400915"/>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0" name="Picture 18" descr="Panasonic KX-TS880MXBD Corded Landline Phone Price in India - Buy Panasonic  KX-TS880MXBD Corded Landline Phone online at Flipkart.com">
            <a:extLst>
              <a:ext uri="{FF2B5EF4-FFF2-40B4-BE49-F238E27FC236}">
                <a16:creationId xmlns:a16="http://schemas.microsoft.com/office/drawing/2014/main" id="{4400DF8A-8259-2C8E-75B3-24573AABB0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0737" y="151055"/>
            <a:ext cx="2465321" cy="2384192"/>
          </a:xfrm>
          <a:prstGeom prst="ellipse">
            <a:avLst/>
          </a:prstGeom>
          <a:noFill/>
          <a:ln>
            <a:solidFill>
              <a:srgbClr val="F5333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0BF87534-9921-5E1D-8127-6DF36FF4BF2F}"/>
              </a:ext>
            </a:extLst>
          </p:cNvPr>
          <p:cNvGrpSpPr/>
          <p:nvPr/>
        </p:nvGrpSpPr>
        <p:grpSpPr>
          <a:xfrm>
            <a:off x="8150617" y="4091704"/>
            <a:ext cx="2991261" cy="2621163"/>
            <a:chOff x="7724185" y="4029726"/>
            <a:chExt cx="3106311" cy="2766296"/>
          </a:xfrm>
          <a:effectLst>
            <a:outerShdw blurRad="50800" dist="38100" dir="2700000" algn="tl" rotWithShape="0">
              <a:prstClr val="black">
                <a:alpha val="40000"/>
              </a:prstClr>
            </a:outerShdw>
          </a:effectLst>
        </p:grpSpPr>
        <p:pic>
          <p:nvPicPr>
            <p:cNvPr id="3084" name="Picture 12" descr="Apple iPhone 12 Cell Phone Review - Consumer Reports">
              <a:extLst>
                <a:ext uri="{FF2B5EF4-FFF2-40B4-BE49-F238E27FC236}">
                  <a16:creationId xmlns:a16="http://schemas.microsoft.com/office/drawing/2014/main" id="{FFFDD6F2-50E8-866F-E1FE-7AB921A2FE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9449" y="4600499"/>
              <a:ext cx="2741047" cy="200096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ACF54D26-DB80-0A73-D8B6-1F9B7B938F95}"/>
                </a:ext>
              </a:extLst>
            </p:cNvPr>
            <p:cNvGrpSpPr/>
            <p:nvPr/>
          </p:nvGrpSpPr>
          <p:grpSpPr>
            <a:xfrm>
              <a:off x="7724185" y="4029726"/>
              <a:ext cx="2766296" cy="2766296"/>
              <a:chOff x="7724185" y="4029726"/>
              <a:chExt cx="2766296" cy="2766296"/>
            </a:xfrm>
          </p:grpSpPr>
          <p:pic>
            <p:nvPicPr>
              <p:cNvPr id="3092" name="Picture 20" descr="Cell phone stock vector. Illustration of cell, broadcast - 21611499">
                <a:extLst>
                  <a:ext uri="{FF2B5EF4-FFF2-40B4-BE49-F238E27FC236}">
                    <a16:creationId xmlns:a16="http://schemas.microsoft.com/office/drawing/2014/main" id="{969D1DC9-14B1-8C0E-FB9B-8112CA49C9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4185" y="4029726"/>
                <a:ext cx="2766296" cy="2766296"/>
              </a:xfrm>
              <a:prstGeom prst="ellipse">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D5CA1C7-D3C5-E32C-EA67-2CC93FC91364}"/>
                  </a:ext>
                </a:extLst>
              </p:cNvPr>
              <p:cNvSpPr/>
              <p:nvPr/>
            </p:nvSpPr>
            <p:spPr>
              <a:xfrm rot="20391947">
                <a:off x="8607154" y="4575898"/>
                <a:ext cx="1000359" cy="15750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grpSp>
      <p:pic>
        <p:nvPicPr>
          <p:cNvPr id="3094" name="Picture 22" descr="Iridium Extreme Satellite Phone | Iridium 9575 | Blue Sky Network">
            <a:extLst>
              <a:ext uri="{FF2B5EF4-FFF2-40B4-BE49-F238E27FC236}">
                <a16:creationId xmlns:a16="http://schemas.microsoft.com/office/drawing/2014/main" id="{88F8FF8B-F762-6F90-3CC7-473C466AA7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6262" y="1518536"/>
            <a:ext cx="2663839" cy="2663839"/>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D185D688-9801-8B96-84F7-84742829B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 name="Google Shape;358;p2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9" name="Google Shape;359;p20"/>
          <p:cNvSpPr txBox="1"/>
          <p:nvPr/>
        </p:nvSpPr>
        <p:spPr>
          <a:xfrm>
            <a:off x="257330" y="638259"/>
            <a:ext cx="368714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Samenwerken </a:t>
            </a:r>
            <a:r>
              <a:rPr lang="nl"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met anderen</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60" name="Google Shape;360;p20"/>
          <p:cNvSpPr/>
          <p:nvPr/>
        </p:nvSpPr>
        <p:spPr>
          <a:xfrm>
            <a:off x="4499322" y="1081504"/>
            <a:ext cx="7435348" cy="4153884"/>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20"/>
          <p:cNvSpPr txBox="1"/>
          <p:nvPr/>
        </p:nvSpPr>
        <p:spPr>
          <a:xfrm>
            <a:off x="4807999" y="1387807"/>
            <a:ext cx="6919543" cy="313928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nl" sz="1800" b="1"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Besef </a:t>
            </a:r>
            <a:r>
              <a:rPr lang="nl" sz="1800" b="0"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dat de verspreide informatie tegenstrijdig en verstorend kan werken en zo tot isolatie en angst onder de getroffen gemeenschappen kan leiden.</a:t>
            </a:r>
          </a:p>
          <a:p>
            <a:pPr marL="0" marR="0" lvl="0" indent="0" algn="l" rtl="0">
              <a:spcBef>
                <a:spcPts val="0"/>
              </a:spcBef>
              <a:spcAft>
                <a:spcPts val="0"/>
              </a:spcAft>
              <a:buNone/>
            </a:pPr>
            <a:endParaRPr lang="nl" sz="1800" dirty="0">
              <a:solidFill>
                <a:schemeClr val="lt1"/>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85750" algn="l" rtl="0">
              <a:spcBef>
                <a:spcPts val="0"/>
              </a:spcBef>
              <a:spcAft>
                <a:spcPts val="0"/>
              </a:spcAft>
              <a:buClr>
                <a:schemeClr val="lt1"/>
              </a:buClr>
              <a:buSzPts val="1800"/>
              <a:buFont typeface="Arial"/>
              <a:buChar char="•"/>
            </a:pPr>
            <a:r>
              <a:rPr lang="nl" sz="1800" b="1"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Ga na </a:t>
            </a:r>
            <a:r>
              <a:rPr lang="nl" sz="1800" b="0"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of er een bestaande CEA-groep bestaat en sluit u hierbij aan. Zo kan informatie gedeeld worden en kan er een betere planning gemaakt worden van de behoeften en van de toestand van lokale media en communicatie.</a:t>
            </a:r>
          </a:p>
          <a:p>
            <a:pPr marL="0" marR="0" lvl="0" indent="0" algn="l" rtl="0">
              <a:spcBef>
                <a:spcPts val="0"/>
              </a:spcBef>
              <a:spcAft>
                <a:spcPts val="0"/>
              </a:spcAft>
              <a:buNone/>
            </a:pPr>
            <a:endParaRPr lang="nl" sz="1800" dirty="0">
              <a:solidFill>
                <a:schemeClr val="lt1"/>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85750" algn="l" rtl="0">
              <a:spcBef>
                <a:spcPts val="0"/>
              </a:spcBef>
              <a:spcAft>
                <a:spcPts val="0"/>
              </a:spcAft>
              <a:buClr>
                <a:schemeClr val="lt1"/>
              </a:buClr>
              <a:buSzPts val="1800"/>
              <a:buFont typeface="Arial"/>
              <a:buChar char="•"/>
            </a:pPr>
            <a:r>
              <a:rPr lang="nl" sz="1800" b="1"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Coördineer</a:t>
            </a:r>
            <a:r>
              <a:rPr lang="nl" sz="1800" b="0"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 met andere departementen binnen uw nationale vereniging en wees u bewust van de gedeelde informatie aangezien deze voor grotere CEA-betrokkenheid zal zorgen.</a:t>
            </a:r>
            <a:endParaRPr lang="nl"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21" descr="A picture containing indoor&#10;&#10;Description automatically generated"/>
          <p:cNvPicPr preferRelativeResize="0"/>
          <p:nvPr/>
        </p:nvPicPr>
        <p:blipFill rotWithShape="1">
          <a:blip r:embed="rId3">
            <a:alphaModFix/>
            <a:extLst>
              <a:ext uri="{BEBA8EAE-BF5A-486C-A8C5-ECC9F3942E4B}">
                <a14:imgProps xmlns:a14="http://schemas.microsoft.com/office/drawing/2010/main">
                  <a14:imgLayer r:embed="rId4">
                    <a14:imgEffect>
                      <a14:saturation sat="66000"/>
                    </a14:imgEffect>
                  </a14:imgLayer>
                </a14:imgProps>
              </a:ext>
            </a:extLst>
          </a:blip>
          <a:srcRect l="3224" r="4988"/>
          <a:stretch/>
        </p:blipFill>
        <p:spPr>
          <a:xfrm>
            <a:off x="2966720" y="0"/>
            <a:ext cx="9225280" cy="6858000"/>
          </a:xfrm>
          <a:prstGeom prst="rect">
            <a:avLst/>
          </a:prstGeom>
          <a:noFill/>
          <a:ln>
            <a:noFill/>
          </a:ln>
        </p:spPr>
      </p:pic>
      <p:sp>
        <p:nvSpPr>
          <p:cNvPr id="372" name="Google Shape;372;p21"/>
          <p:cNvSpPr/>
          <p:nvPr/>
        </p:nvSpPr>
        <p:spPr>
          <a:xfrm>
            <a:off x="-16474" y="-5347"/>
            <a:ext cx="4211052"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3" name="Google Shape;373;p21"/>
          <p:cNvSpPr txBox="1"/>
          <p:nvPr/>
        </p:nvSpPr>
        <p:spPr>
          <a:xfrm>
            <a:off x="254680" y="638259"/>
            <a:ext cx="3801092"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Activiteit:</a:t>
            </a:r>
          </a:p>
          <a:p>
            <a:pPr marL="0" marR="0" lvl="0" indent="0" algn="l" rtl="0">
              <a:lnSpc>
                <a:spcPct val="90000"/>
              </a:lnSpc>
              <a:spcBef>
                <a:spcPts val="0"/>
              </a:spcBef>
              <a:spcAft>
                <a:spcPts val="0"/>
              </a:spcAft>
              <a:buClr>
                <a:schemeClr val="lt1"/>
              </a:buClr>
              <a:buSzPts val="4400"/>
              <a:buFont typeface="Arial"/>
              <a:buNone/>
            </a:pPr>
            <a:endParaRPr lang="nl" sz="36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36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Oefening op communicatie bij rampen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74" name="Google Shape;374;p21"/>
          <p:cNvSpPr/>
          <p:nvPr/>
        </p:nvSpPr>
        <p:spPr>
          <a:xfrm>
            <a:off x="4499322" y="792480"/>
            <a:ext cx="7435348" cy="5191760"/>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21"/>
          <p:cNvSpPr txBox="1"/>
          <p:nvPr/>
        </p:nvSpPr>
        <p:spPr>
          <a:xfrm>
            <a:off x="4807999" y="1329049"/>
            <a:ext cx="6919543"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Op voorhand: </a:t>
            </a:r>
          </a:p>
          <a:p>
            <a:pPr marL="285750" marR="0" lvl="0" indent="-285750" algn="l" rtl="0">
              <a:spcBef>
                <a:spcPts val="0"/>
              </a:spcBef>
              <a:spcAft>
                <a:spcPts val="0"/>
              </a:spcAft>
              <a:buClr>
                <a:schemeClr val="lt1"/>
              </a:buClr>
              <a:buSzPts val="1800"/>
              <a:buFont typeface="Arial"/>
              <a:buChar char="•"/>
            </a:pPr>
            <a:r>
              <a:rPr lang="nl" sz="1800" b="0"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Hoe zou u de leden van de gemeenschap benaderen om u als CDRT te helpen reageren op noodgevallen binnen de gemeenschap?</a:t>
            </a:r>
          </a:p>
          <a:p>
            <a:pPr marL="285750" marR="0" lvl="0" indent="-171450" algn="l" rtl="0">
              <a:spcBef>
                <a:spcPts val="0"/>
              </a:spcBef>
              <a:spcAft>
                <a:spcPts val="0"/>
              </a:spcAft>
              <a:buClr>
                <a:schemeClr val="lt1"/>
              </a:buClr>
              <a:buSzPts val="1800"/>
              <a:buFont typeface="Arial"/>
              <a:buNone/>
            </a:pPr>
            <a:endParaRPr lang="nl" sz="1800" dirty="0">
              <a:solidFill>
                <a:schemeClr val="lt1"/>
              </a:solidFill>
              <a:latin typeface="Open sans" panose="020B0606030504020204" pitchFamily="34" charset="0"/>
              <a:ea typeface="Open sans" panose="020B0606030504020204" pitchFamily="34" charset="0"/>
              <a:cs typeface="+mn-cs"/>
              <a:sym typeface="Calibri" panose="020F0502020204030204" pitchFamily="34" charset="0"/>
            </a:endParaRPr>
          </a:p>
          <a:p>
            <a:pPr marL="0" marR="0" lvl="0" indent="0" algn="l" rtl="0">
              <a:spcBef>
                <a:spcPts val="0"/>
              </a:spcBef>
              <a:spcAft>
                <a:spcPts val="0"/>
              </a:spcAft>
              <a:buNone/>
            </a:pPr>
            <a:r>
              <a:rPr lang="nl" sz="1800" b="1"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Tijdens:</a:t>
            </a:r>
          </a:p>
          <a:p>
            <a:pPr marL="285750" marR="0" lvl="0" indent="-285750" algn="l" rtl="0">
              <a:spcBef>
                <a:spcPts val="0"/>
              </a:spcBef>
              <a:spcAft>
                <a:spcPts val="0"/>
              </a:spcAft>
              <a:buClr>
                <a:schemeClr val="lt1"/>
              </a:buClr>
              <a:buSzPts val="1800"/>
              <a:buFont typeface="Arial"/>
              <a:buChar char="•"/>
            </a:pPr>
            <a:r>
              <a:rPr lang="nl" sz="1800" b="0"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Identificeer vervolgens risico’s zoals overstromingen, branden of aardverschuivingen en noem drie geschikte kanalen om over het gevaar te communiceren naar leden van de gemeenschap.</a:t>
            </a:r>
          </a:p>
          <a:p>
            <a:pPr marL="285750" marR="0" lvl="0" indent="-171450" algn="l" rtl="0">
              <a:spcBef>
                <a:spcPts val="0"/>
              </a:spcBef>
              <a:spcAft>
                <a:spcPts val="0"/>
              </a:spcAft>
              <a:buClr>
                <a:schemeClr val="lt1"/>
              </a:buClr>
              <a:buSzPts val="1800"/>
              <a:buFont typeface="Arial"/>
              <a:buNone/>
            </a:pPr>
            <a:endParaRPr lang="nl" sz="1800" b="1" dirty="0">
              <a:solidFill>
                <a:schemeClr val="lt1"/>
              </a:solidFill>
              <a:latin typeface="Open sans" panose="020B0606030504020204" pitchFamily="34" charset="0"/>
              <a:ea typeface="Open sans" panose="020B0606030504020204" pitchFamily="34" charset="0"/>
              <a:cs typeface="+mn-cs"/>
              <a:sym typeface="Calibri" panose="020F0502020204030204" pitchFamily="34" charset="0"/>
            </a:endParaRPr>
          </a:p>
          <a:p>
            <a:pPr marL="0" marR="0" lvl="0" indent="0" algn="l" rtl="0">
              <a:spcBef>
                <a:spcPts val="0"/>
              </a:spcBef>
              <a:spcAft>
                <a:spcPts val="0"/>
              </a:spcAft>
              <a:buNone/>
            </a:pPr>
            <a:r>
              <a:rPr lang="nl" sz="1800" b="1"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Achteraf:</a:t>
            </a:r>
          </a:p>
          <a:p>
            <a:pPr marL="285750" marR="0" lvl="0" indent="-285750" algn="l" rtl="0">
              <a:spcBef>
                <a:spcPts val="0"/>
              </a:spcBef>
              <a:spcAft>
                <a:spcPts val="0"/>
              </a:spcAft>
              <a:buClr>
                <a:schemeClr val="lt1"/>
              </a:buClr>
              <a:buSzPts val="1800"/>
              <a:buFont typeface="Arial"/>
              <a:buChar char="•"/>
            </a:pPr>
            <a:r>
              <a:rPr lang="nl" sz="1800" b="0" i="0" u="none" baseline="0" dirty="0">
                <a:solidFill>
                  <a:schemeClr val="lt1"/>
                </a:solidFill>
                <a:latin typeface="Open sans" panose="020B0606030504020204" pitchFamily="34" charset="0"/>
                <a:ea typeface="Open sans" panose="020B0606030504020204" pitchFamily="34" charset="0"/>
                <a:cs typeface="+mn-cs"/>
                <a:sym typeface="Calibri" panose="020F0502020204030204" pitchFamily="34" charset="0"/>
              </a:rPr>
              <a:t>Bespreek wat een goede methode zou zijn om feedback en klachten binnen een gemeenschap te verzamelen.</a:t>
            </a:r>
            <a:endParaRPr lang="nl" dirty="0">
              <a:latin typeface="Open sans" panose="020B0606030504020204" pitchFamily="34" charset="0"/>
              <a:ea typeface="Open sans" panose="020B0606030504020204" pitchFamily="34" charset="0"/>
              <a:cs typeface="+mn-cs"/>
              <a:sym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nl"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Doe mee</a:t>
              </a:r>
              <a:endParaRPr lang="nl" sz="4000" b="1" i="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nl" sz="2200" b="0"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U kunt op veel manieren deel uitmaken van ‘s werelds grootste humanitaire netwerk.</a:t>
              </a:r>
              <a:endParaRPr lang="nl" sz="2200"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sp>
        <p:nvSpPr>
          <p:cNvPr id="791" name="Google Shape;791;p45"/>
          <p:cNvSpPr/>
          <p:nvPr/>
        </p:nvSpPr>
        <p:spPr>
          <a:xfrm>
            <a:off x="4568644" y="1221423"/>
            <a:ext cx="7265812"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nl" sz="18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Word vrijwilliger, doneer, doe mee aan ons partnerschap</a:t>
            </a:r>
            <a:r>
              <a:rPr lang="nl" sz="1800" b="0"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of deel onze oproepen en stories op sociale media. Kom meer te weten over IFRC en ontdek hoe u in contact kunt komen met uw nationale Rode Kruis of Rode Halve Maan op </a:t>
            </a:r>
            <a:r>
              <a:rPr lang="nl" sz="18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www.ifrc.org.</a:t>
            </a:r>
            <a:endParaRPr lang="nl" sz="1800" b="1"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269369"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nl" sz="18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Om op de hoogte te blijven van de werking van de Caraïbische rampenbestrijding of om meer informatie te krijgen over beschikbare trainingen, trainingsmateriaal, onderzoek en tools voor informatiebeheer, bezoekt u: </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hlinkClick r:id="rId3">
                  <a:extLst>
                    <a:ext uri="{A12FA001-AC4F-418D-AE19-62706E023703}">
                      <ahyp:hlinkClr xmlns:ahyp="http://schemas.microsoft.com/office/drawing/2018/hyperlinkcolor" val="tx"/>
                    </a:ext>
                  </a:extLst>
                </a:hlinkClick>
              </a:rPr>
              <a:t>www.cadrim.org</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p>
          <a:p>
            <a:pPr marL="0" marR="0" lvl="0" indent="0" algn="l"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cs typeface="+mn-cs"/>
                    <a:sym typeface="Arial" panose="020B0604020202020204" pitchFamily="34" charset="0"/>
                  </a:rPr>
                  <a:t>: CADRIM.IFRC</a:t>
                </a:r>
                <a:endParaRPr lang="nl" sz="1600" dirty="0">
                  <a:solidFill>
                    <a:schemeClr val="tx1"/>
                  </a:solidFill>
                  <a:latin typeface="Arial Nova" panose="020B0504020202020204" pitchFamily="34" charset="0"/>
                  <a:cs typeface="+mn-cs"/>
                  <a:sym typeface="Arial" panose="020B0604020202020204" pitchFamily="34" charset="0"/>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cs typeface="+mn-cs"/>
                    <a:sym typeface="Arial" panose="020B0604020202020204" pitchFamily="34" charset="0"/>
                  </a:rPr>
                  <a:t>: @cadrim_ifrc</a:t>
                </a:r>
                <a:endParaRPr lang="nl" sz="1600" dirty="0">
                  <a:solidFill>
                    <a:schemeClr val="tx1"/>
                  </a:solidFill>
                  <a:latin typeface="Arial Nova" panose="020B0504020202020204" pitchFamily="34" charset="0"/>
                  <a:cs typeface="+mn-cs"/>
                  <a:sym typeface="Arial" panose="020B0604020202020204" pitchFamily="34" charset="0"/>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cs typeface="+mn-cs"/>
                    <a:sym typeface="Arial" panose="020B0604020202020204" pitchFamily="34" charset="0"/>
                  </a:rPr>
                  <a:t>: @CADRIM_IFRC</a:t>
                </a:r>
                <a:endParaRPr lang="nl" sz="1600" dirty="0">
                  <a:solidFill>
                    <a:schemeClr val="tx1"/>
                  </a:solidFill>
                  <a:latin typeface="Arial Nova" panose="020B0504020202020204" pitchFamily="34" charset="0"/>
                  <a:cs typeface="+mn-cs"/>
                  <a:sym typeface="Arial" panose="020B0604020202020204" pitchFamily="34" charset="0"/>
                </a:endParaRP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nl" sz="4000" b="1"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Dankwoord</a:t>
            </a:r>
            <a:endParaRPr lang="nl" sz="4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108269"/>
          </a:xfrm>
          <a:prstGeom prst="rect">
            <a:avLst/>
          </a:prstGeom>
          <a:noFill/>
        </p:spPr>
        <p:txBody>
          <a:bodyPr wrap="square" rtlCol="0">
            <a:spAutoFit/>
          </a:bodyPr>
          <a:lstStyle/>
          <a:p>
            <a:pPr algn="l" rtl="0">
              <a:spcAft>
                <a:spcPts val="600"/>
              </a:spcAft>
            </a:pPr>
            <a:r>
              <a:rPr lang="nl"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We bedanken de Rode Kruis-organisaties van Belize, Grenada, Guyana, Jamaica, Saint Vincent en de Grenadines, Trinidad en Tobago en het Caribbean Disaster Emergency Management Agency (CDEMA) voor hun bereidheid om samen te werken met </a:t>
            </a: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het Caribbean Disaster Risk Management (CADRIM)-referentiecentrum. We hebben het CDRT-trainingsmateriaal samen met hen herbekeken en aangepast om het relevanter en effectiever te maken</a:t>
            </a: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voor trainingen in rampenbestrijding. Jullie inzet is een mooi voorbeeld van de zin voor samenwerking binnen de humanitaire gemeenschap, en jullie onschatbare bijdragen worden enorm gewaardeerd.</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633576" y="1608366"/>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nl" sz="40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Doelstellingen</a:t>
            </a:r>
            <a:endParaRPr lang="nl" sz="40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05" name="Google Shape;105;p2"/>
          <p:cNvSpPr/>
          <p:nvPr/>
        </p:nvSpPr>
        <p:spPr>
          <a:xfrm>
            <a:off x="1146945" y="2481768"/>
            <a:ext cx="10713083" cy="240061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Noto Sans Symbols"/>
              <a:buChar char="✔"/>
            </a:pPr>
            <a:r>
              <a:rPr lang="nl"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Begrip van communicatie</a:t>
            </a:r>
            <a:endParaRPr lang="nl"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nl"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Hoe effectief communiceren?</a:t>
            </a:r>
            <a:endParaRPr lang="nl"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nl"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Begrip van Community Engagement and Accountability (CEA - Betrokkenheid en verantwoordelijkheid van de gemeenschap) </a:t>
            </a:r>
            <a:endParaRPr lang="nl"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nl"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Beoordeel hinderpalen voor effectieve communicatie</a:t>
            </a:r>
            <a:endParaRPr lang="nl"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nl" sz="20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Leer hoe te communiceren tijdens rampen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106" name="Google Shape;106;p2"/>
          <p:cNvPicPr preferRelativeResize="0"/>
          <p:nvPr/>
        </p:nvPicPr>
        <p:blipFill rotWithShape="1">
          <a:blip r:embed="rId3">
            <a:alphaModFix/>
          </a:blip>
          <a:srcRect/>
          <a:stretch/>
        </p:blipFill>
        <p:spPr>
          <a:xfrm>
            <a:off x="633576" y="519479"/>
            <a:ext cx="1067378" cy="9233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6146" name="Picture 2" descr="No photo description available.">
            <a:extLst>
              <a:ext uri="{FF2B5EF4-FFF2-40B4-BE49-F238E27FC236}">
                <a16:creationId xmlns:a16="http://schemas.microsoft.com/office/drawing/2014/main" id="{664DD79C-D00F-653A-A524-506453334B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225"/>
          <a:stretch/>
        </p:blipFill>
        <p:spPr bwMode="auto">
          <a:xfrm>
            <a:off x="2853924" y="0"/>
            <a:ext cx="9338076" cy="6858000"/>
          </a:xfrm>
          <a:prstGeom prst="rect">
            <a:avLst/>
          </a:prstGeom>
          <a:noFill/>
          <a:extLst>
            <a:ext uri="{909E8E84-426E-40DD-AFC4-6F175D3DCCD1}">
              <a14:hiddenFill xmlns:a14="http://schemas.microsoft.com/office/drawing/2010/main">
                <a:solidFill>
                  <a:srgbClr val="FFFFFF"/>
                </a:solidFill>
              </a14:hiddenFill>
            </a:ext>
          </a:extLst>
        </p:spPr>
      </p:pic>
      <p:sp>
        <p:nvSpPr>
          <p:cNvPr id="117" name="Google Shape;117;p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18" name="Google Shape;118;p3"/>
          <p:cNvSpPr txBox="1"/>
          <p:nvPr/>
        </p:nvSpPr>
        <p:spPr>
          <a:xfrm>
            <a:off x="230373" y="943059"/>
            <a:ext cx="388292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Wat is communicatie?</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nl" sz="1800" b="1"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Een proces waarbij informatie tussen individuen wordt uitgewisseld aan de hand van een gebruikelijk systeem van symbolen, tekens of gedrag. </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nl" sz="1800" b="0"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In haar meest simpele vorm kan communicatie worden gedefinieerd als een uitwisseling van informatie. </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f4cf92f5a7_0_0"/>
          <p:cNvSpPr/>
          <p:nvPr/>
        </p:nvSpPr>
        <p:spPr>
          <a:xfrm>
            <a:off x="-16474" y="-5348"/>
            <a:ext cx="4211100"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29" name="Google Shape;129;g1f4cf92f5a7_0_0"/>
          <p:cNvSpPr txBox="1"/>
          <p:nvPr/>
        </p:nvSpPr>
        <p:spPr>
          <a:xfrm>
            <a:off x="224200" y="638259"/>
            <a:ext cx="38010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Activiteit:</a:t>
            </a:r>
          </a:p>
          <a:p>
            <a:pPr marL="0" marR="0" lvl="0" indent="0" algn="l" rtl="0">
              <a:lnSpc>
                <a:spcPct val="90000"/>
              </a:lnSpc>
              <a:spcBef>
                <a:spcPts val="0"/>
              </a:spcBef>
              <a:spcAft>
                <a:spcPts val="0"/>
              </a:spcAft>
              <a:buClr>
                <a:schemeClr val="lt1"/>
              </a:buClr>
              <a:buSzPts val="4400"/>
              <a:buFont typeface="Arial"/>
              <a:buNone/>
            </a:pPr>
            <a:endParaRPr lang="nl" sz="32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32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Verspreid de boodschap</a:t>
            </a:r>
            <a:endParaRPr lang="nl" sz="1200"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30" name="Google Shape;130;g1f4cf92f5a7_0_0"/>
          <p:cNvSpPr txBox="1"/>
          <p:nvPr/>
        </p:nvSpPr>
        <p:spPr>
          <a:xfrm>
            <a:off x="4659546" y="1300361"/>
            <a:ext cx="6919500" cy="403183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2000"/>
              <a:buFont typeface="Arial" panose="020B0604020202020204" pitchFamily="34" charset="0"/>
              <a:buChar char="•"/>
            </a:pPr>
            <a:r>
              <a:rPr lang="nl" sz="2400" b="0" i="0" u="none" baseline="0">
                <a:solidFill>
                  <a:schemeClr val="dk1"/>
                </a:solidFill>
                <a:latin typeface="Open sans" panose="020B0606030504020204" pitchFamily="34" charset="0"/>
                <a:ea typeface="Open sans" panose="020B0606030504020204" pitchFamily="34" charset="0"/>
                <a:cs typeface="+mn-cs"/>
                <a:sym typeface="Calibri" panose="020F0502020204030204" pitchFamily="34" charset="0"/>
              </a:rPr>
              <a:t>Deelnemers worden in groepen verdeeld</a:t>
            </a:r>
          </a:p>
          <a:p>
            <a:pPr marL="342900" marR="0" lvl="0" indent="-342900" algn="l" rtl="0">
              <a:spcBef>
                <a:spcPts val="0"/>
              </a:spcBef>
              <a:spcAft>
                <a:spcPts val="0"/>
              </a:spcAft>
              <a:buClr>
                <a:srgbClr val="F5333F"/>
              </a:buClr>
              <a:buSzPts val="2000"/>
              <a:buFont typeface="Arial" panose="020B0604020202020204" pitchFamily="34" charset="0"/>
              <a:buChar char="•"/>
            </a:pPr>
            <a:endParaRPr lang="nl" sz="2400" dirty="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342900" marR="0" lvl="0" indent="-342900" algn="l" rtl="0">
              <a:spcBef>
                <a:spcPts val="0"/>
              </a:spcBef>
              <a:spcAft>
                <a:spcPts val="0"/>
              </a:spcAft>
              <a:buClr>
                <a:srgbClr val="F5333F"/>
              </a:buClr>
              <a:buSzPts val="2000"/>
              <a:buFont typeface="Arial" panose="020B0604020202020204" pitchFamily="34" charset="0"/>
              <a:buChar char="•"/>
            </a:pPr>
            <a:r>
              <a:rPr lang="nl" sz="2400" b="0" i="0" u="none" baseline="0">
                <a:solidFill>
                  <a:schemeClr val="dk1"/>
                </a:solidFill>
                <a:latin typeface="Open sans" panose="020B0606030504020204" pitchFamily="34" charset="0"/>
                <a:ea typeface="Open sans" panose="020B0606030504020204" pitchFamily="34" charset="0"/>
                <a:cs typeface="+mn-cs"/>
                <a:sym typeface="Calibri" panose="020F0502020204030204" pitchFamily="34" charset="0"/>
              </a:rPr>
              <a:t>In elke groep wordt aan één persoon een boodschap gegeven</a:t>
            </a:r>
          </a:p>
          <a:p>
            <a:pPr marL="342900" marR="0" lvl="0" indent="-342900" algn="l" rtl="0">
              <a:spcBef>
                <a:spcPts val="0"/>
              </a:spcBef>
              <a:spcAft>
                <a:spcPts val="0"/>
              </a:spcAft>
              <a:buClr>
                <a:srgbClr val="F5333F"/>
              </a:buClr>
              <a:buSzPts val="2000"/>
              <a:buFont typeface="Arial" panose="020B0604020202020204" pitchFamily="34" charset="0"/>
              <a:buChar char="•"/>
            </a:pPr>
            <a:endParaRPr lang="nl" sz="2400" dirty="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342900" marR="0" lvl="0" indent="-342900" algn="l" rtl="0">
              <a:spcBef>
                <a:spcPts val="0"/>
              </a:spcBef>
              <a:spcAft>
                <a:spcPts val="0"/>
              </a:spcAft>
              <a:buClr>
                <a:srgbClr val="F5333F"/>
              </a:buClr>
              <a:buSzPts val="2000"/>
              <a:buFont typeface="Arial" panose="020B0604020202020204" pitchFamily="34" charset="0"/>
              <a:buChar char="•"/>
            </a:pPr>
            <a:r>
              <a:rPr lang="nl" sz="2400" b="0" i="0" u="none" baseline="0">
                <a:solidFill>
                  <a:schemeClr val="dk1"/>
                </a:solidFill>
                <a:latin typeface="Open sans" panose="020B0606030504020204" pitchFamily="34" charset="0"/>
                <a:ea typeface="Open sans" panose="020B0606030504020204" pitchFamily="34" charset="0"/>
                <a:cs typeface="+mn-cs"/>
                <a:sym typeface="Calibri" panose="020F0502020204030204" pitchFamily="34" charset="0"/>
              </a:rPr>
              <a:t>De boodschap wordt mondeling doorverteld van het ene groepslid aan het andere</a:t>
            </a:r>
            <a:endParaRPr lang="nl" sz="2400" dirty="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342900" marR="0" lvl="0" indent="-342900" algn="l" rtl="0">
              <a:spcBef>
                <a:spcPts val="0"/>
              </a:spcBef>
              <a:spcAft>
                <a:spcPts val="0"/>
              </a:spcAft>
              <a:buClr>
                <a:srgbClr val="F5333F"/>
              </a:buClr>
              <a:buSzPts val="2000"/>
              <a:buFont typeface="Arial" panose="020B0604020202020204" pitchFamily="34" charset="0"/>
              <a:buChar char="•"/>
            </a:pPr>
            <a:endParaRPr lang="nl" sz="2400" dirty="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342900" marR="0" lvl="0" indent="-342900" algn="l" rtl="0">
              <a:spcBef>
                <a:spcPts val="0"/>
              </a:spcBef>
              <a:spcAft>
                <a:spcPts val="0"/>
              </a:spcAft>
              <a:buClr>
                <a:srgbClr val="F5333F"/>
              </a:buClr>
              <a:buSzPts val="2000"/>
              <a:buFont typeface="Arial" panose="020B0604020202020204" pitchFamily="34" charset="0"/>
              <a:buChar char="•"/>
            </a:pP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De laatste persoon in de groep onthult de boodschap.</a:t>
            </a:r>
          </a:p>
          <a:p>
            <a:pPr marL="457200" marR="0" lvl="0" indent="0" algn="l" rtl="0">
              <a:spcBef>
                <a:spcPts val="0"/>
              </a:spcBef>
              <a:spcAft>
                <a:spcPts val="0"/>
              </a:spcAft>
              <a:buNone/>
            </a:pP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1" name="Google Shape;141;p4"/>
          <p:cNvSpPr txBox="1"/>
          <p:nvPr/>
        </p:nvSpPr>
        <p:spPr>
          <a:xfrm>
            <a:off x="230373" y="750019"/>
            <a:ext cx="388292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Gepast communiceren</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nl" sz="1800" b="1"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20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Het doorgeven van informatie voor de verschillende fases van een noodsituatie vereist communicatievaardigheden. </a:t>
            </a:r>
            <a:endParaRPr lang="nl" sz="1600"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42" name="Google Shape;142;p4"/>
          <p:cNvSpPr txBox="1"/>
          <p:nvPr/>
        </p:nvSpPr>
        <p:spPr>
          <a:xfrm>
            <a:off x="5129235" y="1150694"/>
            <a:ext cx="6832391" cy="3693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2400" b="1" i="0" u="none" strike="noStrike" cap="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CDRT’s MOETEN REKENING HOUDEN MET:</a:t>
            </a:r>
            <a:endParaRPr lang="nl" sz="24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Arial" panose="020B0604020202020204" pitchFamily="34" charset="0"/>
              <a:buChar char="•"/>
            </a:pPr>
            <a:r>
              <a:rPr lang="nl" sz="24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geprefereerde communicatiemethode binnen de gemeenschap</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spcBef>
                <a:spcPts val="0"/>
              </a:spcBef>
              <a:spcAft>
                <a:spcPts val="0"/>
              </a:spcAft>
              <a:buClr>
                <a:srgbClr val="F5333F"/>
              </a:buClr>
              <a:buSzPts val="1800"/>
              <a:buFont typeface="Arial" panose="020B0604020202020204" pitchFamily="34" charset="0"/>
              <a:buChar char="•"/>
            </a:pPr>
            <a:endParaRPr lang="nl"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Arial" panose="020B0604020202020204" pitchFamily="34" charset="0"/>
              <a:buChar char="•"/>
            </a:pPr>
            <a:r>
              <a:rPr lang="nl" sz="24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Tijdlijnen voor de communicatie</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spcBef>
                <a:spcPts val="0"/>
              </a:spcBef>
              <a:spcAft>
                <a:spcPts val="0"/>
              </a:spcAft>
              <a:buClr>
                <a:srgbClr val="F5333F"/>
              </a:buClr>
              <a:buSzPts val="1800"/>
              <a:buFont typeface="Arial" panose="020B0604020202020204" pitchFamily="34" charset="0"/>
              <a:buChar char="•"/>
            </a:pPr>
            <a:endParaRPr lang="nl"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Arial" panose="020B0604020202020204" pitchFamily="34" charset="0"/>
              <a:buChar char="•"/>
            </a:pPr>
            <a:r>
              <a:rPr lang="nl" sz="24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Kwetsbare groepen</a:t>
            </a:r>
          </a:p>
          <a:p>
            <a:pPr marR="0" lvl="0" algn="l" rtl="0">
              <a:spcBef>
                <a:spcPts val="0"/>
              </a:spcBef>
              <a:spcAft>
                <a:spcPts val="0"/>
              </a:spcAft>
              <a:buClr>
                <a:srgbClr val="F5333F"/>
              </a:buClr>
            </a:pP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Arial" panose="020B0604020202020204" pitchFamily="34" charset="0"/>
              <a:buChar char="•"/>
            </a:pPr>
            <a:r>
              <a:rPr lang="nl" sz="2400" b="0" i="0" u="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De aangewezen communicatietools</a:t>
            </a:r>
            <a:endParaRPr lang="nl" sz="2400"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5122" name="Picture 2" descr="No photo description available.">
            <a:extLst>
              <a:ext uri="{FF2B5EF4-FFF2-40B4-BE49-F238E27FC236}">
                <a16:creationId xmlns:a16="http://schemas.microsoft.com/office/drawing/2014/main" id="{93855376-8F7F-A64B-1B9E-25476B20E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32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 name="Google Shape;153;p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54" name="Google Shape;154;p5"/>
          <p:cNvSpPr txBox="1"/>
          <p:nvPr/>
        </p:nvSpPr>
        <p:spPr>
          <a:xfrm>
            <a:off x="311653" y="638259"/>
            <a:ext cx="3697639"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Wat is Community Engagement &amp; Accountability (CEA)?</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55" name="Google Shape;155;p5"/>
          <p:cNvSpPr/>
          <p:nvPr/>
        </p:nvSpPr>
        <p:spPr>
          <a:xfrm>
            <a:off x="4638175" y="2511494"/>
            <a:ext cx="7435348" cy="1943965"/>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5"/>
          <p:cNvSpPr txBox="1"/>
          <p:nvPr/>
        </p:nvSpPr>
        <p:spPr>
          <a:xfrm>
            <a:off x="5392440" y="2747760"/>
            <a:ext cx="6260124"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Een aanpak van het Rode Kruis om ervoor te zorgen dat gemeenschappen centraal staan in het uitgevoerde werk, door in het volledige programma en bij alle operaties rekening te houden met communicatie en participatie.</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67" name="Google Shape;167;p6"/>
          <p:cNvSpPr txBox="1"/>
          <p:nvPr/>
        </p:nvSpPr>
        <p:spPr>
          <a:xfrm>
            <a:off x="648195" y="638259"/>
            <a:ext cx="2881713"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Waarom is CEA belangrijk?</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68" name="Google Shape;168;p6"/>
          <p:cNvSpPr txBox="1"/>
          <p:nvPr/>
        </p:nvSpPr>
        <p:spPr>
          <a:xfrm>
            <a:off x="4944734" y="306564"/>
            <a:ext cx="7175547" cy="6555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5333F"/>
              </a:buClr>
              <a:buSzPts val="1800"/>
              <a:buFont typeface="Arial"/>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CEA zorgt voor betere, </a:t>
            </a: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Calibri" panose="020F0502020204030204" pitchFamily="34" charset="0"/>
              </a:rPr>
              <a:t>effectievere </a:t>
            </a: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planning</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85750" algn="l" rtl="0">
              <a:lnSpc>
                <a:spcPct val="150000"/>
              </a:lnSpc>
              <a:spcBef>
                <a:spcPts val="0"/>
              </a:spcBef>
              <a:spcAft>
                <a:spcPts val="0"/>
              </a:spcAft>
              <a:buClr>
                <a:srgbClr val="F5333F"/>
              </a:buClr>
              <a:buSzPts val="1800"/>
              <a:buFont typeface="Arial"/>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Verhoogt </a:t>
            </a: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Calibri" panose="020F0502020204030204" pitchFamily="34" charset="0"/>
              </a:rPr>
              <a:t>de aanvaarding en het vertrouwen</a:t>
            </a:r>
          </a:p>
          <a:p>
            <a:pPr marL="285750" marR="0" lvl="0" indent="-285750" algn="l" rtl="0">
              <a:lnSpc>
                <a:spcPct val="150000"/>
              </a:lnSpc>
              <a:spcBef>
                <a:spcPts val="0"/>
              </a:spcBef>
              <a:spcAft>
                <a:spcPts val="0"/>
              </a:spcAft>
              <a:buClr>
                <a:srgbClr val="F5333F"/>
              </a:buClr>
              <a:buSzPts val="1800"/>
              <a:buFont typeface="Arial"/>
              <a:buChar char="•"/>
            </a:pP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Calibri" panose="020F0502020204030204" pitchFamily="34" charset="0"/>
              </a:rPr>
              <a:t>Feedback en klachten </a:t>
            </a: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zijn positief.</a:t>
            </a:r>
          </a:p>
          <a:p>
            <a:pPr marL="285750" marR="0" lvl="0" indent="-285750" algn="l" rtl="0">
              <a:lnSpc>
                <a:spcPct val="150000"/>
              </a:lnSpc>
              <a:spcBef>
                <a:spcPts val="0"/>
              </a:spcBef>
              <a:spcAft>
                <a:spcPts val="0"/>
              </a:spcAft>
              <a:buClr>
                <a:srgbClr val="F5333F"/>
              </a:buClr>
              <a:buSzPts val="1800"/>
              <a:buFont typeface="Arial"/>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Helpt </a:t>
            </a: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Calibri" panose="020F0502020204030204" pitchFamily="34" charset="0"/>
              </a:rPr>
              <a:t>levens te redden.</a:t>
            </a:r>
          </a:p>
          <a:p>
            <a:pPr marL="285750" marR="0" lvl="0" indent="-285750" algn="l" rtl="0">
              <a:lnSpc>
                <a:spcPct val="150000"/>
              </a:lnSpc>
              <a:spcBef>
                <a:spcPts val="0"/>
              </a:spcBef>
              <a:spcAft>
                <a:spcPts val="0"/>
              </a:spcAft>
              <a:buClr>
                <a:srgbClr val="F5333F"/>
              </a:buClr>
              <a:buSzPts val="1800"/>
              <a:buFont typeface="Arial"/>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Maakt mensen autonomer en creëert </a:t>
            </a: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Calibri" panose="020F0502020204030204" pitchFamily="34" charset="0"/>
              </a:rPr>
              <a:t>weerbaarheid binnen de gemeenschap.</a:t>
            </a:r>
          </a:p>
          <a:p>
            <a:pPr marL="285750" marR="0" lvl="0" indent="-285750" algn="l" rtl="0">
              <a:lnSpc>
                <a:spcPct val="150000"/>
              </a:lnSpc>
              <a:spcBef>
                <a:spcPts val="0"/>
              </a:spcBef>
              <a:spcAft>
                <a:spcPts val="0"/>
              </a:spcAft>
              <a:buClr>
                <a:srgbClr val="F5333F"/>
              </a:buClr>
              <a:buSzPts val="1800"/>
              <a:buFont typeface="Arial"/>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Ondersteunt </a:t>
            </a: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Calibri" panose="020F0502020204030204" pitchFamily="34" charset="0"/>
              </a:rPr>
              <a:t>positief gedrag </a:t>
            </a: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en maatschappelijke verandering.</a:t>
            </a:r>
          </a:p>
          <a:p>
            <a:pPr marL="285750" marR="0" lvl="0" indent="-285750" algn="l" rtl="0">
              <a:lnSpc>
                <a:spcPct val="150000"/>
              </a:lnSpc>
              <a:spcBef>
                <a:spcPts val="0"/>
              </a:spcBef>
              <a:spcAft>
                <a:spcPts val="0"/>
              </a:spcAft>
              <a:buClr>
                <a:srgbClr val="F5333F"/>
              </a:buClr>
              <a:buSzPts val="1800"/>
              <a:buFont typeface="Arial"/>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Erkent de gemeenschap als </a:t>
            </a: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Calibri" panose="020F0502020204030204" pitchFamily="34" charset="0"/>
              </a:rPr>
              <a:t>experts en partners.</a:t>
            </a:r>
          </a:p>
          <a:p>
            <a:pPr marL="285750" marR="0" lvl="0" indent="-285750" algn="l" rtl="0">
              <a:lnSpc>
                <a:spcPct val="150000"/>
              </a:lnSpc>
              <a:spcBef>
                <a:spcPts val="0"/>
              </a:spcBef>
              <a:spcAft>
                <a:spcPts val="0"/>
              </a:spcAft>
              <a:buClr>
                <a:srgbClr val="F5333F"/>
              </a:buClr>
              <a:buSzPts val="1800"/>
              <a:buFont typeface="Arial"/>
              <a:buChar char="•"/>
            </a:pP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Calibri" panose="020F0502020204030204" pitchFamily="34" charset="0"/>
              </a:rPr>
              <a:t>Ondersteunt nationale verenigingen </a:t>
            </a: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om hun hulpverlenende rol te vervullen.</a:t>
            </a:r>
          </a:p>
          <a:p>
            <a:pPr marL="285750" marR="0" lvl="0" indent="-285750" algn="l" rtl="0">
              <a:lnSpc>
                <a:spcPct val="150000"/>
              </a:lnSpc>
              <a:spcBef>
                <a:spcPts val="0"/>
              </a:spcBef>
              <a:spcAft>
                <a:spcPts val="0"/>
              </a:spcAft>
              <a:buClr>
                <a:srgbClr val="F5333F"/>
              </a:buClr>
              <a:buSzPts val="1800"/>
              <a:buFont typeface="Arial"/>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Draagt bij tot </a:t>
            </a: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Calibri" panose="020F0502020204030204" pitchFamily="34" charset="0"/>
              </a:rPr>
              <a:t>‘goedwillige’ </a:t>
            </a: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werking.</a:t>
            </a:r>
          </a:p>
          <a:p>
            <a:pPr marL="285750" marR="0" lvl="0" indent="-285750" algn="l" rtl="0">
              <a:lnSpc>
                <a:spcPct val="150000"/>
              </a:lnSpc>
              <a:spcBef>
                <a:spcPts val="0"/>
              </a:spcBef>
              <a:spcAft>
                <a:spcPts val="0"/>
              </a:spcAft>
              <a:buClr>
                <a:srgbClr val="F5333F"/>
              </a:buClr>
              <a:buSzPts val="1800"/>
              <a:buFont typeface="Arial"/>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Helpt bij het managen van </a:t>
            </a: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Calibri" panose="020F0502020204030204" pitchFamily="34" charset="0"/>
              </a:rPr>
              <a:t>de verwachtingen binnen de gemeenschap.</a:t>
            </a:r>
            <a:endParaRPr lang="nl" sz="2000" dirty="0">
              <a:solidFill>
                <a:srgbClr val="F5333F">
                  <a:lumMod val="100000"/>
                </a:srgbClr>
              </a:solidFill>
              <a:latin typeface="Open sans" panose="020B0606030504020204" pitchFamily="34" charset="0"/>
              <a:ea typeface="Open sans" panose="020B0606030504020204" pitchFamily="34" charset="0"/>
              <a:cs typeface="+mn-cs"/>
              <a:sym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4098" name="Picture 2" descr="No photo description available.">
            <a:extLst>
              <a:ext uri="{FF2B5EF4-FFF2-40B4-BE49-F238E27FC236}">
                <a16:creationId xmlns:a16="http://schemas.microsoft.com/office/drawing/2014/main" id="{A41CC646-67EB-0D4E-EB27-DC48818D7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475" y="0"/>
            <a:ext cx="105505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79" name="Google Shape;179;p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80" name="Google Shape;180;p7"/>
          <p:cNvSpPr txBox="1"/>
          <p:nvPr/>
        </p:nvSpPr>
        <p:spPr>
          <a:xfrm>
            <a:off x="382034" y="638259"/>
            <a:ext cx="3546383"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CEA draagt bij tot…</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81" name="Google Shape;181;p7"/>
          <p:cNvSpPr/>
          <p:nvPr/>
        </p:nvSpPr>
        <p:spPr>
          <a:xfrm>
            <a:off x="4628015" y="3743378"/>
            <a:ext cx="7435348" cy="1672863"/>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7"/>
          <p:cNvSpPr txBox="1"/>
          <p:nvPr/>
        </p:nvSpPr>
        <p:spPr>
          <a:xfrm>
            <a:off x="5092504" y="3979644"/>
            <a:ext cx="6821590"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nl" sz="1800" b="0"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 Grotere verantwoording aan gemeenschappen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 Veiligere toegang en aanvaarding</a:t>
            </a:r>
          </a:p>
          <a:p>
            <a:pPr marL="285750" marR="0" lvl="0" indent="-285750" algn="l" rtl="0">
              <a:spcBef>
                <a:spcPts val="0"/>
              </a:spcBef>
              <a:spcAft>
                <a:spcPts val="0"/>
              </a:spcAft>
              <a:buClr>
                <a:schemeClr val="lt1"/>
              </a:buClr>
              <a:buSzPts val="1800"/>
              <a:buFont typeface="Arial"/>
              <a:buChar char="•"/>
            </a:pPr>
            <a:r>
              <a:rPr lang="nl" sz="1800" b="0"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 Duurzame en gemeenschapsgerichte programma’s</a:t>
            </a:r>
          </a:p>
          <a:p>
            <a:pPr marL="285750" marR="0" lvl="0" indent="-285750" algn="l" rtl="0">
              <a:spcBef>
                <a:spcPts val="0"/>
              </a:spcBef>
              <a:spcAft>
                <a:spcPts val="0"/>
              </a:spcAft>
              <a:buClr>
                <a:schemeClr val="lt1"/>
              </a:buClr>
              <a:buSzPts val="1800"/>
              <a:buFont typeface="Arial"/>
              <a:buChar char="•"/>
            </a:pPr>
            <a:r>
              <a:rPr lang="nl" sz="1800" b="0" i="0" u="none" baseline="0" dirty="0">
                <a:solidFill>
                  <a:schemeClr val="lt1"/>
                </a:solidFill>
                <a:latin typeface="Open sans" panose="020B0606030504020204" pitchFamily="34" charset="0"/>
                <a:ea typeface="Open sans" panose="020B0606030504020204" pitchFamily="34" charset="0"/>
                <a:cs typeface="+mn-cs"/>
                <a:sym typeface="Calibri" panose="020F0502020204030204" pitchFamily="34" charset="0"/>
              </a:rPr>
              <a:t>… Veerkrachtigere gemeenschappen</a:t>
            </a:r>
            <a:endParaRPr lang="nl" dirty="0">
              <a:latin typeface="Open sans" panose="020B0606030504020204" pitchFamily="34" charset="0"/>
              <a:ea typeface="Open sans" panose="020B0606030504020204" pitchFamily="34" charset="0"/>
              <a:cs typeface="+mn-cs"/>
              <a:sym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1031</Words>
  <Application>Microsoft Office PowerPoint</Application>
  <PresentationFormat>Grand écran</PresentationFormat>
  <Paragraphs>149</Paragraphs>
  <Slides>19</Slides>
  <Notes>18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Arial Nova</vt:lpstr>
      <vt:lpstr>Calibri</vt:lpstr>
      <vt:lpstr>Noto Sans Symbols</vt:lpstr>
      <vt:lpstr>Open sans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Laura Defèche</cp:lastModifiedBy>
  <cp:revision>8</cp:revision>
  <dcterms:created xsi:type="dcterms:W3CDTF">2021-09-10T07:38:40Z</dcterms:created>
  <dcterms:modified xsi:type="dcterms:W3CDTF">2024-09-23T13:57:07Z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2022-06-01T21:21:28Z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186d326f-df88-44c7-af77-118ae34c6213</vt:lpwstr>
  </property>
  <property fmtid="{D5CDD505-2E9C-101B-9397-08002B2CF9AE}" pid="8" name="MSIP_Label_caf3f7fd-5cd4-4287-9002-aceb9af13c42_ContentBits">
    <vt:lpwstr>2</vt:lpwstr>
  </property>
</Properties>
</file>