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2"/>
  </p:notesMasterIdLst>
  <p:sldIdLst>
    <p:sldId id="310" r:id="rId3"/>
    <p:sldId id="309" r:id="rId4"/>
    <p:sldId id="257" r:id="rId5"/>
    <p:sldId id="258" r:id="rId6"/>
    <p:sldId id="260" r:id="rId7"/>
    <p:sldId id="261"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5" r:id="rId40"/>
    <p:sldId id="311"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g0vlUPfT65/B18nLTapbTmM6/d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011E41"/>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51EE1-327D-4F9C-8C45-6F3AC28C73C7}" v="27" dt="2024-07-02T12:10:30.285"/>
  </p1510:revLst>
</p1510:revInfo>
</file>

<file path=ppt/tableStyles.xml><?xml version="1.0" encoding="utf-8"?>
<a:tblStyleLst xmlns:a="http://schemas.openxmlformats.org/drawingml/2006/main" def="{134855F1-5D42-4AF7-9167-CBC345A2D762}">
  <a:tblStyle styleId="{134855F1-5D42-4AF7-9167-CBC345A2D76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BA9A4D7-C12D-4D36-8020-BEC22142BC0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89031" autoAdjust="0"/>
  </p:normalViewPr>
  <p:slideViewPr>
    <p:cSldViewPr snapToGrid="0">
      <p:cViewPr varScale="1">
        <p:scale>
          <a:sx n="95" d="100"/>
          <a:sy n="95" d="100"/>
        </p:scale>
        <p:origin x="4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64"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CC83B381-F6D9-4897-B301-69144A65C068}"/>
    <pc:docChg chg="delSld">
      <pc:chgData name="Vanita REDOY" userId="bdf92b45-d4ea-4a1c-a375-114a0375a38b" providerId="ADAL" clId="{CC83B381-F6D9-4897-B301-69144A65C068}" dt="2024-07-02T19:27:13.898" v="0" actId="2696"/>
      <pc:docMkLst>
        <pc:docMk/>
      </pc:docMkLst>
      <pc:sldChg chg="del">
        <pc:chgData name="Vanita REDOY" userId="bdf92b45-d4ea-4a1c-a375-114a0375a38b" providerId="ADAL" clId="{CC83B381-F6D9-4897-B301-69144A65C068}" dt="2024-07-02T19:27:13.898" v="0" actId="2696"/>
        <pc:sldMkLst>
          <pc:docMk/>
          <pc:sldMk cId="0" sldId="296"/>
        </pc:sldMkLst>
      </pc:sldChg>
      <pc:sldChg chg="del">
        <pc:chgData name="Vanita REDOY" userId="bdf92b45-d4ea-4a1c-a375-114a0375a38b" providerId="ADAL" clId="{CC83B381-F6D9-4897-B301-69144A65C068}" dt="2024-07-02T19:27:13.898" v="0" actId="2696"/>
        <pc:sldMkLst>
          <pc:docMk/>
          <pc:sldMk cId="0" sldId="298"/>
        </pc:sldMkLst>
      </pc:sldChg>
      <pc:sldChg chg="del">
        <pc:chgData name="Vanita REDOY" userId="bdf92b45-d4ea-4a1c-a375-114a0375a38b" providerId="ADAL" clId="{CC83B381-F6D9-4897-B301-69144A65C068}" dt="2024-07-02T19:27:13.898" v="0" actId="2696"/>
        <pc:sldMkLst>
          <pc:docMk/>
          <pc:sldMk cId="1020033592" sldId="444"/>
        </pc:sldMkLst>
      </pc:sldChg>
      <pc:sldChg chg="del">
        <pc:chgData name="Vanita REDOY" userId="bdf92b45-d4ea-4a1c-a375-114a0375a38b" providerId="ADAL" clId="{CC83B381-F6D9-4897-B301-69144A65C068}" dt="2024-07-02T19:27:13.898" v="0" actId="2696"/>
        <pc:sldMkLst>
          <pc:docMk/>
          <pc:sldMk cId="1515928083" sldId="445"/>
        </pc:sldMkLst>
      </pc:sldChg>
      <pc:sldChg chg="del">
        <pc:chgData name="Vanita REDOY" userId="bdf92b45-d4ea-4a1c-a375-114a0375a38b" providerId="ADAL" clId="{CC83B381-F6D9-4897-B301-69144A65C068}" dt="2024-07-02T19:27:13.898" v="0" actId="2696"/>
        <pc:sldMkLst>
          <pc:docMk/>
          <pc:sldMk cId="3023684258" sldId="446"/>
        </pc:sldMkLst>
      </pc:sldChg>
      <pc:sldChg chg="del">
        <pc:chgData name="Vanita REDOY" userId="bdf92b45-d4ea-4a1c-a375-114a0375a38b" providerId="ADAL" clId="{CC83B381-F6D9-4897-B301-69144A65C068}" dt="2024-07-02T19:27:13.898" v="0" actId="2696"/>
        <pc:sldMkLst>
          <pc:docMk/>
          <pc:sldMk cId="1033113443" sldId="447"/>
        </pc:sldMkLst>
      </pc:sldChg>
      <pc:sldChg chg="del">
        <pc:chgData name="Vanita REDOY" userId="bdf92b45-d4ea-4a1c-a375-114a0375a38b" providerId="ADAL" clId="{CC83B381-F6D9-4897-B301-69144A65C068}" dt="2024-07-02T19:27:13.898" v="0" actId="2696"/>
        <pc:sldMkLst>
          <pc:docMk/>
          <pc:sldMk cId="4261519109" sldId="448"/>
        </pc:sldMkLst>
      </pc:sldChg>
      <pc:sldChg chg="del">
        <pc:chgData name="Vanita REDOY" userId="bdf92b45-d4ea-4a1c-a375-114a0375a38b" providerId="ADAL" clId="{CC83B381-F6D9-4897-B301-69144A65C068}" dt="2024-07-02T19:27:13.898" v="0" actId="2696"/>
        <pc:sldMkLst>
          <pc:docMk/>
          <pc:sldMk cId="2135142566" sldId="449"/>
        </pc:sldMkLst>
      </pc:sldChg>
      <pc:sldChg chg="del">
        <pc:chgData name="Vanita REDOY" userId="bdf92b45-d4ea-4a1c-a375-114a0375a38b" providerId="ADAL" clId="{CC83B381-F6D9-4897-B301-69144A65C068}" dt="2024-07-02T19:27:13.898" v="0" actId="2696"/>
        <pc:sldMkLst>
          <pc:docMk/>
          <pc:sldMk cId="4162955050" sldId="450"/>
        </pc:sldMkLst>
      </pc:sldChg>
      <pc:sldChg chg="del">
        <pc:chgData name="Vanita REDOY" userId="bdf92b45-d4ea-4a1c-a375-114a0375a38b" providerId="ADAL" clId="{CC83B381-F6D9-4897-B301-69144A65C068}" dt="2024-07-02T19:27:13.898" v="0" actId="2696"/>
        <pc:sldMkLst>
          <pc:docMk/>
          <pc:sldMk cId="841661351" sldId="451"/>
        </pc:sldMkLst>
      </pc:sldChg>
      <pc:sldChg chg="del">
        <pc:chgData name="Vanita REDOY" userId="bdf92b45-d4ea-4a1c-a375-114a0375a38b" providerId="ADAL" clId="{CC83B381-F6D9-4897-B301-69144A65C068}" dt="2024-07-02T19:27:13.898" v="0" actId="2696"/>
        <pc:sldMkLst>
          <pc:docMk/>
          <pc:sldMk cId="1472134666" sldId="454"/>
        </pc:sldMkLst>
      </pc:sldChg>
      <pc:sldChg chg="del">
        <pc:chgData name="Vanita REDOY" userId="bdf92b45-d4ea-4a1c-a375-114a0375a38b" providerId="ADAL" clId="{CC83B381-F6D9-4897-B301-69144A65C068}" dt="2024-07-02T19:27:13.898" v="0" actId="2696"/>
        <pc:sldMkLst>
          <pc:docMk/>
          <pc:sldMk cId="3938767116" sldId="455"/>
        </pc:sldMkLst>
      </pc:sldChg>
      <pc:sldChg chg="del">
        <pc:chgData name="Vanita REDOY" userId="bdf92b45-d4ea-4a1c-a375-114a0375a38b" providerId="ADAL" clId="{CC83B381-F6D9-4897-B301-69144A65C068}" dt="2024-07-02T19:27:13.898" v="0" actId="2696"/>
        <pc:sldMkLst>
          <pc:docMk/>
          <pc:sldMk cId="2074311139" sldId="4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more information, you can access this document</a:t>
            </a:r>
            <a:endParaRPr dirty="0"/>
          </a:p>
        </p:txBody>
      </p:sp>
      <p:sp>
        <p:nvSpPr>
          <p:cNvPr id="646" name="Google Shape;64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Visit the PAPE E-Library on CADRIM’s website for messages: https://www.cadrim.org/pape-e-library</a:t>
            </a:r>
            <a:endParaRPr dirty="0"/>
          </a:p>
        </p:txBody>
      </p:sp>
      <p:sp>
        <p:nvSpPr>
          <p:cNvPr id="659" name="Google Shape;65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6" name="Google Shape;68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A victim with a suspected airway obstruction must be checked immediately for breathing and, if necessary, the airway must be opened.</a:t>
            </a:r>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When the victim is not breathing, use the Head-Tilt/Chin-Lift method of opening the airway. </a:t>
            </a:r>
            <a:endParaRPr sz="28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702" name="Google Shape;70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20406"/>
              </a:buClr>
              <a:buSzPts val="1200"/>
              <a:buFont typeface="Arial"/>
              <a:buNone/>
            </a:pPr>
            <a:r>
              <a:rPr lang="en-US">
                <a:solidFill>
                  <a:srgbClr val="020406"/>
                </a:solidFill>
                <a:latin typeface="Arial"/>
                <a:ea typeface="Arial"/>
                <a:cs typeface="Arial"/>
                <a:sym typeface="Arial"/>
              </a:rPr>
              <a:t>Decision makers need adequate, sufficiently accurate and reliable information at the appropriate time to enable them to make informed decisions – both at strategic and operational levels</a:t>
            </a:r>
            <a:endParaRPr/>
          </a:p>
          <a:p>
            <a:pPr marL="0" lvl="0" indent="0" algn="l" rtl="0">
              <a:spcBef>
                <a:spcPts val="0"/>
              </a:spcBef>
              <a:spcAft>
                <a:spcPts val="0"/>
              </a:spcAft>
              <a:buNone/>
            </a:pPr>
            <a:endParaRPr/>
          </a:p>
        </p:txBody>
      </p:sp>
      <p:sp>
        <p:nvSpPr>
          <p:cNvPr id="248" name="Google Shape;2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2" name="Google Shape;2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It is important that volunteers and community members prepare for certain epidemic outbreaks in their community. In doing so CDRT members need to include in the community disaster plans ways to deal with epidemic outbreaks within the community and household levels.</a:t>
            </a:r>
            <a:endParaRPr/>
          </a:p>
          <a:p>
            <a:pPr marL="0" lvl="0" indent="0" algn="l" rtl="0">
              <a:spcBef>
                <a:spcPts val="0"/>
              </a:spcBef>
              <a:spcAft>
                <a:spcPts val="0"/>
              </a:spcAft>
              <a:buNone/>
            </a:pPr>
            <a:endParaRPr/>
          </a:p>
        </p:txBody>
      </p:sp>
      <p:sp>
        <p:nvSpPr>
          <p:cNvPr id="299" name="Google Shape;2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2"/>
        <p:cNvGrpSpPr/>
        <p:nvPr/>
      </p:nvGrpSpPr>
      <p:grpSpPr>
        <a:xfrm>
          <a:off x="0" y="0"/>
          <a:ext cx="0" cy="0"/>
          <a:chOff x="0" y="0"/>
          <a:chExt cx="0" cy="0"/>
        </a:xfrm>
      </p:grpSpPr>
      <p:sp>
        <p:nvSpPr>
          <p:cNvPr id="93" name="Google Shape;9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6" name="Google Shape;9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7" name="Google Shape;9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2" name="Google Shape;10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3" name="Google Shape;10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5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7" name="Google Shape;107;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8" name="Google Shape;108;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9" name="Google Shape;109;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Google Shape;11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6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5" name="Google Shape;115;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6" name="Google Shape;116;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6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6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6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6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4" name="Google Shape;124;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5" name="Google Shape;125;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9" name="Google Shape;129;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0" name="Google Shape;130;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3" name="Google Shape;13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4" name="Google Shape;13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6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p6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0" name="Google Shape;140;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1" name="Google Shape;141;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65"/>
          <p:cNvSpPr>
            <a:spLocks noGrp="1"/>
          </p:cNvSpPr>
          <p:nvPr>
            <p:ph type="pic" idx="2"/>
          </p:nvPr>
        </p:nvSpPr>
        <p:spPr>
          <a:xfrm>
            <a:off x="5183188" y="987425"/>
            <a:ext cx="6172200" cy="4873625"/>
          </a:xfrm>
          <a:prstGeom prst="rect">
            <a:avLst/>
          </a:prstGeom>
          <a:noFill/>
          <a:ln>
            <a:noFill/>
          </a:ln>
        </p:spPr>
      </p:sp>
      <p:sp>
        <p:nvSpPr>
          <p:cNvPr id="145" name="Google Shape;145;p6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7" name="Google Shape;14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8" name="Google Shape;14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3" name="Google Shape;153;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4" name="Google Shape;154;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6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9" name="Google Shape;159;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0" name="Google Shape;160;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5"/>
          <p:cNvSpPr>
            <a:spLocks noGrp="1"/>
          </p:cNvSpPr>
          <p:nvPr>
            <p:ph type="pic" idx="2"/>
          </p:nvPr>
        </p:nvSpPr>
        <p:spPr>
          <a:xfrm>
            <a:off x="5183188" y="987425"/>
            <a:ext cx="6172200" cy="4873625"/>
          </a:xfrm>
          <a:prstGeom prst="rect">
            <a:avLst/>
          </a:prstGeom>
          <a:noFill/>
          <a:ln>
            <a:noFill/>
          </a:ln>
        </p:spPr>
      </p:sp>
      <p:sp>
        <p:nvSpPr>
          <p:cNvPr id="69" name="Google Shape;69;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
        <p:nvSpPr>
          <p:cNvPr id="15" name="Google Shape;15;p44"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
        <p:nvSpPr>
          <p:cNvPr id="91" name="Google Shape;91;p47"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hyperlink" Target="http://www.cadrim.org/" TargetMode="External"/><Relationship Id="rId7"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2" name="Google Shape;165;p1" descr="A picture containing person, floor&#10;&#10;Description automatically generated">
            <a:extLst>
              <a:ext uri="{FF2B5EF4-FFF2-40B4-BE49-F238E27FC236}">
                <a16:creationId xmlns:a16="http://schemas.microsoft.com/office/drawing/2014/main" id="{6B545C5B-1C8C-57AD-4481-B6A025E29321}"/>
              </a:ext>
            </a:extLst>
          </p:cNvPr>
          <p:cNvPicPr preferRelativeResize="0"/>
          <p:nvPr/>
        </p:nvPicPr>
        <p:blipFill rotWithShape="1">
          <a:blip r:embed="rId3">
            <a:alphaModFix/>
            <a:extLst>
              <a:ext uri="{BEBA8EAE-BF5A-486C-A8C5-ECC9F3942E4B}">
                <a14:imgProps xmlns:a14="http://schemas.microsoft.com/office/drawing/2010/main">
                  <a14:imgLayer r:embed="rId4">
                    <a14:imgEffect>
                      <a14:saturation sat="66000"/>
                    </a14:imgEffect>
                  </a14:imgLayer>
                </a14:imgProps>
              </a:ext>
            </a:extLst>
          </a:blip>
          <a:srcRect l="5482" t="6377" b="27767"/>
          <a:stretch/>
        </p:blipFill>
        <p:spPr>
          <a:xfrm>
            <a:off x="0" y="-1"/>
            <a:ext cx="12192000" cy="6858001"/>
          </a:xfrm>
          <a:prstGeom prst="rect">
            <a:avLst/>
          </a:prstGeom>
          <a:noFill/>
          <a:ln>
            <a:noFill/>
          </a:ln>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7" cy="3290898"/>
            <a:chOff x="324999" y="2351761"/>
            <a:chExt cx="6589617" cy="3290898"/>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5617505" cy="1415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5400"/>
                <a:buFont typeface="Arial"/>
                <a:buNone/>
              </a:pPr>
              <a:r>
                <a:rPr lang="nl" sz="3600" b="1" i="0" u="none" strike="noStrike" cap="none" baseline="0" dirty="0">
                  <a:solidFill>
                    <a:schemeClr val="lt1"/>
                  </a:solidFill>
                  <a:latin typeface="Arial" panose="020B0604020202020204" pitchFamily="34" charset="0"/>
                  <a:cs typeface="+mn-cs"/>
                  <a:sym typeface="Arial" panose="020B0604020202020204" pitchFamily="34" charset="0"/>
                </a:rPr>
                <a:t>CDRT’s en gezondheid in noodgevallen</a:t>
              </a:r>
            </a:p>
            <a:p>
              <a:pPr marL="0" marR="0" lvl="0" indent="0" algn="l" rtl="0">
                <a:spcBef>
                  <a:spcPts val="0"/>
                </a:spcBef>
                <a:spcAft>
                  <a:spcPts val="0"/>
                </a:spcAft>
                <a:buClr>
                  <a:schemeClr val="lt1"/>
                </a:buClr>
                <a:buSzPts val="5400"/>
                <a:buFont typeface="Arial"/>
                <a:buNone/>
              </a:pPr>
              <a:endParaRPr lang="nl" sz="1400" b="0" i="0" u="none" strike="noStrike" cap="none" dirty="0">
                <a:solidFill>
                  <a:schemeClr val="dk1"/>
                </a:solidFill>
                <a:latin typeface="Calibri"/>
                <a:ea typeface="Calibri"/>
                <a:cs typeface="Calibri"/>
                <a:sym typeface="Calibri"/>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211812"/>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nl" sz="21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Voor Community Disaster Response Teams</a:t>
              </a:r>
              <a:endParaRPr lang="nl" sz="2100" b="0" i="0" u="none" strike="noStrike" cap="none"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5"/>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21" name="Google Shape;321;p9"/>
          <p:cNvSpPr txBox="1"/>
          <p:nvPr/>
        </p:nvSpPr>
        <p:spPr>
          <a:xfrm>
            <a:off x="396584" y="638259"/>
            <a:ext cx="351728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Risico-inschatting voor </a:t>
            </a:r>
            <a:r>
              <a:rPr lang="nl" sz="3600" b="1" i="0" u="none" strike="noStrike" cap="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eventuele gezondheids-bedreigingen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22" name="Google Shape;322;p9"/>
          <p:cNvSpPr/>
          <p:nvPr/>
        </p:nvSpPr>
        <p:spPr>
          <a:xfrm>
            <a:off x="6654571" y="841418"/>
            <a:ext cx="308438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0" i="0" u="none" strike="noStrike" cap="none" baseline="0">
                <a:solidFill>
                  <a:schemeClr val="dk1">
                    <a:lumMod val="100000"/>
                  </a:schemeClr>
                </a:solidFill>
                <a:latin typeface="Arial" panose="020B0604020202020204" pitchFamily="34" charset="0"/>
                <a:cs typeface="+mn-cs"/>
                <a:sym typeface="Arial" panose="020B0604020202020204" pitchFamily="34" charset="0"/>
              </a:rPr>
              <a:t>Helpen met </a:t>
            </a:r>
            <a:endParaRPr lang="nl" sz="1800" dirty="0">
              <a:solidFill>
                <a:schemeClr val="dk1">
                  <a:lumMod val="100000"/>
                </a:schemeClr>
              </a:solidFill>
              <a:latin typeface="Arial" panose="020B0604020202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Arial"/>
              <a:buNone/>
            </a:pPr>
            <a:r>
              <a:rPr lang="nl" sz="1800" b="0" i="0" u="none" strike="noStrike" cap="none" baseline="0">
                <a:solidFill>
                  <a:schemeClr val="dk1"/>
                </a:solidFill>
                <a:latin typeface="Arial" panose="020B0604020202020204" pitchFamily="34" charset="0"/>
                <a:cs typeface="+mn-cs"/>
                <a:sym typeface="Arial" panose="020B0604020202020204" pitchFamily="34" charset="0"/>
              </a:rPr>
              <a:t>samenlevingsparaatheid</a:t>
            </a:r>
            <a:endParaRPr lang="nl" dirty="0">
              <a:latin typeface="Arial" panose="020B0604020202020204" pitchFamily="34" charset="0"/>
              <a:cs typeface="+mn-cs"/>
              <a:sym typeface="Arial" panose="020B0604020202020204" pitchFamily="34" charset="0"/>
            </a:endParaRPr>
          </a:p>
        </p:txBody>
      </p:sp>
      <p:pic>
        <p:nvPicPr>
          <p:cNvPr id="323" name="Google Shape;323;p9" descr="A close up of a piece of paper&#10;&#10;Description automatically generated"/>
          <p:cNvPicPr preferRelativeResize="0"/>
          <p:nvPr/>
        </p:nvPicPr>
        <p:blipFill rotWithShape="1">
          <a:blip r:embed="rId3">
            <a:alphaModFix/>
          </a:blip>
          <a:srcRect l="45324" t="223" r="24733" b="3475"/>
          <a:stretch/>
        </p:blipFill>
        <p:spPr>
          <a:xfrm>
            <a:off x="6848664" y="8036"/>
            <a:ext cx="2654086" cy="5768460"/>
          </a:xfrm>
          <a:prstGeom prst="rect">
            <a:avLst/>
          </a:prstGeom>
          <a:noFill/>
          <a:ln>
            <a:noFill/>
          </a:ln>
        </p:spPr>
      </p:pic>
      <p:pic>
        <p:nvPicPr>
          <p:cNvPr id="324" name="Google Shape;324;p9"/>
          <p:cNvPicPr preferRelativeResize="0"/>
          <p:nvPr/>
        </p:nvPicPr>
        <p:blipFill rotWithShape="1">
          <a:blip r:embed="rId4">
            <a:alphaModFix/>
          </a:blip>
          <a:srcRect l="30772" t="5018" r="41647" b="4936"/>
          <a:stretch/>
        </p:blipFill>
        <p:spPr>
          <a:xfrm>
            <a:off x="4194578" y="0"/>
            <a:ext cx="2654086" cy="5776496"/>
          </a:xfrm>
          <a:prstGeom prst="rect">
            <a:avLst/>
          </a:prstGeom>
          <a:noFill/>
          <a:ln>
            <a:noFill/>
          </a:ln>
        </p:spPr>
      </p:pic>
      <p:pic>
        <p:nvPicPr>
          <p:cNvPr id="325" name="Google Shape;325;p9" descr="A large crowd of people&#10;&#10;Description automatically generated"/>
          <p:cNvPicPr preferRelativeResize="0"/>
          <p:nvPr/>
        </p:nvPicPr>
        <p:blipFill rotWithShape="1">
          <a:blip r:embed="rId5">
            <a:alphaModFix/>
          </a:blip>
          <a:srcRect l="13458" t="-361" r="56331" b="2928"/>
          <a:stretch/>
        </p:blipFill>
        <p:spPr>
          <a:xfrm>
            <a:off x="9502750" y="-5347"/>
            <a:ext cx="2689250" cy="5781843"/>
          </a:xfrm>
          <a:prstGeom prst="rect">
            <a:avLst/>
          </a:prstGeom>
          <a:noFill/>
          <a:ln>
            <a:noFill/>
          </a:ln>
        </p:spPr>
      </p:pic>
      <p:sp>
        <p:nvSpPr>
          <p:cNvPr id="326" name="Google Shape;326;p9"/>
          <p:cNvSpPr/>
          <p:nvPr/>
        </p:nvSpPr>
        <p:spPr>
          <a:xfrm>
            <a:off x="4197864" y="5776496"/>
            <a:ext cx="7994135" cy="1089540"/>
          </a:xfrm>
          <a:prstGeom prst="rect">
            <a:avLst/>
          </a:prstGeom>
          <a:solidFill>
            <a:srgbClr val="E42D3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7" name="Google Shape;327;p9"/>
          <p:cNvSpPr/>
          <p:nvPr/>
        </p:nvSpPr>
        <p:spPr>
          <a:xfrm>
            <a:off x="4770900" y="5911969"/>
            <a:ext cx="2032820"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Evaluatie</a:t>
            </a:r>
            <a:r>
              <a:rPr lang="nl"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van de risico’s </a:t>
            </a:r>
            <a:r>
              <a:rPr lang="nl" sz="18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voor de gemeenschap</a:t>
            </a: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28" name="Google Shape;328;p9"/>
          <p:cNvSpPr/>
          <p:nvPr/>
        </p:nvSpPr>
        <p:spPr>
          <a:xfrm>
            <a:off x="7531139" y="5844427"/>
            <a:ext cx="175437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Snel </a:t>
            </a:r>
            <a:r>
              <a:rPr lang="nl" sz="20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assessment</a:t>
            </a: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29" name="Google Shape;329;p9"/>
          <p:cNvSpPr/>
          <p:nvPr/>
        </p:nvSpPr>
        <p:spPr>
          <a:xfrm>
            <a:off x="10028145" y="6065836"/>
            <a:ext cx="14850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nl" sz="18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Observatie</a:t>
            </a: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40" name="Google Shape;340;p10"/>
          <p:cNvSpPr txBox="1"/>
          <p:nvPr/>
        </p:nvSpPr>
        <p:spPr>
          <a:xfrm>
            <a:off x="396584" y="638259"/>
            <a:ext cx="351728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Observatie </a:t>
            </a:r>
            <a:r>
              <a:rPr lang="nl"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van ziektes na een ramp</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41" name="Google Shape;341;p10"/>
          <p:cNvSpPr txBox="1"/>
          <p:nvPr/>
        </p:nvSpPr>
        <p:spPr>
          <a:xfrm>
            <a:off x="4849792" y="1071855"/>
            <a:ext cx="7178085" cy="532449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DB0000"/>
              </a:buClr>
              <a:buSzPts val="3000"/>
              <a:buFont typeface="Arial"/>
              <a:buChar char="•"/>
            </a:pPr>
            <a:r>
              <a:rPr lang="nl" sz="2000" b="0"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Na sommige rampen raakt de capaciteit van de gezondheidssector om te </a:t>
            </a:r>
            <a:r>
              <a:rPr lang="nl" sz="20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reageren op ziektes overbelast. </a:t>
            </a:r>
          </a:p>
          <a:p>
            <a:pPr marL="0" marR="0" lvl="0" indent="0" algn="l" rtl="0">
              <a:spcBef>
                <a:spcPts val="0"/>
              </a:spcBef>
              <a:spcAft>
                <a:spcPts val="0"/>
              </a:spcAft>
              <a:buClr>
                <a:schemeClr val="dk1"/>
              </a:buClr>
              <a:buSzPts val="1800"/>
              <a:buFont typeface="Calibri"/>
              <a:buNone/>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3000"/>
              <a:buFont typeface="Arial"/>
              <a:buChar char="•"/>
            </a:pPr>
            <a:r>
              <a:rPr lang="nl" sz="2000" b="0"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In bepaalde gevallen kan er een beroep worden gedaan op Rode Kruis-vrijwilligers om lokale autoriteiten te helpen met het </a:t>
            </a:r>
            <a:r>
              <a:rPr lang="nl" sz="20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verzamelen van gegevens over een specifieke ziekte en de verspreiding ervan. </a:t>
            </a:r>
          </a:p>
          <a:p>
            <a:pPr marL="0" marR="0" lvl="0" indent="0" algn="l" rtl="0">
              <a:spcBef>
                <a:spcPts val="0"/>
              </a:spcBef>
              <a:spcAft>
                <a:spcPts val="0"/>
              </a:spcAft>
              <a:buClr>
                <a:schemeClr val="dk1"/>
              </a:buClr>
              <a:buSzPts val="1800"/>
              <a:buFont typeface="Calibri"/>
              <a:buNone/>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3000"/>
              <a:buFont typeface="Arial"/>
              <a:buChar char="•"/>
            </a:pPr>
            <a:r>
              <a:rPr lang="nl" sz="2000" b="0"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Ook op plaatsen waar Rode Kruis-vrijwilligers geen formele observerende rol hebben, is het belangrijk om </a:t>
            </a:r>
            <a:r>
              <a:rPr lang="nl" sz="20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vastgestelde symptomen te rapporteren aan de aangewezen verantwoordelijken op het terrein. </a:t>
            </a:r>
            <a:r>
              <a:rPr lang="nl" sz="2000" b="0"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(vb. groot aantal gevallen van diarree in een opvangplaats.)</a:t>
            </a:r>
          </a:p>
          <a:p>
            <a:pPr marL="0" marR="0" lvl="0" indent="0" algn="l" rtl="0">
              <a:spcBef>
                <a:spcPts val="0"/>
              </a:spcBef>
              <a:spcAft>
                <a:spcPts val="0"/>
              </a:spcAft>
              <a:buClr>
                <a:schemeClr val="dk1"/>
              </a:buClr>
              <a:buSzPts val="1800"/>
              <a:buFont typeface="Calibri"/>
              <a:buNone/>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3000"/>
              <a:buFont typeface="Arial"/>
              <a:buChar char="•"/>
            </a:pPr>
            <a:r>
              <a:rPr lang="nl" sz="2000" b="0"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Alle mensen die zich ziek melden, moeten </a:t>
            </a:r>
            <a:r>
              <a:rPr lang="nl" sz="20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worden doorverwezen naar het dichtstbijzijnde ziekenhuis.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3" name="Google Shape;353;p11" descr="A picture containing red, table, topped, sitting&#10;&#10;Description automatically generated"/>
          <p:cNvPicPr preferRelativeResize="0"/>
          <p:nvPr/>
        </p:nvPicPr>
        <p:blipFill rotWithShape="1">
          <a:blip r:embed="rId3">
            <a:alphaModFix/>
          </a:blip>
          <a:srcRect r="7302"/>
          <a:stretch/>
        </p:blipFill>
        <p:spPr>
          <a:xfrm>
            <a:off x="2647617" y="0"/>
            <a:ext cx="9544383" cy="6857999"/>
          </a:xfrm>
          <a:prstGeom prst="rect">
            <a:avLst/>
          </a:prstGeom>
          <a:noFill/>
          <a:ln>
            <a:noFill/>
          </a:ln>
        </p:spPr>
      </p:pic>
      <p:sp>
        <p:nvSpPr>
          <p:cNvPr id="351" name="Google Shape;351;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52" name="Google Shape;352;p11"/>
          <p:cNvSpPr txBox="1"/>
          <p:nvPr/>
        </p:nvSpPr>
        <p:spPr>
          <a:xfrm>
            <a:off x="553382" y="638259"/>
            <a:ext cx="3516200"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Ziektes in </a:t>
            </a:r>
            <a:r>
              <a:rPr lang="nl" sz="3600" b="1" i="0" u="none" strike="noStrike" cap="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noodsituaties</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2" name="Google Shape;419;p16">
            <a:extLst>
              <a:ext uri="{FF2B5EF4-FFF2-40B4-BE49-F238E27FC236}">
                <a16:creationId xmlns:a16="http://schemas.microsoft.com/office/drawing/2014/main" id="{E0ECF372-7CB5-B272-FC90-DD4B6D5BC25B}"/>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64" name="Google Shape;364;p12"/>
          <p:cNvSpPr txBox="1"/>
          <p:nvPr/>
        </p:nvSpPr>
        <p:spPr>
          <a:xfrm>
            <a:off x="438247" y="607791"/>
            <a:ext cx="3590654"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Niet-overdraag-bare ziektes</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3600"/>
              <a:buFont typeface="Calibri"/>
              <a:buNone/>
            </a:pPr>
            <a:endParaRPr lang="nl" sz="3600" b="1"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lnSpc>
                <a:spcPct val="90000"/>
              </a:lnSpc>
              <a:spcBef>
                <a:spcPts val="0"/>
              </a:spcBef>
              <a:spcAft>
                <a:spcPts val="0"/>
              </a:spcAft>
              <a:buClr>
                <a:schemeClr val="dk1"/>
              </a:buClr>
              <a:buSzPts val="1800"/>
              <a:buFont typeface="Arial"/>
              <a:buNone/>
            </a:pPr>
            <a:endParaRPr lang="nl" sz="18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0"/>
              </a:spcBef>
              <a:spcAft>
                <a:spcPts val="0"/>
              </a:spcAft>
              <a:buClr>
                <a:schemeClr val="bg1"/>
              </a:buClr>
              <a:buSzPts val="3000"/>
              <a:buFont typeface="Arial" panose="020B0604020202020204" pitchFamily="34" charset="0"/>
              <a:buChar char="•"/>
            </a:pPr>
            <a:r>
              <a:rPr lang="nl" sz="2200" b="0" i="0" u="none" strike="noStrike" cap="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Gezondheidsomstandigheden die </a:t>
            </a:r>
            <a:r>
              <a:rPr lang="nl" sz="2200" b="1" i="0" u="none" strike="noStrike" cap="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niet</a:t>
            </a:r>
            <a:r>
              <a:rPr lang="nl" sz="2200" b="0" i="0" u="none" strike="noStrike" cap="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van mens op mens kunnen worden overgedragen.</a:t>
            </a:r>
          </a:p>
          <a:p>
            <a:pPr marL="476250" marR="0" lvl="0" indent="-285750" algn="l" rtl="0">
              <a:lnSpc>
                <a:spcPct val="90000"/>
              </a:lnSpc>
              <a:spcBef>
                <a:spcPts val="0"/>
              </a:spcBef>
              <a:spcAft>
                <a:spcPts val="0"/>
              </a:spcAft>
              <a:buClr>
                <a:schemeClr val="bg1"/>
              </a:buClr>
              <a:buSzPts val="3000"/>
              <a:buFont typeface="Arial" panose="020B0604020202020204" pitchFamily="34" charset="0"/>
              <a:buChar char="•"/>
            </a:pPr>
            <a:endParaRPr lang="nl" sz="2200" b="0" i="0" u="none" strike="noStrike" cap="none"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0"/>
              </a:spcBef>
              <a:spcAft>
                <a:spcPts val="0"/>
              </a:spcAft>
              <a:buClr>
                <a:schemeClr val="bg1"/>
              </a:buClr>
              <a:buSzPts val="3000"/>
              <a:buFont typeface="Arial" panose="020B0604020202020204" pitchFamily="34" charset="0"/>
              <a:buChar char="•"/>
            </a:pPr>
            <a:r>
              <a:rPr lang="nl" sz="2200" b="0" i="0" u="none" strike="noStrike" cap="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Deze vereisen voortdurende behandeling.</a:t>
            </a:r>
            <a:endParaRPr lang="nl" sz="220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1800"/>
              <a:buFont typeface="Calibri"/>
              <a:buNone/>
            </a:pPr>
            <a:endParaRPr sz="18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65" name="Google Shape;365;p12"/>
          <p:cNvSpPr/>
          <p:nvPr/>
        </p:nvSpPr>
        <p:spPr>
          <a:xfrm>
            <a:off x="5417426" y="1218575"/>
            <a:ext cx="6116700" cy="26468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42D38"/>
              </a:buClr>
              <a:buSzPts val="2000"/>
              <a:buFont typeface="Arial"/>
              <a:buNone/>
            </a:pPr>
            <a:r>
              <a:rPr lang="nl" sz="22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Soorten niet-overdraagbare ziektes</a:t>
            </a:r>
            <a:endParaRPr lang="nl" sz="22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2000"/>
              <a:buFont typeface="Calibri"/>
              <a:buNone/>
            </a:pPr>
            <a:endParaRPr lang="nl" sz="2000" b="1" i="0" u="none" strike="noStrike" cap="none"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342900" marR="0" lvl="0" indent="-292100" algn="l" rtl="0">
              <a:spcBef>
                <a:spcPts val="0"/>
              </a:spcBef>
              <a:spcAft>
                <a:spcPts val="0"/>
              </a:spcAft>
              <a:buClr>
                <a:srgbClr val="DB0000"/>
              </a:buClr>
              <a:buSzPts val="2200"/>
              <a:buChar char="•"/>
            </a:pPr>
            <a:r>
              <a:rPr lang="nl" sz="22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Cardiovasculaire aandoeningen</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292100" algn="l" rtl="0">
              <a:spcBef>
                <a:spcPts val="0"/>
              </a:spcBef>
              <a:spcAft>
                <a:spcPts val="0"/>
              </a:spcAft>
              <a:buClr>
                <a:srgbClr val="DB0000"/>
              </a:buClr>
              <a:buSzPts val="2200"/>
              <a:buChar char="•"/>
            </a:pPr>
            <a:r>
              <a:rPr lang="nl" sz="22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Diabetes</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292100" algn="l" rtl="0">
              <a:spcBef>
                <a:spcPts val="0"/>
              </a:spcBef>
              <a:spcAft>
                <a:spcPts val="0"/>
              </a:spcAft>
              <a:buClr>
                <a:srgbClr val="DB0000"/>
              </a:buClr>
              <a:buSzPts val="2200"/>
              <a:buChar char="•"/>
            </a:pPr>
            <a:r>
              <a:rPr lang="nl" sz="22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Kanker</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292100" algn="l" rtl="0">
              <a:spcBef>
                <a:spcPts val="0"/>
              </a:spcBef>
              <a:spcAft>
                <a:spcPts val="0"/>
              </a:spcAft>
              <a:buClr>
                <a:srgbClr val="DB0000"/>
              </a:buClr>
              <a:buSzPts val="2200"/>
              <a:buChar char="•"/>
            </a:pPr>
            <a:r>
              <a:rPr lang="nl" sz="22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Chronische longaandoeningen</a:t>
            </a:r>
          </a:p>
          <a:p>
            <a:pPr marL="0" marR="0" lvl="0" indent="0" algn="l" rtl="0">
              <a:spcBef>
                <a:spcPts val="0"/>
              </a:spcBef>
              <a:spcAft>
                <a:spcPts val="0"/>
              </a:spcAft>
              <a:buClr>
                <a:schemeClr val="dk1"/>
              </a:buClr>
              <a:buSzPts val="1800"/>
              <a:buFont typeface="Calibri"/>
              <a:buNone/>
            </a:pPr>
            <a:endParaRPr sz="1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2" name="Google Shape;419;p16">
            <a:extLst>
              <a:ext uri="{FF2B5EF4-FFF2-40B4-BE49-F238E27FC236}">
                <a16:creationId xmlns:a16="http://schemas.microsoft.com/office/drawing/2014/main" id="{780D1B3A-7A91-9F8E-3FB6-39474CD167B8}"/>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76" name="Google Shape;376;p13"/>
          <p:cNvSpPr txBox="1"/>
          <p:nvPr/>
        </p:nvSpPr>
        <p:spPr>
          <a:xfrm>
            <a:off x="565287" y="715236"/>
            <a:ext cx="4335711"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Impact van rampen op personen met niet-overdraagbare ziektes</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3600"/>
              <a:buFont typeface="Calibri"/>
              <a:buNone/>
            </a:pPr>
            <a:endParaRPr lang="nl" sz="3600" b="1"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lnSpc>
                <a:spcPct val="90000"/>
              </a:lnSpc>
              <a:spcBef>
                <a:spcPts val="0"/>
              </a:spcBef>
              <a:spcAft>
                <a:spcPts val="0"/>
              </a:spcAft>
              <a:buClr>
                <a:schemeClr val="dk1"/>
              </a:buClr>
              <a:buSzPts val="1800"/>
              <a:buFont typeface="Arial"/>
              <a:buNone/>
            </a:pPr>
            <a:endParaRPr lang="nl" sz="18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1800"/>
              <a:buFont typeface="Calibri"/>
              <a:buNone/>
            </a:pPr>
            <a:endParaRPr sz="18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77" name="Google Shape;377;p13"/>
          <p:cNvSpPr/>
          <p:nvPr/>
        </p:nvSpPr>
        <p:spPr>
          <a:xfrm>
            <a:off x="4776339" y="1343176"/>
            <a:ext cx="6566478" cy="35086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42D38"/>
              </a:buClr>
              <a:buSzPts val="2000"/>
              <a:buFont typeface="Arial"/>
              <a:buNone/>
            </a:pPr>
            <a:r>
              <a:rPr lang="nl" sz="24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Volgende zaken kunnen de gezondheid van personen met niet-overdraagbare ziektes verslechteren:</a:t>
            </a:r>
            <a:endParaRPr lang="nl" sz="24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rgbClr val="E42D38"/>
              </a:buClr>
              <a:buSzPts val="2000"/>
              <a:buFont typeface="Arial"/>
              <a:buNone/>
            </a:pPr>
            <a:r>
              <a:rPr lang="nl" sz="2400" b="0" i="0" u="none" strike="noStrike" cap="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 </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342900" indent="-292100" algn="l" rtl="0">
              <a:buClr>
                <a:srgbClr val="DB0000"/>
              </a:buClr>
              <a:buSzPts val="22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Direct fysiek letsel</a:t>
            </a:r>
          </a:p>
          <a:p>
            <a:pPr marL="342900" indent="-292100" algn="l" rtl="0">
              <a:buClr>
                <a:srgbClr val="DB0000"/>
              </a:buClr>
              <a:buSzPts val="22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Verhinderde toegang tot voorgeschreven geneesmiddelen</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292100" algn="l" rtl="0">
              <a:buClr>
                <a:srgbClr val="DB0000"/>
              </a:buClr>
              <a:buSzPts val="22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Gebrek aan water en voedsel kunnen extra fysieke en psychologische stress veroorzaken</a:t>
            </a:r>
          </a:p>
          <a:p>
            <a:pPr marL="342900" indent="-292100" algn="l" rtl="0">
              <a:buClr>
                <a:srgbClr val="DB0000"/>
              </a:buClr>
              <a:buSzPts val="22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Gebrek aan toegang tot gezondheidsdiensten</a:t>
            </a:r>
          </a:p>
          <a:p>
            <a:pPr marL="0" marR="0" lvl="0" indent="0" algn="l" rtl="0">
              <a:spcBef>
                <a:spcPts val="0"/>
              </a:spcBef>
              <a:spcAft>
                <a:spcPts val="0"/>
              </a:spcAft>
              <a:buClr>
                <a:schemeClr val="dk1"/>
              </a:buClr>
              <a:buSzPts val="1800"/>
              <a:buFont typeface="Calibri"/>
              <a:buNone/>
            </a:pPr>
            <a:endParaRPr sz="20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2" name="Google Shape;419;p16">
            <a:extLst>
              <a:ext uri="{FF2B5EF4-FFF2-40B4-BE49-F238E27FC236}">
                <a16:creationId xmlns:a16="http://schemas.microsoft.com/office/drawing/2014/main" id="{137BCC7F-0C62-AFD9-C7D7-751F88FDD742}"/>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88" name="Google Shape;388;p14"/>
          <p:cNvSpPr txBox="1"/>
          <p:nvPr/>
        </p:nvSpPr>
        <p:spPr>
          <a:xfrm>
            <a:off x="311499" y="523850"/>
            <a:ext cx="3707608"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Hoe kunt u zich voorbereiden?</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3600"/>
              <a:buFont typeface="Calibri"/>
              <a:buNone/>
            </a:pPr>
            <a:endParaRPr lang="nl" sz="3600" b="1"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lnSpc>
                <a:spcPct val="90000"/>
              </a:lnSpc>
              <a:spcBef>
                <a:spcPts val="0"/>
              </a:spcBef>
              <a:spcAft>
                <a:spcPts val="0"/>
              </a:spcAft>
              <a:buClr>
                <a:schemeClr val="dk1"/>
              </a:buClr>
              <a:buSzPts val="1800"/>
              <a:buFont typeface="Arial"/>
              <a:buNone/>
            </a:pPr>
            <a:endParaRPr lang="nl" sz="18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1800"/>
              <a:buFont typeface="Calibri"/>
              <a:buNone/>
            </a:pPr>
            <a:endParaRPr sz="18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89" name="Google Shape;389;p14"/>
          <p:cNvSpPr/>
          <p:nvPr/>
        </p:nvSpPr>
        <p:spPr>
          <a:xfrm>
            <a:off x="4856827" y="1429529"/>
            <a:ext cx="6566478" cy="31085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00000"/>
              </a:lnSpc>
              <a:spcBef>
                <a:spcPts val="0"/>
              </a:spcBef>
              <a:spcAft>
                <a:spcPts val="0"/>
              </a:spcAft>
              <a:buClr>
                <a:srgbClr val="F5333F"/>
              </a:buClr>
              <a:buSzPts val="2000"/>
              <a:buFont typeface="Wingdings" panose="05000000000000000000" pitchFamily="2" charset="2"/>
              <a:buChar char="ü"/>
            </a:pPr>
            <a:r>
              <a:rPr lang="nl" sz="22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Zorg voor een reservevoorraad van de voorgeschreven geneesmiddelen in uw noodpakket.</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69900" marR="0" lvl="0" indent="-342900" algn="l" rtl="0">
              <a:lnSpc>
                <a:spcPct val="100000"/>
              </a:lnSpc>
              <a:spcBef>
                <a:spcPts val="0"/>
              </a:spcBef>
              <a:spcAft>
                <a:spcPts val="0"/>
              </a:spcAft>
              <a:buClr>
                <a:srgbClr val="F5333F"/>
              </a:buClr>
              <a:buSzPts val="2000"/>
              <a:buFont typeface="Wingdings" panose="05000000000000000000" pitchFamily="2" charset="2"/>
              <a:buChar char="ü"/>
            </a:pPr>
            <a:endParaRPr lang="nl" sz="22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00000"/>
              </a:lnSpc>
              <a:spcBef>
                <a:spcPts val="0"/>
              </a:spcBef>
              <a:spcAft>
                <a:spcPts val="0"/>
              </a:spcAft>
              <a:buClr>
                <a:srgbClr val="F5333F"/>
              </a:buClr>
              <a:buSzPts val="2000"/>
              <a:buFont typeface="Wingdings" panose="05000000000000000000" pitchFamily="2" charset="2"/>
              <a:buChar char="ü"/>
            </a:pPr>
            <a:r>
              <a:rPr lang="nl" sz="22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Bewaar geschikte niet-bederfelijke voedingsmiddelen in uw noodpakket.</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69900" marR="0" lvl="0" indent="-342900" algn="l" rtl="0">
              <a:lnSpc>
                <a:spcPct val="100000"/>
              </a:lnSpc>
              <a:spcBef>
                <a:spcPts val="0"/>
              </a:spcBef>
              <a:spcAft>
                <a:spcPts val="0"/>
              </a:spcAft>
              <a:buClr>
                <a:srgbClr val="F5333F"/>
              </a:buClr>
              <a:buSzPts val="2000"/>
              <a:buFont typeface="Wingdings" panose="05000000000000000000" pitchFamily="2" charset="2"/>
              <a:buChar char="ü"/>
            </a:pPr>
            <a:endParaRPr lang="nl" sz="22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2000"/>
              <a:buFont typeface="Wingdings" panose="05000000000000000000" pitchFamily="2" charset="2"/>
              <a:buChar char="ü"/>
            </a:pPr>
            <a:r>
              <a:rPr lang="nl" sz="22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Voeg instructies voor eerste hulp toe aan het noodplan van uw gezin.</a:t>
            </a:r>
            <a:endParaRPr lang="nl" sz="22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00" name="Google Shape;400;p15"/>
          <p:cNvSpPr txBox="1"/>
          <p:nvPr/>
        </p:nvSpPr>
        <p:spPr>
          <a:xfrm>
            <a:off x="330423" y="1044402"/>
            <a:ext cx="3759256"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strike="noStrike" cap="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Overdraagbare ziektes</a:t>
            </a:r>
            <a:endParaRPr lang="nl" sz="3600" b="1"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3600"/>
              <a:buFont typeface="Arial"/>
              <a:buNone/>
            </a:pP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lnSpc>
                <a:spcPct val="90000"/>
              </a:lnSpc>
              <a:spcBef>
                <a:spcPts val="0"/>
              </a:spcBef>
              <a:spcAft>
                <a:spcPts val="0"/>
              </a:spcAft>
              <a:buClr>
                <a:schemeClr val="dk1"/>
              </a:buClr>
              <a:buSzPts val="1800"/>
              <a:buFont typeface="Arial"/>
              <a:buNone/>
            </a:pPr>
            <a:endParaRPr lang="nl" sz="18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1800"/>
              <a:buFont typeface="Arial"/>
              <a:buChar char="•"/>
            </a:pPr>
            <a:r>
              <a:rPr lang="nl" sz="2000" b="0" i="0" u="none" strike="noStrike" cap="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Overdraagbare ziektes verspreiden zich van mens op mens of van dier op mens.</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lnSpc>
                <a:spcPct val="90000"/>
              </a:lnSpc>
              <a:spcBef>
                <a:spcPts val="0"/>
              </a:spcBef>
              <a:spcAft>
                <a:spcPts val="0"/>
              </a:spcAft>
              <a:buClr>
                <a:schemeClr val="dk1"/>
              </a:buClr>
              <a:buSzPts val="1800"/>
              <a:buFont typeface="Arial"/>
              <a:buNone/>
            </a:pPr>
            <a:endParaRPr lang="nl" sz="20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1800"/>
              <a:buFont typeface="Arial"/>
              <a:buChar char="•"/>
            </a:pPr>
            <a:r>
              <a:rPr lang="nl" sz="2000" b="0" i="0" u="none" strike="noStrike" cap="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verspreiding gebeurt vaak door virussen die zich via de lucht verspreiden of via bacteriën, maar ook via bloed of ander lichaamsvocht. </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lnSpc>
                <a:spcPct val="90000"/>
              </a:lnSpc>
              <a:spcBef>
                <a:spcPts val="0"/>
              </a:spcBef>
              <a:spcAft>
                <a:spcPts val="0"/>
              </a:spcAft>
              <a:buClr>
                <a:schemeClr val="dk1"/>
              </a:buClr>
              <a:buSzPts val="1800"/>
              <a:buFont typeface="Arial"/>
              <a:buNone/>
            </a:pPr>
            <a:endParaRPr lang="nl" sz="20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1800"/>
              <a:buFont typeface="Arial"/>
              <a:buChar char="•"/>
            </a:pPr>
            <a:r>
              <a:rPr lang="nl" sz="2000" b="0" i="0" u="none" strike="noStrike" cap="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Overdraagbare ziektes worden ook aangeduid als infectieziektes of besmettelijke aandoeningen.</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1800"/>
              <a:buFont typeface="Calibri"/>
              <a:buNone/>
            </a:pPr>
            <a:endParaRPr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01" name="Google Shape;401;p15"/>
          <p:cNvSpPr/>
          <p:nvPr/>
        </p:nvSpPr>
        <p:spPr>
          <a:xfrm>
            <a:off x="5218613" y="702808"/>
            <a:ext cx="5701023"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E42D38"/>
              </a:buClr>
              <a:buSzPts val="2000"/>
              <a:buFont typeface="Arial"/>
              <a:buNone/>
            </a:pPr>
            <a:r>
              <a:rPr lang="nl" sz="24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Soorten overdraagbare ziektes</a:t>
            </a:r>
            <a:endParaRPr lang="nl" sz="2000" b="1"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402" name="Google Shape;402;p15"/>
          <p:cNvPicPr preferRelativeResize="0"/>
          <p:nvPr/>
        </p:nvPicPr>
        <p:blipFill rotWithShape="1">
          <a:blip r:embed="rId3">
            <a:alphaModFix/>
            <a:duotone>
              <a:prstClr val="black"/>
              <a:srgbClr val="D9C3A5">
                <a:tint val="50000"/>
                <a:satMod val="180000"/>
              </a:srgbClr>
            </a:duotone>
          </a:blip>
          <a:srcRect/>
          <a:stretch/>
        </p:blipFill>
        <p:spPr>
          <a:xfrm>
            <a:off x="9194315" y="3928031"/>
            <a:ext cx="1171603" cy="1171603"/>
          </a:xfrm>
          <a:prstGeom prst="rect">
            <a:avLst/>
          </a:prstGeom>
          <a:noFill/>
          <a:ln>
            <a:noFill/>
          </a:ln>
        </p:spPr>
      </p:pic>
      <p:pic>
        <p:nvPicPr>
          <p:cNvPr id="403" name="Google Shape;403;p15"/>
          <p:cNvPicPr preferRelativeResize="0"/>
          <p:nvPr/>
        </p:nvPicPr>
        <p:blipFill rotWithShape="1">
          <a:blip r:embed="rId4">
            <a:alphaModFix/>
            <a:duotone>
              <a:prstClr val="black"/>
              <a:srgbClr val="D9C3A5">
                <a:tint val="50000"/>
                <a:satMod val="180000"/>
              </a:srgbClr>
            </a:duotone>
          </a:blip>
          <a:srcRect/>
          <a:stretch/>
        </p:blipFill>
        <p:spPr>
          <a:xfrm>
            <a:off x="5378926" y="1743051"/>
            <a:ext cx="1063691" cy="1048275"/>
          </a:xfrm>
          <a:prstGeom prst="rect">
            <a:avLst/>
          </a:prstGeom>
          <a:noFill/>
          <a:ln>
            <a:noFill/>
          </a:ln>
        </p:spPr>
      </p:pic>
      <p:pic>
        <p:nvPicPr>
          <p:cNvPr id="404" name="Google Shape;404;p15"/>
          <p:cNvPicPr preferRelativeResize="0"/>
          <p:nvPr/>
        </p:nvPicPr>
        <p:blipFill rotWithShape="1">
          <a:blip r:embed="rId5">
            <a:alphaModFix/>
            <a:duotone>
              <a:prstClr val="black"/>
              <a:srgbClr val="D9C3A5">
                <a:tint val="50000"/>
                <a:satMod val="180000"/>
              </a:srgbClr>
            </a:duotone>
          </a:blip>
          <a:srcRect/>
          <a:stretch/>
        </p:blipFill>
        <p:spPr>
          <a:xfrm>
            <a:off x="9194315" y="1743051"/>
            <a:ext cx="1002029" cy="1094523"/>
          </a:xfrm>
          <a:prstGeom prst="rect">
            <a:avLst/>
          </a:prstGeom>
          <a:noFill/>
          <a:ln>
            <a:noFill/>
          </a:ln>
        </p:spPr>
      </p:pic>
      <p:pic>
        <p:nvPicPr>
          <p:cNvPr id="405" name="Google Shape;405;p15"/>
          <p:cNvPicPr preferRelativeResize="0"/>
          <p:nvPr/>
        </p:nvPicPr>
        <p:blipFill rotWithShape="1">
          <a:blip r:embed="rId6">
            <a:alphaModFix/>
            <a:duotone>
              <a:prstClr val="black"/>
              <a:srgbClr val="D9C3A5">
                <a:tint val="50000"/>
                <a:satMod val="180000"/>
              </a:srgbClr>
            </a:duotone>
          </a:blip>
          <a:srcRect/>
          <a:stretch/>
        </p:blipFill>
        <p:spPr>
          <a:xfrm>
            <a:off x="5278722" y="4223337"/>
            <a:ext cx="1264097" cy="878702"/>
          </a:xfrm>
          <a:prstGeom prst="rect">
            <a:avLst/>
          </a:prstGeom>
          <a:noFill/>
          <a:ln>
            <a:noFill/>
          </a:ln>
        </p:spPr>
      </p:pic>
      <p:sp>
        <p:nvSpPr>
          <p:cNvPr id="406" name="Google Shape;406;p15"/>
          <p:cNvSpPr txBox="1"/>
          <p:nvPr/>
        </p:nvSpPr>
        <p:spPr>
          <a:xfrm>
            <a:off x="5218614" y="2940589"/>
            <a:ext cx="1595573"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nl" sz="1800" b="1" i="0" u="none" strike="noStrike" cap="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Overdracht door de lucht</a:t>
            </a:r>
            <a:endParaRPr lang="nl" sz="1800" b="1"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07" name="Google Shape;407;p15"/>
          <p:cNvSpPr txBox="1"/>
          <p:nvPr/>
        </p:nvSpPr>
        <p:spPr>
          <a:xfrm>
            <a:off x="8791911" y="2940589"/>
            <a:ext cx="180683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nl" sz="1800" b="1"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Overdracht door water</a:t>
            </a:r>
            <a:endParaRPr lang="nl" sz="1800" b="1"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08" name="Google Shape;408;p15"/>
          <p:cNvSpPr txBox="1"/>
          <p:nvPr/>
        </p:nvSpPr>
        <p:spPr>
          <a:xfrm>
            <a:off x="8876698" y="5193477"/>
            <a:ext cx="18068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nl" sz="1800" b="1"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Overdracht door vectoren</a:t>
            </a:r>
            <a:endParaRPr lang="nl" sz="1800" b="1"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09" name="Google Shape;409;p15"/>
          <p:cNvSpPr txBox="1"/>
          <p:nvPr/>
        </p:nvSpPr>
        <p:spPr>
          <a:xfrm>
            <a:off x="5007352" y="5247572"/>
            <a:ext cx="18068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nl" sz="1800" b="1"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Overdracht door rechtstreeks contact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21" name="Google Shape;421;p16" descr="A picture containing person, indoor, man, sitting&#10;&#10;Description automatically generated"/>
          <p:cNvPicPr preferRelativeResize="0"/>
          <p:nvPr/>
        </p:nvPicPr>
        <p:blipFill rotWithShape="1">
          <a:blip r:embed="rId3">
            <a:alphaModFix/>
          </a:blip>
          <a:srcRect l="11646" t="4298" r="22893" b="11395"/>
          <a:stretch/>
        </p:blipFill>
        <p:spPr>
          <a:xfrm>
            <a:off x="2701728" y="-5347"/>
            <a:ext cx="9473798" cy="6863347"/>
          </a:xfrm>
          <a:prstGeom prst="rect">
            <a:avLst/>
          </a:prstGeom>
          <a:noFill/>
          <a:ln>
            <a:noFill/>
          </a:ln>
        </p:spPr>
      </p:pic>
      <p:sp>
        <p:nvSpPr>
          <p:cNvPr id="419" name="Google Shape;419;p1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20" name="Google Shape;420;p16"/>
          <p:cNvSpPr txBox="1"/>
          <p:nvPr/>
        </p:nvSpPr>
        <p:spPr>
          <a:xfrm>
            <a:off x="856883" y="343096"/>
            <a:ext cx="2464338"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Mens </a:t>
            </a:r>
            <a:r>
              <a:rPr lang="nl"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op mens</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22" name="Google Shape;422;p16"/>
          <p:cNvSpPr/>
          <p:nvPr/>
        </p:nvSpPr>
        <p:spPr>
          <a:xfrm>
            <a:off x="4475615" y="3113589"/>
            <a:ext cx="7435348" cy="2396249"/>
          </a:xfrm>
          <a:prstGeom prst="rect">
            <a:avLst/>
          </a:prstGeom>
          <a:solidFill>
            <a:srgbClr val="E42D3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3" name="Google Shape;423;p16"/>
          <p:cNvSpPr txBox="1"/>
          <p:nvPr/>
        </p:nvSpPr>
        <p:spPr>
          <a:xfrm>
            <a:off x="4855594" y="3468879"/>
            <a:ext cx="2962847"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Rechtstreeks</a:t>
            </a:r>
            <a:endParaRPr lang="nl" sz="1800" b="1"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Niezen </a:t>
            </a: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Hoesten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Aanrakingen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Van moeder op ongeboren kind</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24" name="Google Shape;424;p16"/>
          <p:cNvSpPr txBox="1"/>
          <p:nvPr/>
        </p:nvSpPr>
        <p:spPr>
          <a:xfrm>
            <a:off x="8310623" y="3468879"/>
            <a:ext cx="3225491"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Onrechtstreeks</a:t>
            </a: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Aanraken van besmette voorwerpen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spcBef>
                <a:spcPts val="0"/>
              </a:spcBef>
              <a:spcAft>
                <a:spcPts val="0"/>
              </a:spcAft>
              <a:buClr>
                <a:schemeClr val="dk1"/>
              </a:buClr>
              <a:buSzPts val="1800"/>
              <a:buFont typeface="Arial"/>
              <a:buNone/>
            </a:pPr>
            <a:endParaRPr lang="nl"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Drinken na een persoon met een infectieziekte</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2052" name="Picture 4" descr="Eating Animals - The Atlantic">
            <a:extLst>
              <a:ext uri="{FF2B5EF4-FFF2-40B4-BE49-F238E27FC236}">
                <a16:creationId xmlns:a16="http://schemas.microsoft.com/office/drawing/2014/main" id="{C0252AF3-8BDD-F105-47A1-34F63BD12F6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41869"/>
          <a:stretch/>
        </p:blipFill>
        <p:spPr bwMode="auto">
          <a:xfrm>
            <a:off x="4194578" y="-5348"/>
            <a:ext cx="7997422" cy="6863347"/>
          </a:xfrm>
          <a:prstGeom prst="rect">
            <a:avLst/>
          </a:prstGeom>
          <a:noFill/>
          <a:extLst>
            <a:ext uri="{909E8E84-426E-40DD-AFC4-6F175D3DCCD1}">
              <a14:hiddenFill xmlns:a14="http://schemas.microsoft.com/office/drawing/2010/main">
                <a:solidFill>
                  <a:srgbClr val="FFFFFF"/>
                </a:solidFill>
              </a14:hiddenFill>
            </a:ext>
          </a:extLst>
        </p:spPr>
      </p:pic>
      <p:sp>
        <p:nvSpPr>
          <p:cNvPr id="434" name="Google Shape;434;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5" name="Google Shape;435;p17"/>
          <p:cNvSpPr txBox="1"/>
          <p:nvPr/>
        </p:nvSpPr>
        <p:spPr>
          <a:xfrm>
            <a:off x="856883" y="343096"/>
            <a:ext cx="2464338"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Dier </a:t>
            </a: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op mens</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40" name="Google Shape;440;p17"/>
          <p:cNvSpPr/>
          <p:nvPr/>
        </p:nvSpPr>
        <p:spPr>
          <a:xfrm>
            <a:off x="4480043" y="2629289"/>
            <a:ext cx="7435348" cy="2396249"/>
          </a:xfrm>
          <a:prstGeom prst="rect">
            <a:avLst/>
          </a:prstGeom>
          <a:solidFill>
            <a:srgbClr val="E42D3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17"/>
          <p:cNvSpPr txBox="1"/>
          <p:nvPr/>
        </p:nvSpPr>
        <p:spPr>
          <a:xfrm>
            <a:off x="4860022" y="2984579"/>
            <a:ext cx="2962847"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Rechtstreeks</a:t>
            </a:r>
            <a:endParaRPr lang="nl" sz="1800" b="1"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Eten van dieren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Insectenbeten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Krabben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Steken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42" name="Google Shape;442;p17"/>
          <p:cNvSpPr txBox="1"/>
          <p:nvPr/>
        </p:nvSpPr>
        <p:spPr>
          <a:xfrm>
            <a:off x="7975269" y="2984579"/>
            <a:ext cx="3565273"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Onrechtstreeks</a:t>
            </a: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Aaien van dieren en vervolgens ogen, neus of mond aanraken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spcBef>
                <a:spcPts val="0"/>
              </a:spcBef>
              <a:spcAft>
                <a:spcPts val="0"/>
              </a:spcAft>
              <a:buClr>
                <a:schemeClr val="dk1"/>
              </a:buClr>
              <a:buSzPts val="1800"/>
              <a:buFont typeface="Arial"/>
              <a:buNone/>
            </a:pPr>
            <a:endParaRPr lang="nl"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Drinken van water na een besmet dier</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3074" name="Picture 2" descr="9 Common Foods You Call Vegetables Are Actually Fruits - NDTV Food">
            <a:extLst>
              <a:ext uri="{FF2B5EF4-FFF2-40B4-BE49-F238E27FC236}">
                <a16:creationId xmlns:a16="http://schemas.microsoft.com/office/drawing/2014/main" id="{F683B171-E409-80A3-FAB4-E29E56D25E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79"/>
          <a:stretch/>
        </p:blipFill>
        <p:spPr bwMode="auto">
          <a:xfrm>
            <a:off x="1945758" y="-1"/>
            <a:ext cx="1024624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453" name="Google Shape;453;p18"/>
          <p:cNvGrpSpPr/>
          <p:nvPr/>
        </p:nvGrpSpPr>
        <p:grpSpPr>
          <a:xfrm>
            <a:off x="4628015" y="3826412"/>
            <a:ext cx="7435348" cy="1835826"/>
            <a:chOff x="4628015" y="3826412"/>
            <a:chExt cx="7435348" cy="1835826"/>
          </a:xfrm>
        </p:grpSpPr>
        <p:sp>
          <p:nvSpPr>
            <p:cNvPr id="454" name="Google Shape;454;p18"/>
            <p:cNvSpPr/>
            <p:nvPr/>
          </p:nvSpPr>
          <p:spPr>
            <a:xfrm>
              <a:off x="4628015" y="3826412"/>
              <a:ext cx="7435348" cy="1835826"/>
            </a:xfrm>
            <a:prstGeom prst="rect">
              <a:avLst/>
            </a:prstGeom>
            <a:solidFill>
              <a:srgbClr val="E42D3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455" name="Google Shape;455;p18"/>
            <p:cNvSpPr txBox="1"/>
            <p:nvPr/>
          </p:nvSpPr>
          <p:spPr>
            <a:xfrm>
              <a:off x="5007994" y="4109371"/>
              <a:ext cx="7055369"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Rechtstreeks</a:t>
              </a: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Eten van ongewassen fruit en groente</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spcBef>
                  <a:spcPts val="0"/>
                </a:spcBef>
                <a:spcAft>
                  <a:spcPts val="0"/>
                </a:spcAft>
                <a:buClr>
                  <a:schemeClr val="dk1"/>
                </a:buClr>
                <a:buSzPts val="1800"/>
                <a:buFont typeface="Arial"/>
                <a:buNone/>
              </a:pPr>
              <a:endParaRPr lang="nl"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nl"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Aanraken van fruit en vervolgens de vingers in de ogen of mond steken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456" name="Google Shape;456;p1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57" name="Google Shape;457;p18"/>
          <p:cNvSpPr txBox="1"/>
          <p:nvPr/>
        </p:nvSpPr>
        <p:spPr>
          <a:xfrm>
            <a:off x="856883" y="343096"/>
            <a:ext cx="2464338"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Plant </a:t>
            </a: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op mens</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Dankwoord</a:t>
            </a:r>
            <a:endParaRPr lang="nl" sz="4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We bedanken de Rode Kruis-organisaties van Belize, Grenada, Guyana, Jamaica, Saint Vincent en de Grenadines, Trinidad en Tobago en het Caribbean Disaster Emergency Management Agency (CDEMA) voor hun bereidheid om samen te werken met </a:t>
            </a: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het Caribbean Disaster Risk Management (CADRIM)-referentiecentrum. We hebben het CDRT-trainingsmateriaal samen met hen herbekeken en aangepast om het relevanter en effectiever te maken</a:t>
            </a: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voor trainingen in rampenbestrijding. Jullie inzet is een mooi voorbeeld van de zin voor samenwerking binnen de humanitaire gemeenschap, en jullie onschatbare bijdragen worden enorm gewaardeerd.</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68" name="Google Shape;468;p19"/>
          <p:cNvSpPr txBox="1"/>
          <p:nvPr/>
        </p:nvSpPr>
        <p:spPr>
          <a:xfrm>
            <a:off x="354026" y="343096"/>
            <a:ext cx="359386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Overdracht door de lucht</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lnSpc>
                <a:spcPct val="90000"/>
              </a:lnSpc>
              <a:spcBef>
                <a:spcPts val="0"/>
              </a:spcBef>
              <a:spcAft>
                <a:spcPts val="0"/>
              </a:spcAft>
              <a:buClr>
                <a:schemeClr val="dk1"/>
              </a:buClr>
              <a:buSzPts val="1800"/>
              <a:buFont typeface="Arial"/>
              <a:buNone/>
            </a:pPr>
            <a:endParaRPr lang="nl" sz="22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1800"/>
              <a:buFont typeface="Arial"/>
              <a:buNone/>
            </a:pPr>
            <a:r>
              <a:rPr lang="nl" sz="22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Door de lucht verspreide ziektekiemen. </a:t>
            </a:r>
            <a:r>
              <a:rPr lang="nl"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(vb. als iemand niest of hoest.)</a:t>
            </a:r>
            <a:endParaRPr lang="nl" sz="22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69" name="Google Shape;469;p19"/>
          <p:cNvSpPr/>
          <p:nvPr/>
        </p:nvSpPr>
        <p:spPr>
          <a:xfrm>
            <a:off x="6220946" y="806700"/>
            <a:ext cx="5617028"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42D38"/>
              </a:buClr>
              <a:buSzPts val="2000"/>
              <a:buFont typeface="Arial"/>
              <a:buNone/>
            </a:pPr>
            <a:r>
              <a:rPr lang="nl" sz="22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Voorbeelden van veelvoorkomende door lucht overgedragen ziektes</a:t>
            </a:r>
            <a:endParaRPr lang="nl" sz="22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2000"/>
              <a:buFont typeface="Calibri"/>
              <a:buNone/>
            </a:pPr>
            <a:endParaRPr lang="nl" sz="220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20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Griepachtige ziektes (H1N1 en varkensgriep) </a:t>
            </a:r>
          </a:p>
          <a:p>
            <a:pPr marL="342900" marR="0" lvl="0" indent="-215900" algn="l" rtl="0">
              <a:spcBef>
                <a:spcPts val="0"/>
              </a:spcBef>
              <a:spcAft>
                <a:spcPts val="0"/>
              </a:spcAft>
              <a:buClr>
                <a:srgbClr val="E42D38"/>
              </a:buClr>
              <a:buSzPts val="2000"/>
              <a:buFont typeface="Arial"/>
              <a:buNone/>
            </a:pPr>
            <a:endParaRPr lang="nl"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20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Mazelen</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215900" algn="l" rtl="0">
              <a:spcBef>
                <a:spcPts val="0"/>
              </a:spcBef>
              <a:spcAft>
                <a:spcPts val="0"/>
              </a:spcAft>
              <a:buClr>
                <a:srgbClr val="E42D38"/>
              </a:buClr>
              <a:buSzPts val="2000"/>
              <a:buFont typeface="Arial"/>
              <a:buNone/>
            </a:pPr>
            <a:endParaRPr lang="nl"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20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Kinkhoest </a:t>
            </a:r>
          </a:p>
          <a:p>
            <a:pPr marL="342900" marR="0" lvl="0" indent="-215900" algn="l" rtl="0">
              <a:spcBef>
                <a:spcPts val="0"/>
              </a:spcBef>
              <a:spcAft>
                <a:spcPts val="0"/>
              </a:spcAft>
              <a:buClr>
                <a:srgbClr val="E42D38"/>
              </a:buClr>
              <a:buSzPts val="2000"/>
              <a:buFont typeface="Arial"/>
              <a:buNone/>
            </a:pPr>
            <a:endParaRPr lang="nl"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20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Waterpokken</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215900" algn="l" rtl="0">
              <a:spcBef>
                <a:spcPts val="0"/>
              </a:spcBef>
              <a:spcAft>
                <a:spcPts val="0"/>
              </a:spcAft>
              <a:buClr>
                <a:srgbClr val="E42D38"/>
              </a:buClr>
              <a:buSzPts val="2000"/>
              <a:buFont typeface="Arial"/>
              <a:buNone/>
            </a:pPr>
            <a:endParaRPr lang="nl"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20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Tuberculose</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215900" algn="l" rtl="0">
              <a:spcBef>
                <a:spcPts val="0"/>
              </a:spcBef>
              <a:spcAft>
                <a:spcPts val="0"/>
              </a:spcAft>
              <a:buClr>
                <a:srgbClr val="E42D38"/>
              </a:buClr>
              <a:buSzPts val="2000"/>
              <a:buFont typeface="Arial"/>
              <a:buNone/>
            </a:pPr>
            <a:endParaRPr lang="nl"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2000"/>
              <a:buFont typeface="Arial"/>
              <a:buChar char="•"/>
            </a:pPr>
            <a:r>
              <a:rPr lang="nl" sz="22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Longontsteking en andere aandoeningen van de luchtwegen</a:t>
            </a:r>
            <a:endParaRPr lang="nl" sz="2200"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470" name="Google Shape;470;p19"/>
          <p:cNvPicPr preferRelativeResize="0"/>
          <p:nvPr/>
        </p:nvPicPr>
        <p:blipFill rotWithShape="1">
          <a:blip r:embed="rId3">
            <a:alphaModFix/>
            <a:grayscl/>
          </a:blip>
          <a:srcRect/>
          <a:stretch/>
        </p:blipFill>
        <p:spPr>
          <a:xfrm>
            <a:off x="4688886" y="607489"/>
            <a:ext cx="1063691" cy="1048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20"/>
          <p:cNvPicPr preferRelativeResize="0"/>
          <p:nvPr/>
        </p:nvPicPr>
        <p:blipFill rotWithShape="1">
          <a:blip r:embed="rId3">
            <a:alphaModFix/>
            <a:duotone>
              <a:prstClr val="black"/>
              <a:srgbClr val="D9C3A5">
                <a:tint val="50000"/>
                <a:satMod val="180000"/>
              </a:srgbClr>
            </a:duotone>
          </a:blip>
          <a:srcRect/>
          <a:stretch/>
        </p:blipFill>
        <p:spPr>
          <a:xfrm>
            <a:off x="4805412" y="762409"/>
            <a:ext cx="1002029" cy="1094523"/>
          </a:xfrm>
          <a:prstGeom prst="rect">
            <a:avLst/>
          </a:prstGeom>
          <a:noFill/>
          <a:ln>
            <a:noFill/>
          </a:ln>
        </p:spPr>
      </p:pic>
      <p:sp>
        <p:nvSpPr>
          <p:cNvPr id="481" name="Google Shape;481;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82" name="Google Shape;482;p20"/>
          <p:cNvSpPr txBox="1"/>
          <p:nvPr/>
        </p:nvSpPr>
        <p:spPr>
          <a:xfrm>
            <a:off x="354026" y="343096"/>
            <a:ext cx="359386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Overdracht door water</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1800"/>
              <a:buFont typeface="Calibri"/>
              <a:buNone/>
            </a:pPr>
            <a:endParaRPr lang="nl"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1800"/>
              <a:buFont typeface="Arial"/>
              <a:buNone/>
            </a:pPr>
            <a:r>
              <a:rPr lang="nl"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Met ziektekiemen besmet water kan bij inname of huidcontact ziektes veroorzaken.</a:t>
            </a:r>
            <a:endParaRPr lang="nl" sz="22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83" name="Google Shape;483;p20"/>
          <p:cNvSpPr/>
          <p:nvPr/>
        </p:nvSpPr>
        <p:spPr>
          <a:xfrm>
            <a:off x="5971837" y="1146654"/>
            <a:ext cx="5617028"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42D38"/>
              </a:buClr>
              <a:buSzPts val="2000"/>
              <a:buFont typeface="Arial"/>
              <a:buNone/>
            </a:pPr>
            <a:r>
              <a:rPr lang="nl" sz="22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Voorbeelden van veelvoorkomende door water overgedragen ziektes</a:t>
            </a:r>
            <a:endParaRPr lang="nl" sz="22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2000"/>
              <a:buFont typeface="Calibri"/>
              <a:buNone/>
            </a:pPr>
            <a:endParaRPr lang="nl" sz="22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20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Gastro-enteritis of buikgriep</a:t>
            </a:r>
            <a:endParaRPr lang="nl"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215900" algn="l" rtl="0">
              <a:spcBef>
                <a:spcPts val="0"/>
              </a:spcBef>
              <a:spcAft>
                <a:spcPts val="0"/>
              </a:spcAft>
              <a:buClr>
                <a:srgbClr val="E42D38"/>
              </a:buClr>
              <a:buSzPts val="2000"/>
              <a:buFont typeface="Arial"/>
              <a:buNone/>
            </a:pPr>
            <a:endParaRPr lang="nl"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20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Cholera</a:t>
            </a:r>
          </a:p>
          <a:p>
            <a:pPr marL="342900" marR="0" lvl="0" indent="-215900" algn="l" rtl="0">
              <a:spcBef>
                <a:spcPts val="0"/>
              </a:spcBef>
              <a:spcAft>
                <a:spcPts val="0"/>
              </a:spcAft>
              <a:buClr>
                <a:srgbClr val="E42D38"/>
              </a:buClr>
              <a:buSzPts val="2000"/>
              <a:buFont typeface="Arial"/>
              <a:buNone/>
            </a:pPr>
            <a:endParaRPr lang="nl"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20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Infectie met door water overgedragen ziektes leiden meestal </a:t>
            </a:r>
            <a:r>
              <a:rPr lang="nl" sz="22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tot diarree</a:t>
            </a:r>
            <a:endParaRPr lang="nl" sz="22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492"/>
        <p:cNvGrpSpPr/>
        <p:nvPr/>
      </p:nvGrpSpPr>
      <p:grpSpPr>
        <a:xfrm>
          <a:off x="0" y="0"/>
          <a:ext cx="0" cy="0"/>
          <a:chOff x="0" y="0"/>
          <a:chExt cx="0" cy="0"/>
        </a:xfrm>
      </p:grpSpPr>
      <p:sp>
        <p:nvSpPr>
          <p:cNvPr id="493" name="Google Shape;493;p2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94" name="Google Shape;494;p21"/>
          <p:cNvSpPr txBox="1"/>
          <p:nvPr/>
        </p:nvSpPr>
        <p:spPr>
          <a:xfrm>
            <a:off x="427178" y="626125"/>
            <a:ext cx="359386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Diarree </a:t>
            </a:r>
          </a:p>
          <a:p>
            <a:pPr marL="0" marR="0" lvl="0" indent="0" algn="l" rtl="0">
              <a:lnSpc>
                <a:spcPct val="90000"/>
              </a:lnSpc>
              <a:spcBef>
                <a:spcPts val="0"/>
              </a:spcBef>
              <a:spcAft>
                <a:spcPts val="0"/>
              </a:spcAft>
              <a:buClr>
                <a:schemeClr val="dk1"/>
              </a:buClr>
              <a:buSzPts val="3600"/>
              <a:buFont typeface="Calibri"/>
              <a:buNone/>
            </a:pPr>
            <a:endParaRPr lang="nl"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Clr>
                <a:srgbClr val="000000"/>
              </a:buClr>
              <a:buSzPts val="1800"/>
              <a:buFont typeface="Arial"/>
              <a:buNone/>
            </a:pPr>
            <a:r>
              <a:rPr lang="nl"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Diarree wordt gedefinieerd als een stoelgang met drie of meer losse of vloeibare ontlastingen per dag (of frequentere stoelgang dan de persoon in kwestie gewoon is).</a:t>
            </a:r>
          </a:p>
          <a:p>
            <a:pPr marL="0" marR="0" lvl="0" indent="0" algn="l" rtl="0">
              <a:lnSpc>
                <a:spcPct val="90000"/>
              </a:lnSpc>
              <a:spcBef>
                <a:spcPts val="0"/>
              </a:spcBef>
              <a:spcAft>
                <a:spcPts val="0"/>
              </a:spcAft>
              <a:buClr>
                <a:schemeClr val="dk1"/>
              </a:buClr>
              <a:buSzPts val="3600"/>
              <a:buFont typeface="Calibri"/>
              <a:buNone/>
            </a:pPr>
            <a:endParaRPr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95" name="Google Shape;495;p21"/>
          <p:cNvSpPr/>
          <p:nvPr/>
        </p:nvSpPr>
        <p:spPr>
          <a:xfrm>
            <a:off x="4823179" y="1300543"/>
            <a:ext cx="6941643" cy="347783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DB0000"/>
              </a:buClr>
              <a:buSzPts val="2700"/>
              <a:buFont typeface="Arial"/>
              <a:buChar char="•"/>
            </a:pPr>
            <a:r>
              <a:rPr lang="nl"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Frequente stoelgang van gevormde ontlastingen is geen diarree, evenmin als een stoelgang van losse, ‘kleverige’ ontlasting door baby’s die borstvoeding krijgen.</a:t>
            </a:r>
          </a:p>
          <a:p>
            <a:pPr marL="0" marR="0" lvl="0" indent="0" algn="l" rtl="0">
              <a:spcBef>
                <a:spcPts val="0"/>
              </a:spcBef>
              <a:spcAft>
                <a:spcPts val="0"/>
              </a:spcAft>
              <a:buClr>
                <a:schemeClr val="dk1"/>
              </a:buClr>
              <a:buSzPts val="2000"/>
              <a:buFont typeface="Calibri"/>
              <a:buNone/>
            </a:pPr>
            <a:endParaRPr lang="nl"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2000"/>
              <a:buFont typeface="Calibri"/>
              <a:buNone/>
            </a:pPr>
            <a:endParaRPr lang="nl"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22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Dehydratie of uitdroging is het grootste gevaar bij diarree. Bij diarree verliest men water en elektrolyten via de vloeibare ontlasting, overgeven, zweet, urine en ademhaling. Indien deze verliezen niet worden gecompenseerd, treedt er dehydratie op.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504"/>
        <p:cNvGrpSpPr/>
        <p:nvPr/>
      </p:nvGrpSpPr>
      <p:grpSpPr>
        <a:xfrm>
          <a:off x="0" y="0"/>
          <a:ext cx="0" cy="0"/>
          <a:chOff x="0" y="0"/>
          <a:chExt cx="0" cy="0"/>
        </a:xfrm>
      </p:grpSpPr>
      <p:sp>
        <p:nvSpPr>
          <p:cNvPr id="505" name="Google Shape;505;p2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06" name="Google Shape;506;p22"/>
          <p:cNvSpPr txBox="1"/>
          <p:nvPr/>
        </p:nvSpPr>
        <p:spPr>
          <a:xfrm>
            <a:off x="354026" y="343096"/>
            <a:ext cx="359386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Andere vormen van overdracht van diarree</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07" name="Google Shape;507;p22"/>
          <p:cNvSpPr/>
          <p:nvPr/>
        </p:nvSpPr>
        <p:spPr>
          <a:xfrm>
            <a:off x="5825098" y="1390901"/>
            <a:ext cx="5617028" cy="286228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E42D38"/>
              </a:buClr>
              <a:buSzPts val="2000"/>
              <a:buFont typeface="Arial"/>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Overdracht door water </a:t>
            </a:r>
          </a:p>
          <a:p>
            <a:pPr marL="342900" marR="0" lvl="0" indent="-215900" algn="l" rtl="0">
              <a:spcBef>
                <a:spcPts val="0"/>
              </a:spcBef>
              <a:spcAft>
                <a:spcPts val="0"/>
              </a:spcAft>
              <a:buClr>
                <a:srgbClr val="E42D38"/>
              </a:buClr>
              <a:buSzPts val="2000"/>
              <a:buFont typeface="Arial"/>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215900" algn="l" rtl="0">
              <a:spcBef>
                <a:spcPts val="0"/>
              </a:spcBef>
              <a:spcAft>
                <a:spcPts val="0"/>
              </a:spcAft>
              <a:buClr>
                <a:srgbClr val="E42D38"/>
              </a:buClr>
              <a:buSzPts val="2000"/>
              <a:buFont typeface="Arial"/>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2000"/>
              <a:buFont typeface="Arial"/>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Overdracht door voedsel</a:t>
            </a:r>
          </a:p>
          <a:p>
            <a:pPr marL="342900" marR="0" lvl="0" indent="-215900" algn="l" rtl="0">
              <a:spcBef>
                <a:spcPts val="0"/>
              </a:spcBef>
              <a:spcAft>
                <a:spcPts val="0"/>
              </a:spcAft>
              <a:buClr>
                <a:srgbClr val="E42D38"/>
              </a:buClr>
              <a:buSzPts val="2000"/>
              <a:buFont typeface="Arial"/>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215900" algn="l" rtl="0">
              <a:spcBef>
                <a:spcPts val="0"/>
              </a:spcBef>
              <a:spcAft>
                <a:spcPts val="0"/>
              </a:spcAft>
              <a:buClr>
                <a:srgbClr val="E42D38"/>
              </a:buClr>
              <a:buSzPts val="2000"/>
              <a:buFont typeface="Arial"/>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2000"/>
              <a:buFont typeface="Arial"/>
              <a:buChar char="•"/>
            </a:pPr>
            <a:r>
              <a:rPr lang="nl"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Makkelijk overdraagbaar in zeer drukke omgevingen met beperkte toegang tot sanitair en veilig water, slechte hygiëne.</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08" name="Google Shape;508;p22"/>
          <p:cNvPicPr preferRelativeResize="0"/>
          <p:nvPr/>
        </p:nvPicPr>
        <p:blipFill rotWithShape="1">
          <a:blip r:embed="rId3">
            <a:alphaModFix/>
            <a:grayscl/>
          </a:blip>
          <a:srcRect/>
          <a:stretch/>
        </p:blipFill>
        <p:spPr>
          <a:xfrm>
            <a:off x="5025190" y="1005466"/>
            <a:ext cx="496711" cy="790222"/>
          </a:xfrm>
          <a:prstGeom prst="rect">
            <a:avLst/>
          </a:prstGeom>
          <a:noFill/>
          <a:ln>
            <a:noFill/>
          </a:ln>
        </p:spPr>
      </p:pic>
      <p:pic>
        <p:nvPicPr>
          <p:cNvPr id="509" name="Google Shape;509;p22"/>
          <p:cNvPicPr preferRelativeResize="0"/>
          <p:nvPr/>
        </p:nvPicPr>
        <p:blipFill rotWithShape="1">
          <a:blip r:embed="rId4">
            <a:alphaModFix/>
            <a:grayscl/>
          </a:blip>
          <a:srcRect/>
          <a:stretch/>
        </p:blipFill>
        <p:spPr>
          <a:xfrm>
            <a:off x="4901013" y="2128007"/>
            <a:ext cx="745067" cy="790222"/>
          </a:xfrm>
          <a:prstGeom prst="rect">
            <a:avLst/>
          </a:prstGeom>
          <a:noFill/>
          <a:ln>
            <a:noFill/>
          </a:ln>
        </p:spPr>
      </p:pic>
      <p:pic>
        <p:nvPicPr>
          <p:cNvPr id="510" name="Google Shape;510;p22"/>
          <p:cNvPicPr preferRelativeResize="0"/>
          <p:nvPr/>
        </p:nvPicPr>
        <p:blipFill rotWithShape="1">
          <a:blip r:embed="rId5">
            <a:alphaModFix/>
            <a:grayscl/>
          </a:blip>
          <a:srcRect/>
          <a:stretch/>
        </p:blipFill>
        <p:spPr>
          <a:xfrm>
            <a:off x="4816346" y="3260224"/>
            <a:ext cx="914400" cy="104986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23"/>
          <p:cNvPicPr preferRelativeResize="0"/>
          <p:nvPr/>
        </p:nvPicPr>
        <p:blipFill rotWithShape="1">
          <a:blip r:embed="rId3">
            <a:alphaModFix/>
            <a:grayscl/>
          </a:blip>
          <a:srcRect/>
          <a:stretch/>
        </p:blipFill>
        <p:spPr>
          <a:xfrm>
            <a:off x="4665760" y="522700"/>
            <a:ext cx="1171603" cy="1171603"/>
          </a:xfrm>
          <a:prstGeom prst="rect">
            <a:avLst/>
          </a:prstGeom>
          <a:noFill/>
          <a:ln>
            <a:noFill/>
          </a:ln>
        </p:spPr>
      </p:pic>
      <p:grpSp>
        <p:nvGrpSpPr>
          <p:cNvPr id="521" name="Google Shape;521;p23"/>
          <p:cNvGrpSpPr/>
          <p:nvPr/>
        </p:nvGrpSpPr>
        <p:grpSpPr>
          <a:xfrm>
            <a:off x="5999268" y="1013529"/>
            <a:ext cx="5666867" cy="3816389"/>
            <a:chOff x="6095999" y="1884538"/>
            <a:chExt cx="5666867" cy="3816389"/>
          </a:xfrm>
        </p:grpSpPr>
        <p:sp>
          <p:nvSpPr>
            <p:cNvPr id="522" name="Google Shape;522;p23"/>
            <p:cNvSpPr/>
            <p:nvPr/>
          </p:nvSpPr>
          <p:spPr>
            <a:xfrm>
              <a:off x="6095999" y="1884538"/>
              <a:ext cx="5666867" cy="38163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nl" sz="20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Belangrijkste vectoren voor ziektes: </a:t>
              </a:r>
              <a:r>
                <a:rPr lang="nl" sz="20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Muggen</a:t>
              </a:r>
              <a:endParaRPr lang="nl"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2000"/>
                <a:buFont typeface="Calibri"/>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2000"/>
                <a:buFont typeface="Calibri"/>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rgbClr val="DB0000"/>
                </a:buClr>
                <a:buSzPts val="1800"/>
                <a:buFont typeface="Arial"/>
                <a:buNone/>
              </a:pPr>
              <a:r>
                <a:rPr lang="nl" sz="1800" b="0"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BETEN TIJDENS DE DAG</a:t>
              </a:r>
              <a:endParaRPr lang="nl" sz="180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Calibri"/>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Arial"/>
                <a:buNone/>
              </a:pPr>
              <a:r>
                <a:rPr lang="nl" sz="1800" b="1" i="1"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Aedes-mug  </a:t>
              </a:r>
              <a:endParaRPr lang="nl" sz="1800" b="1" i="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Calibri"/>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Chikungunya</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Knokkelkoorts of </a:t>
              </a:r>
            </a:p>
            <a:p>
              <a:pPr marR="0" lvl="0" algn="l" rtl="0">
                <a:spcBef>
                  <a:spcPts val="0"/>
                </a:spcBef>
                <a:spcAft>
                  <a:spcPts val="0"/>
                </a:spcAft>
                <a:buClr>
                  <a:srgbClr val="DB0000"/>
                </a:buClr>
                <a:buSzPts val="2700"/>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dengue</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Gele koorts</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18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Zika</a:t>
              </a: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23" name="Google Shape;523;p23"/>
            <p:cNvSpPr/>
            <p:nvPr/>
          </p:nvSpPr>
          <p:spPr>
            <a:xfrm>
              <a:off x="8634160" y="2500091"/>
              <a:ext cx="2531368"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DB0000"/>
                </a:buClr>
                <a:buSzPts val="1800"/>
                <a:buFont typeface="Arial"/>
                <a:buNone/>
              </a:pPr>
              <a:endParaRPr lang="nl" sz="180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rgbClr val="DB0000"/>
                </a:buClr>
                <a:buSzPts val="1800"/>
                <a:buFont typeface="Arial"/>
                <a:buNone/>
              </a:pPr>
              <a:r>
                <a:rPr lang="nl" sz="1800" b="0"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BETEN ‘S NACHTS</a:t>
              </a:r>
              <a:endParaRPr lang="nl" sz="180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Calibri"/>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Arial"/>
                <a:buNone/>
              </a:pPr>
              <a:r>
                <a:rPr lang="nl" sz="1800" b="1" i="1"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Anofeles-mug  </a:t>
              </a:r>
              <a:endParaRPr lang="nl" sz="1800" b="1" i="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Calibri"/>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Malaria</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Calibri"/>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Arial"/>
                <a:buNone/>
              </a:pPr>
              <a:r>
                <a:rPr lang="nl" sz="1800" b="1" i="1"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Culex</a:t>
              </a:r>
              <a:endParaRPr lang="nl" sz="1800" b="1" i="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14300" algn="l" rtl="0">
                <a:spcBef>
                  <a:spcPts val="0"/>
                </a:spcBef>
                <a:spcAft>
                  <a:spcPts val="0"/>
                </a:spcAft>
                <a:buClr>
                  <a:srgbClr val="DB0000"/>
                </a:buClr>
                <a:buSzPts val="2700"/>
                <a:buFont typeface="Arial"/>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Westnijlkoorts</a:t>
              </a: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524" name="Google Shape;524;p2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25" name="Google Shape;525;p23"/>
          <p:cNvSpPr txBox="1"/>
          <p:nvPr/>
        </p:nvSpPr>
        <p:spPr>
          <a:xfrm>
            <a:off x="354026" y="343096"/>
            <a:ext cx="359386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Overdracht door vectoren</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dk1"/>
              </a:buClr>
              <a:buSzPts val="1800"/>
              <a:buFont typeface="Calibri"/>
              <a:buNone/>
            </a:pPr>
            <a:endParaRPr lang="nl" sz="18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1800"/>
              <a:buFont typeface="Arial"/>
              <a:buNone/>
            </a:pPr>
            <a:r>
              <a:rPr lang="nl" sz="22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Een vector is een overdrager van een ziekte, meestal een insect of dier, en door vector overgedragen aandoeningen zijn in veel rampsituaties een belangrijke oorzaak van ziekte en dood. </a:t>
            </a:r>
            <a:endParaRPr lang="nl" sz="22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36" name="Google Shape;536;p24"/>
          <p:cNvSpPr txBox="1"/>
          <p:nvPr/>
        </p:nvSpPr>
        <p:spPr>
          <a:xfrm>
            <a:off x="354025" y="343096"/>
            <a:ext cx="3725605"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2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Belangrijkste vectoren</a:t>
            </a:r>
            <a:r>
              <a:rPr lang="nl" sz="32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voor ziekteoverdracht</a:t>
            </a:r>
            <a:endParaRPr lang="nl" sz="12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37" name="Google Shape;537;p24"/>
          <p:cNvSpPr/>
          <p:nvPr/>
        </p:nvSpPr>
        <p:spPr>
          <a:xfrm>
            <a:off x="5473057" y="1744369"/>
            <a:ext cx="2531368" cy="29853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Teken</a:t>
            </a:r>
            <a:endParaRPr lang="nl"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Calibri"/>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Ziekte van Lyme</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Rickettsia </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Calibri"/>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2000"/>
              <a:buFont typeface="Calibri"/>
              <a:buNone/>
            </a:pPr>
            <a:endParaRPr lang="nl" sz="2000" b="1">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2000"/>
              <a:buFont typeface="Calibri"/>
              <a:buNone/>
            </a:pPr>
            <a:endParaRPr lang="nl" sz="20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2000"/>
              <a:buFont typeface="Arial"/>
              <a:buNone/>
            </a:pP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Bedwantsen en vlooien</a:t>
            </a:r>
            <a:endParaRPr lang="nl"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14300" algn="l" rtl="0">
              <a:spcBef>
                <a:spcPts val="0"/>
              </a:spcBef>
              <a:spcAft>
                <a:spcPts val="0"/>
              </a:spcAft>
              <a:buClr>
                <a:srgbClr val="DB0000"/>
              </a:buClr>
              <a:buSzPts val="2700"/>
              <a:buFont typeface="Arial"/>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Westnijlkoorts</a:t>
            </a: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38" name="Google Shape;538;p24"/>
          <p:cNvSpPr/>
          <p:nvPr/>
        </p:nvSpPr>
        <p:spPr>
          <a:xfrm>
            <a:off x="9179998" y="1747024"/>
            <a:ext cx="2531368" cy="29546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Ratten en muizen (contact met urine)</a:t>
            </a:r>
          </a:p>
          <a:p>
            <a:pPr marL="0" marR="0" lvl="0" indent="0" algn="l" rtl="0">
              <a:spcBef>
                <a:spcPts val="0"/>
              </a:spcBef>
              <a:spcAft>
                <a:spcPts val="0"/>
              </a:spcAft>
              <a:buClr>
                <a:schemeClr val="dk1"/>
              </a:buClr>
              <a:buSzPts val="1800"/>
              <a:buFont typeface="Calibri"/>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Leptospirose</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Rickettsia </a:t>
            </a:r>
          </a:p>
          <a:p>
            <a:pPr marL="0" marR="0" lvl="0" indent="0" algn="l" rtl="0">
              <a:spcBef>
                <a:spcPts val="0"/>
              </a:spcBef>
              <a:spcAft>
                <a:spcPts val="0"/>
              </a:spcAft>
              <a:buClr>
                <a:schemeClr val="dk1"/>
              </a:buClr>
              <a:buSzPts val="1800"/>
              <a:buFont typeface="Calibri"/>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Calibri"/>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2000"/>
              <a:buFont typeface="Arial"/>
              <a:buNone/>
            </a:pP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Vliegen</a:t>
            </a:r>
            <a:endParaRPr lang="nl"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14300" algn="l" rtl="0">
              <a:spcBef>
                <a:spcPts val="0"/>
              </a:spcBef>
              <a:spcAft>
                <a:spcPts val="0"/>
              </a:spcAft>
              <a:buClr>
                <a:srgbClr val="DB0000"/>
              </a:buClr>
              <a:buSzPts val="2700"/>
              <a:buFont typeface="Arial"/>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DB0000"/>
              </a:buClr>
              <a:buSzPts val="2700"/>
              <a:buFont typeface="Arial"/>
              <a:buChar char="›"/>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Westnijlkoorts</a:t>
            </a:r>
          </a:p>
        </p:txBody>
      </p:sp>
      <p:pic>
        <p:nvPicPr>
          <p:cNvPr id="539" name="Google Shape;539;p24" descr="A picture containing icon&#10;&#10;Description automatically generated"/>
          <p:cNvPicPr preferRelativeResize="0"/>
          <p:nvPr/>
        </p:nvPicPr>
        <p:blipFill rotWithShape="1">
          <a:blip r:embed="rId3">
            <a:alphaModFix/>
            <a:biLevel thresh="50000"/>
          </a:blip>
          <a:srcRect/>
          <a:stretch/>
        </p:blipFill>
        <p:spPr>
          <a:xfrm>
            <a:off x="4318386" y="3536116"/>
            <a:ext cx="1258827" cy="1283211"/>
          </a:xfrm>
          <a:prstGeom prst="rect">
            <a:avLst/>
          </a:prstGeom>
          <a:noFill/>
          <a:ln>
            <a:noFill/>
          </a:ln>
        </p:spPr>
      </p:pic>
      <p:pic>
        <p:nvPicPr>
          <p:cNvPr id="540" name="Google Shape;540;p24" descr="Logo&#10;&#10;Description automatically generated with low confidence"/>
          <p:cNvPicPr preferRelativeResize="0"/>
          <p:nvPr/>
        </p:nvPicPr>
        <p:blipFill rotWithShape="1">
          <a:blip r:embed="rId4">
            <a:alphaModFix/>
            <a:biLevel thresh="50000"/>
          </a:blip>
          <a:srcRect/>
          <a:stretch/>
        </p:blipFill>
        <p:spPr>
          <a:xfrm>
            <a:off x="8024077" y="1449662"/>
            <a:ext cx="1258827" cy="1283211"/>
          </a:xfrm>
          <a:prstGeom prst="rect">
            <a:avLst/>
          </a:prstGeom>
          <a:noFill/>
          <a:ln>
            <a:noFill/>
          </a:ln>
        </p:spPr>
      </p:pic>
      <p:pic>
        <p:nvPicPr>
          <p:cNvPr id="541" name="Google Shape;541;p24" descr="Icon&#10;&#10;Description automatically generated"/>
          <p:cNvPicPr preferRelativeResize="0"/>
          <p:nvPr/>
        </p:nvPicPr>
        <p:blipFill rotWithShape="1">
          <a:blip r:embed="rId5">
            <a:alphaModFix/>
            <a:biLevel thresh="50000"/>
          </a:blip>
          <a:srcRect/>
          <a:stretch/>
        </p:blipFill>
        <p:spPr>
          <a:xfrm>
            <a:off x="8036837" y="3536117"/>
            <a:ext cx="1258827" cy="1283211"/>
          </a:xfrm>
          <a:prstGeom prst="rect">
            <a:avLst/>
          </a:prstGeom>
          <a:noFill/>
          <a:ln>
            <a:noFill/>
          </a:ln>
        </p:spPr>
      </p:pic>
      <p:pic>
        <p:nvPicPr>
          <p:cNvPr id="542" name="Google Shape;542;p24" descr="Logo, company name&#10;&#10;Description automatically generated"/>
          <p:cNvPicPr preferRelativeResize="0"/>
          <p:nvPr/>
        </p:nvPicPr>
        <p:blipFill rotWithShape="1">
          <a:blip r:embed="rId6">
            <a:alphaModFix/>
            <a:biLevel thresh="50000"/>
          </a:blip>
          <a:srcRect/>
          <a:stretch/>
        </p:blipFill>
        <p:spPr>
          <a:xfrm>
            <a:off x="4291013" y="1650319"/>
            <a:ext cx="1258827" cy="128321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7" name="Google Shape;567;p26" descr="A picture containing outdoor, sitting, bench, wooden&#10;&#10;Description automatically generated"/>
          <p:cNvPicPr preferRelativeResize="0"/>
          <p:nvPr/>
        </p:nvPicPr>
        <p:blipFill rotWithShape="1">
          <a:blip r:embed="rId3">
            <a:alphaModFix/>
          </a:blip>
          <a:srcRect l="7786"/>
          <a:stretch/>
        </p:blipFill>
        <p:spPr>
          <a:xfrm>
            <a:off x="2698644" y="-5347"/>
            <a:ext cx="9493355" cy="6863346"/>
          </a:xfrm>
          <a:prstGeom prst="rect">
            <a:avLst/>
          </a:prstGeom>
          <a:noFill/>
          <a:ln>
            <a:noFill/>
          </a:ln>
        </p:spPr>
      </p:pic>
      <p:sp>
        <p:nvSpPr>
          <p:cNvPr id="565" name="Google Shape;565;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66" name="Google Shape;566;p26"/>
          <p:cNvSpPr txBox="1"/>
          <p:nvPr/>
        </p:nvSpPr>
        <p:spPr>
          <a:xfrm>
            <a:off x="663095" y="343096"/>
            <a:ext cx="3277534"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Preventieve </a:t>
            </a: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maatregelen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78" name="Google Shape;578;p27"/>
          <p:cNvSpPr txBox="1"/>
          <p:nvPr/>
        </p:nvSpPr>
        <p:spPr>
          <a:xfrm>
            <a:off x="933743" y="343096"/>
            <a:ext cx="2745627"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Goede hygiëne</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79" name="Google Shape;579;p27"/>
          <p:cNvSpPr/>
          <p:nvPr/>
        </p:nvSpPr>
        <p:spPr>
          <a:xfrm>
            <a:off x="5754822" y="1327595"/>
            <a:ext cx="5706882" cy="19697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Zorgen voor een veilige afvoer van uitwerpselen </a:t>
            </a:r>
          </a:p>
          <a:p>
            <a:pPr marL="0" marR="0" lvl="0" indent="0" algn="l" rtl="0">
              <a:spcBef>
                <a:spcPts val="0"/>
              </a:spcBef>
              <a:spcAft>
                <a:spcPts val="0"/>
              </a:spcAft>
              <a:buClr>
                <a:schemeClr val="dk1"/>
              </a:buClr>
              <a:buSzPts val="1400"/>
              <a:buFont typeface="Arial"/>
              <a:buNone/>
            </a:pPr>
            <a:r>
              <a:rPr lang="nl" sz="1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(waar nodig met de bouw van latrines)</a:t>
            </a:r>
            <a:endParaRPr lang="nl"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spcBef>
                <a:spcPts val="0"/>
              </a:spcBef>
              <a:spcAft>
                <a:spcPts val="0"/>
              </a:spcAft>
              <a:buClr>
                <a:schemeClr val="dk1"/>
              </a:buClr>
              <a:buSzPts val="1800"/>
              <a:buFont typeface="Arial"/>
              <a:buNone/>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Calibri"/>
              <a:buNone/>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Arial"/>
              <a:buNone/>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Goede afvalinzameling en -verwijdering</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71450" algn="l" rtl="0">
              <a:spcBef>
                <a:spcPts val="0"/>
              </a:spcBef>
              <a:spcAft>
                <a:spcPts val="0"/>
              </a:spcAft>
              <a:buClr>
                <a:schemeClr val="dk1"/>
              </a:buClr>
              <a:buSzPts val="1800"/>
              <a:buFont typeface="Arial"/>
              <a:buNone/>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Clr>
                <a:schemeClr val="dk1"/>
              </a:buClr>
              <a:buSzPts val="1800"/>
              <a:buFont typeface="Calibri"/>
              <a:buNone/>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80" name="Google Shape;580;p27"/>
          <p:cNvSpPr/>
          <p:nvPr/>
        </p:nvSpPr>
        <p:spPr>
          <a:xfrm>
            <a:off x="5754821" y="3167747"/>
            <a:ext cx="5706883" cy="2362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Informeren en mobiliseren van de gemeenschap om stilstand water te beperken, waar muggen meestal broeden</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700"/>
              </a:spcBef>
              <a:spcAft>
                <a:spcPts val="0"/>
              </a:spcAft>
              <a:buClr>
                <a:schemeClr val="dk1"/>
              </a:buClr>
              <a:buSzPts val="1800"/>
              <a:buFont typeface="Calibri"/>
              <a:buNone/>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700"/>
              </a:spcBef>
              <a:spcAft>
                <a:spcPts val="0"/>
              </a:spcAft>
              <a:buClr>
                <a:schemeClr val="dk1"/>
              </a:buClr>
              <a:buSzPts val="1800"/>
              <a:buFont typeface="Arial"/>
              <a:buNone/>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Fruit en groenten wassen vóór consumptie</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700"/>
              </a:spcBef>
              <a:spcAft>
                <a:spcPts val="0"/>
              </a:spcAft>
              <a:buClr>
                <a:schemeClr val="dk1"/>
              </a:buClr>
              <a:buSzPts val="1800"/>
              <a:buFont typeface="Calibri"/>
              <a:buNone/>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700"/>
              </a:spcBef>
              <a:spcAft>
                <a:spcPts val="0"/>
              </a:spcAft>
              <a:buClr>
                <a:schemeClr val="dk1"/>
              </a:buClr>
              <a:buSzPts val="1800"/>
              <a:buFont typeface="Arial"/>
              <a:buNone/>
            </a:pPr>
            <a:r>
              <a:rPr lang="nl" sz="18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Geen rauw of ongaar vlees en te licht gekookte eieren eten</a:t>
            </a: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81" name="Google Shape;581;p27" descr="Icon&#10;&#10;Description automatically generated"/>
          <p:cNvPicPr preferRelativeResize="0"/>
          <p:nvPr/>
        </p:nvPicPr>
        <p:blipFill rotWithShape="1">
          <a:blip r:embed="rId3">
            <a:alphaModFix/>
            <a:duotone>
              <a:prstClr val="black"/>
              <a:schemeClr val="accent1">
                <a:tint val="45000"/>
                <a:satMod val="400000"/>
              </a:schemeClr>
            </a:duotone>
          </a:blip>
          <a:srcRect/>
          <a:stretch/>
        </p:blipFill>
        <p:spPr>
          <a:xfrm>
            <a:off x="4936246" y="3203255"/>
            <a:ext cx="763072" cy="777853"/>
          </a:xfrm>
          <a:prstGeom prst="rect">
            <a:avLst/>
          </a:prstGeom>
          <a:noFill/>
          <a:ln>
            <a:noFill/>
          </a:ln>
        </p:spPr>
      </p:pic>
      <p:pic>
        <p:nvPicPr>
          <p:cNvPr id="582" name="Google Shape;582;p27" descr="Icon&#10;&#10;Description automatically generated"/>
          <p:cNvPicPr preferRelativeResize="0"/>
          <p:nvPr/>
        </p:nvPicPr>
        <p:blipFill rotWithShape="1">
          <a:blip r:embed="rId4">
            <a:alphaModFix/>
            <a:duotone>
              <a:prstClr val="black"/>
              <a:schemeClr val="accent1">
                <a:tint val="45000"/>
                <a:satMod val="400000"/>
              </a:schemeClr>
            </a:duotone>
          </a:blip>
          <a:srcRect/>
          <a:stretch/>
        </p:blipFill>
        <p:spPr>
          <a:xfrm>
            <a:off x="4991749" y="4203220"/>
            <a:ext cx="763072" cy="777853"/>
          </a:xfrm>
          <a:prstGeom prst="rect">
            <a:avLst/>
          </a:prstGeom>
          <a:noFill/>
          <a:ln>
            <a:noFill/>
          </a:ln>
        </p:spPr>
      </p:pic>
      <p:pic>
        <p:nvPicPr>
          <p:cNvPr id="583" name="Google Shape;583;p27" descr="Icon&#10;&#10;Description automatically generated"/>
          <p:cNvPicPr preferRelativeResize="0"/>
          <p:nvPr/>
        </p:nvPicPr>
        <p:blipFill rotWithShape="1">
          <a:blip r:embed="rId5">
            <a:alphaModFix/>
            <a:duotone>
              <a:prstClr val="black"/>
              <a:schemeClr val="accent1">
                <a:tint val="45000"/>
                <a:satMod val="400000"/>
              </a:schemeClr>
            </a:duotone>
          </a:blip>
          <a:srcRect/>
          <a:stretch/>
        </p:blipFill>
        <p:spPr>
          <a:xfrm>
            <a:off x="4943377" y="1265031"/>
            <a:ext cx="763072" cy="777853"/>
          </a:xfrm>
          <a:prstGeom prst="rect">
            <a:avLst/>
          </a:prstGeom>
          <a:noFill/>
          <a:ln>
            <a:noFill/>
          </a:ln>
        </p:spPr>
      </p:pic>
      <p:pic>
        <p:nvPicPr>
          <p:cNvPr id="584" name="Google Shape;584;p27" descr="A picture containing text, container, light&#10;&#10;Description automatically generated"/>
          <p:cNvPicPr preferRelativeResize="0"/>
          <p:nvPr/>
        </p:nvPicPr>
        <p:blipFill rotWithShape="1">
          <a:blip r:embed="rId6">
            <a:alphaModFix/>
            <a:duotone>
              <a:prstClr val="black"/>
              <a:schemeClr val="accent1">
                <a:tint val="45000"/>
                <a:satMod val="400000"/>
              </a:schemeClr>
            </a:duotone>
          </a:blip>
          <a:srcRect/>
          <a:stretch/>
        </p:blipFill>
        <p:spPr>
          <a:xfrm>
            <a:off x="4943377" y="2264996"/>
            <a:ext cx="763072" cy="777853"/>
          </a:xfrm>
          <a:prstGeom prst="rect">
            <a:avLst/>
          </a:prstGeom>
          <a:noFill/>
          <a:ln>
            <a:noFill/>
          </a:ln>
        </p:spPr>
      </p:pic>
      <p:pic>
        <p:nvPicPr>
          <p:cNvPr id="586" name="Google Shape;586;p27" descr="Shape, icon&#10;&#10;Description automatically generated"/>
          <p:cNvPicPr preferRelativeResize="0"/>
          <p:nvPr/>
        </p:nvPicPr>
        <p:blipFill rotWithShape="1">
          <a:blip r:embed="rId7">
            <a:alphaModFix/>
            <a:duotone>
              <a:prstClr val="black"/>
              <a:schemeClr val="accent1">
                <a:tint val="45000"/>
                <a:satMod val="400000"/>
              </a:schemeClr>
            </a:duotone>
          </a:blip>
          <a:srcRect/>
          <a:stretch/>
        </p:blipFill>
        <p:spPr>
          <a:xfrm>
            <a:off x="4991749" y="4947389"/>
            <a:ext cx="763072" cy="77785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32" name="Google Shape;632;p29"/>
          <p:cNvSpPr txBox="1"/>
          <p:nvPr/>
        </p:nvSpPr>
        <p:spPr>
          <a:xfrm>
            <a:off x="813911" y="427915"/>
            <a:ext cx="3094898"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Persoonlijke hygiëne</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33" name="Google Shape;633;p29"/>
          <p:cNvSpPr/>
          <p:nvPr/>
        </p:nvSpPr>
        <p:spPr>
          <a:xfrm>
            <a:off x="5857755" y="1288872"/>
            <a:ext cx="5749586"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0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Handen goed wassen en regelmatig zeep en water of een alcoholisch ontsmettingsmiddel gebruiken</a:t>
            </a:r>
            <a:endParaRPr lang="nl" b="1"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34" name="Google Shape;634;p29"/>
          <p:cNvSpPr/>
          <p:nvPr/>
        </p:nvSpPr>
        <p:spPr>
          <a:xfrm>
            <a:off x="5857755" y="3196558"/>
            <a:ext cx="574958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0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De mond bij het niezen of hoesten bedekken met een doek</a:t>
            </a:r>
            <a:endParaRPr lang="nl" b="1"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35" name="Google Shape;635;p29"/>
          <p:cNvSpPr/>
          <p:nvPr/>
        </p:nvSpPr>
        <p:spPr>
          <a:xfrm>
            <a:off x="5857755" y="5019425"/>
            <a:ext cx="574958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0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Goede dagelijkse tandhygiëne</a:t>
            </a:r>
            <a:endParaRPr lang="nl" b="1"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636" name="Google Shape;636;p29" descr="Icon&#10;&#10;Description automatically generated"/>
          <p:cNvPicPr preferRelativeResize="0"/>
          <p:nvPr/>
        </p:nvPicPr>
        <p:blipFill rotWithShape="1">
          <a:blip r:embed="rId3">
            <a:alphaModFix/>
            <a:duotone>
              <a:prstClr val="black"/>
              <a:srgbClr val="D9C3A5">
                <a:tint val="50000"/>
                <a:satMod val="180000"/>
              </a:srgbClr>
            </a:duotone>
          </a:blip>
          <a:srcRect/>
          <a:stretch/>
        </p:blipFill>
        <p:spPr>
          <a:xfrm>
            <a:off x="4596276" y="4577853"/>
            <a:ext cx="1258827" cy="1283211"/>
          </a:xfrm>
          <a:prstGeom prst="rect">
            <a:avLst/>
          </a:prstGeom>
          <a:noFill/>
          <a:ln>
            <a:noFill/>
          </a:ln>
        </p:spPr>
      </p:pic>
      <p:pic>
        <p:nvPicPr>
          <p:cNvPr id="637" name="Google Shape;637;p29" descr="Icon&#10;&#10;Description automatically generated"/>
          <p:cNvPicPr preferRelativeResize="0"/>
          <p:nvPr/>
        </p:nvPicPr>
        <p:blipFill rotWithShape="1">
          <a:blip r:embed="rId4">
            <a:alphaModFix/>
            <a:duotone>
              <a:prstClr val="black"/>
              <a:srgbClr val="D9C3A5">
                <a:tint val="50000"/>
                <a:satMod val="180000"/>
              </a:srgbClr>
            </a:duotone>
          </a:blip>
          <a:srcRect/>
          <a:stretch/>
        </p:blipFill>
        <p:spPr>
          <a:xfrm>
            <a:off x="4596276" y="2621193"/>
            <a:ext cx="1258827" cy="1283211"/>
          </a:xfrm>
          <a:prstGeom prst="rect">
            <a:avLst/>
          </a:prstGeom>
          <a:noFill/>
          <a:ln>
            <a:noFill/>
          </a:ln>
        </p:spPr>
      </p:pic>
      <p:pic>
        <p:nvPicPr>
          <p:cNvPr id="638" name="Google Shape;638;p29" descr="Icon&#10;&#10;Description automatically generated"/>
          <p:cNvPicPr preferRelativeResize="0"/>
          <p:nvPr/>
        </p:nvPicPr>
        <p:blipFill rotWithShape="1">
          <a:blip r:embed="rId5">
            <a:alphaModFix/>
            <a:duotone>
              <a:prstClr val="black"/>
              <a:srgbClr val="D9C3A5">
                <a:tint val="50000"/>
                <a:satMod val="180000"/>
              </a:srgbClr>
            </a:duotone>
          </a:blip>
          <a:srcRect/>
          <a:stretch/>
        </p:blipFill>
        <p:spPr>
          <a:xfrm>
            <a:off x="4596276" y="892322"/>
            <a:ext cx="1258827" cy="128321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49" name="Google Shape;649;p30"/>
          <p:cNvSpPr txBox="1"/>
          <p:nvPr/>
        </p:nvSpPr>
        <p:spPr>
          <a:xfrm>
            <a:off x="690444" y="343096"/>
            <a:ext cx="3208316"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ECV: </a:t>
            </a:r>
            <a:r>
              <a:rPr lang="nl" sz="3600" b="1"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Epidemische controle voor vrijwilligers</a:t>
            </a:r>
            <a:endParaRPr lang="nl"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50" name="Google Shape;650;p30"/>
          <p:cNvSpPr txBox="1"/>
          <p:nvPr/>
        </p:nvSpPr>
        <p:spPr>
          <a:xfrm>
            <a:off x="8101910" y="1315911"/>
            <a:ext cx="3530278" cy="3416279"/>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rgbClr val="DB0000"/>
              </a:buClr>
              <a:buSzPts val="3000"/>
              <a:buFont typeface="Noto Sans Symbols"/>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Opleidingshandboek </a:t>
            </a:r>
          </a:p>
          <a:p>
            <a:pPr marL="457200" marR="0" lvl="0" indent="-457200" algn="l" rtl="0">
              <a:lnSpc>
                <a:spcPct val="200000"/>
              </a:lnSpc>
              <a:spcBef>
                <a:spcPts val="0"/>
              </a:spcBef>
              <a:spcAft>
                <a:spcPts val="0"/>
              </a:spcAft>
              <a:buClr>
                <a:srgbClr val="DB0000"/>
              </a:buClr>
              <a:buSzPts val="3000"/>
              <a:buFont typeface="Noto Sans Symbols"/>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Tools voor ziektebestrijding</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200000"/>
              </a:lnSpc>
              <a:spcBef>
                <a:spcPts val="0"/>
              </a:spcBef>
              <a:spcAft>
                <a:spcPts val="0"/>
              </a:spcAft>
              <a:buClr>
                <a:srgbClr val="DB0000"/>
              </a:buClr>
              <a:buSzPts val="3000"/>
              <a:buFont typeface="Noto Sans Symbols"/>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Actietools</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200000"/>
              </a:lnSpc>
              <a:spcBef>
                <a:spcPts val="0"/>
              </a:spcBef>
              <a:spcAft>
                <a:spcPts val="0"/>
              </a:spcAft>
              <a:buClr>
                <a:srgbClr val="DB0000"/>
              </a:buClr>
              <a:buSzPts val="3000"/>
              <a:buFont typeface="Noto Sans Symbols"/>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Tools om de gemeenschap via berichten te informeren</a:t>
            </a:r>
          </a:p>
          <a:p>
            <a:pPr marL="285750" marR="0" lvl="0" indent="-95250" algn="l" rtl="0">
              <a:spcBef>
                <a:spcPts val="0"/>
              </a:spcBef>
              <a:spcAft>
                <a:spcPts val="0"/>
              </a:spcAft>
              <a:buClr>
                <a:srgbClr val="DB0000"/>
              </a:buClr>
              <a:buSzPts val="3000"/>
              <a:buFont typeface="Arial"/>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Bekijk de aangepaste toolkit online op: http://ifrcgo.org/ecv-toolkit/  </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651" name="Google Shape;651;p30"/>
          <p:cNvPicPr preferRelativeResize="0"/>
          <p:nvPr/>
        </p:nvPicPr>
        <p:blipFill rotWithShape="1">
          <a:blip r:embed="rId3">
            <a:alphaModFix/>
          </a:blip>
          <a:srcRect/>
          <a:stretch/>
        </p:blipFill>
        <p:spPr>
          <a:xfrm>
            <a:off x="4461493" y="889609"/>
            <a:ext cx="3530277" cy="48689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80" name="Google Shape;180;p2"/>
          <p:cNvSpPr/>
          <p:nvPr/>
        </p:nvSpPr>
        <p:spPr>
          <a:xfrm>
            <a:off x="633576" y="1741483"/>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Doelstellingen</a:t>
            </a:r>
            <a:endParaRPr lang="nl" sz="40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81" name="Google Shape;181;p2"/>
          <p:cNvSpPr/>
          <p:nvPr/>
        </p:nvSpPr>
        <p:spPr>
          <a:xfrm>
            <a:off x="1058408" y="2748002"/>
            <a:ext cx="10713083" cy="33239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F5333F"/>
              </a:buClr>
              <a:buSzPts val="2000"/>
              <a:buFont typeface="Noto Sans Symbols"/>
              <a:buChar char="✔"/>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Kennis van de effecten van rampen op de gezondheid en op kwetsbare groepen</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rgbClr val="F5333F"/>
              </a:buClr>
              <a:buSzPts val="2000"/>
              <a:buFont typeface="Noto Sans Symbols"/>
              <a:buChar char="✔"/>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Identificatie van veelvoorkomende ziektes in noodsituaties</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rgbClr val="F5333F"/>
              </a:buClr>
              <a:buSzPts val="2000"/>
              <a:buFont typeface="Noto Sans Symbols"/>
              <a:buChar char="✔"/>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Begrip van de rol van CDRT's in risico-evaluaties</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rgbClr val="F5333F"/>
              </a:buClr>
              <a:buSzPts val="2000"/>
              <a:buFont typeface="Noto Sans Symbols"/>
              <a:buChar char="✔"/>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Verkrijgen van informatie over preventieve maatregelen voor overdraagbare ziektes</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rgbClr val="F5333F"/>
              </a:buClr>
              <a:buSzPts val="2000"/>
              <a:buFont typeface="Noto Sans Symbols"/>
              <a:buChar char="✔"/>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Levensbedreigende omstandigheden - Luchtwegbelemmering, onder controle krijgen van bloedingen en behandelen van shocks</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lnSpc>
                <a:spcPct val="150000"/>
              </a:lnSpc>
              <a:buClr>
                <a:srgbClr val="F5333F"/>
              </a:buClr>
              <a:buSzPts val="2000"/>
              <a:buFont typeface="Noto Sans Symbols"/>
              <a:buChar char="✔"/>
            </a:pPr>
            <a:r>
              <a:rPr lang="nl" sz="20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Begrip van de principes van triage </a:t>
            </a:r>
            <a:endParaRPr lang="nl"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182" name="Google Shape;182;p2"/>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62" name="Google Shape;662;p31"/>
          <p:cNvSpPr txBox="1"/>
          <p:nvPr/>
        </p:nvSpPr>
        <p:spPr>
          <a:xfrm>
            <a:off x="403158" y="343096"/>
            <a:ext cx="3504134"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Ziekte, acties &amp; </a:t>
            </a: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tools om de gemeenschap via berichten te informeren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663" name="Google Shape;663;p31"/>
          <p:cNvPicPr preferRelativeResize="0"/>
          <p:nvPr/>
        </p:nvPicPr>
        <p:blipFill rotWithShape="1">
          <a:blip r:embed="rId3">
            <a:alphaModFix/>
          </a:blip>
          <a:srcRect/>
          <a:stretch/>
        </p:blipFill>
        <p:spPr>
          <a:xfrm>
            <a:off x="4326924" y="1327292"/>
            <a:ext cx="3166512" cy="4198067"/>
          </a:xfrm>
          <a:prstGeom prst="rect">
            <a:avLst/>
          </a:prstGeom>
          <a:noFill/>
          <a:ln>
            <a:noFill/>
          </a:ln>
        </p:spPr>
      </p:pic>
      <p:pic>
        <p:nvPicPr>
          <p:cNvPr id="664" name="Google Shape;664;p31"/>
          <p:cNvPicPr preferRelativeResize="0"/>
          <p:nvPr/>
        </p:nvPicPr>
        <p:blipFill rotWithShape="1">
          <a:blip r:embed="rId4">
            <a:alphaModFix/>
          </a:blip>
          <a:srcRect/>
          <a:stretch/>
        </p:blipFill>
        <p:spPr>
          <a:xfrm>
            <a:off x="7648376" y="199761"/>
            <a:ext cx="3194368" cy="4198067"/>
          </a:xfrm>
          <a:prstGeom prst="rect">
            <a:avLst/>
          </a:prstGeom>
          <a:noFill/>
          <a:ln>
            <a:noFill/>
          </a:ln>
        </p:spPr>
      </p:pic>
      <p:pic>
        <p:nvPicPr>
          <p:cNvPr id="665" name="Google Shape;665;p31"/>
          <p:cNvPicPr preferRelativeResize="0"/>
          <p:nvPr/>
        </p:nvPicPr>
        <p:blipFill rotWithShape="1">
          <a:blip r:embed="rId5">
            <a:alphaModFix/>
          </a:blip>
          <a:srcRect/>
          <a:stretch/>
        </p:blipFill>
        <p:spPr>
          <a:xfrm>
            <a:off x="9397783" y="3456884"/>
            <a:ext cx="2604211" cy="320135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76" name="Google Shape;676;p32"/>
          <p:cNvSpPr txBox="1"/>
          <p:nvPr/>
        </p:nvSpPr>
        <p:spPr>
          <a:xfrm>
            <a:off x="403158" y="343096"/>
            <a:ext cx="3504134"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Community Based Health And First Aid</a:t>
            </a:r>
            <a:r>
              <a:rPr lang="nl" sz="36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(eCBHFA - Gezondheid en eerste hulp binnen de gemeenschap)</a:t>
            </a:r>
            <a:endParaRPr lang="nl"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77" name="Google Shape;677;p32"/>
          <p:cNvSpPr txBox="1"/>
          <p:nvPr/>
        </p:nvSpPr>
        <p:spPr>
          <a:xfrm>
            <a:off x="4947494" y="802800"/>
            <a:ext cx="7020093" cy="3139281"/>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rgbClr val="DB0000"/>
              </a:buClr>
              <a:buSzPts val="3000"/>
              <a:buFont typeface="Arial"/>
              <a:buChar char="•"/>
            </a:pP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aanpak van het Rode Kruis en de Rode Halve Maanbeweging (RCRC) om gemeenschappen de kans te bieden om </a:t>
            </a:r>
            <a:r>
              <a:rPr lang="nl" sz="20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zelf hun gezondheidsproblemen vast te stellen en aan te pakken </a:t>
            </a:r>
          </a:p>
          <a:p>
            <a:pPr marL="342900" marR="0" lvl="0" indent="-152400" algn="l" rtl="0">
              <a:lnSpc>
                <a:spcPct val="90000"/>
              </a:lnSpc>
              <a:spcBef>
                <a:spcPts val="0"/>
              </a:spcBef>
              <a:spcAft>
                <a:spcPts val="0"/>
              </a:spcAft>
              <a:buClr>
                <a:srgbClr val="DB0000"/>
              </a:buClr>
              <a:buSzPts val="3000"/>
              <a:buFont typeface="Arial"/>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0"/>
              </a:spcBef>
              <a:spcAft>
                <a:spcPts val="0"/>
              </a:spcAft>
              <a:buClr>
                <a:srgbClr val="DB0000"/>
              </a:buClr>
              <a:buSzPts val="3000"/>
              <a:buFont typeface="Arial"/>
              <a:buChar char="•"/>
            </a:pP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Vrijwilligers worden opgeleid in </a:t>
            </a:r>
            <a:r>
              <a:rPr lang="nl" sz="20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5 kernmodules </a:t>
            </a: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 ontwikkelen in samenwerking met de gemeenschap actieplannen voor de gemeenschap</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152400" algn="l" rtl="0">
              <a:lnSpc>
                <a:spcPct val="90000"/>
              </a:lnSpc>
              <a:spcBef>
                <a:spcPts val="0"/>
              </a:spcBef>
              <a:spcAft>
                <a:spcPts val="0"/>
              </a:spcAft>
              <a:buClr>
                <a:srgbClr val="DB0000"/>
              </a:buClr>
              <a:buSzPts val="3000"/>
              <a:buFont typeface="Arial"/>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0"/>
              </a:spcBef>
              <a:spcAft>
                <a:spcPts val="0"/>
              </a:spcAft>
              <a:buClr>
                <a:srgbClr val="DB0000"/>
              </a:buClr>
              <a:buSzPts val="3000"/>
              <a:buFont typeface="Arial"/>
              <a:buChar char="•"/>
            </a:pPr>
            <a:r>
              <a:rPr lang="nl" sz="20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Preventiemodules worden geïmplementeerd op basis van </a:t>
            </a:r>
            <a:r>
              <a:rPr lang="nl" sz="20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gemeenschapsbehoeften en -actieplannen</a:t>
            </a:r>
          </a:p>
        </p:txBody>
      </p:sp>
      <p:sp>
        <p:nvSpPr>
          <p:cNvPr id="678" name="Google Shape;678;p32"/>
          <p:cNvSpPr txBox="1"/>
          <p:nvPr/>
        </p:nvSpPr>
        <p:spPr>
          <a:xfrm>
            <a:off x="4947494" y="4030018"/>
            <a:ext cx="6493391" cy="175428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nl"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Gerelateerde eCBHFA-preventiemodules:</a:t>
            </a:r>
          </a:p>
          <a:p>
            <a:pPr marL="0" marR="0" lvl="0" indent="0" algn="l" rtl="0">
              <a:lnSpc>
                <a:spcPct val="90000"/>
              </a:lnSpc>
              <a:spcBef>
                <a:spcPts val="0"/>
              </a:spcBef>
              <a:spcAft>
                <a:spcPts val="0"/>
              </a:spcAft>
              <a:buNone/>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http://ifrc-ecbhfa.org/guides-and-tools/</a:t>
            </a:r>
          </a:p>
          <a:p>
            <a:pPr marL="342900" marR="0" lvl="0" indent="-152400" algn="l" rtl="0">
              <a:lnSpc>
                <a:spcPct val="90000"/>
              </a:lnSpc>
              <a:spcBef>
                <a:spcPts val="0"/>
              </a:spcBef>
              <a:spcAft>
                <a:spcPts val="0"/>
              </a:spcAft>
              <a:buClr>
                <a:srgbClr val="DB0000"/>
              </a:buClr>
              <a:buSzPts val="3000"/>
              <a:buFont typeface="Arial"/>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0"/>
              </a:spcBef>
              <a:spcAft>
                <a:spcPts val="0"/>
              </a:spcAft>
              <a:buClr>
                <a:srgbClr val="DB0000"/>
              </a:buClr>
              <a:buSzPts val="3000"/>
              <a:buFont typeface="Arial"/>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Gezondheid in noodsituaties</a:t>
            </a:r>
          </a:p>
          <a:p>
            <a:pPr marL="342900" marR="0" lvl="0" indent="-152400" algn="l" rtl="0">
              <a:lnSpc>
                <a:spcPct val="90000"/>
              </a:lnSpc>
              <a:spcBef>
                <a:spcPts val="0"/>
              </a:spcBef>
              <a:spcAft>
                <a:spcPts val="0"/>
              </a:spcAft>
              <a:buClr>
                <a:srgbClr val="DB0000"/>
              </a:buClr>
              <a:buSzPts val="3000"/>
              <a:buFont typeface="Arial"/>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0"/>
              </a:spcBef>
              <a:spcAft>
                <a:spcPts val="0"/>
              </a:spcAft>
              <a:buClr>
                <a:srgbClr val="DB0000"/>
              </a:buClr>
              <a:buSzPts val="3000"/>
              <a:buFont typeface="Arial"/>
              <a:buChar char="•"/>
            </a:pPr>
            <a:r>
              <a:rPr lang="nl"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Preventie van overdraagbare ziektes</a:t>
            </a:r>
            <a:endParaRPr lang="nl" sz="20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3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89" name="Google Shape;689;p33"/>
          <p:cNvSpPr txBox="1"/>
          <p:nvPr/>
        </p:nvSpPr>
        <p:spPr>
          <a:xfrm>
            <a:off x="336984" y="331666"/>
            <a:ext cx="3761339"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28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Levensbedreigende omstandigheden</a:t>
            </a:r>
            <a:endParaRPr lang="nl" sz="11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90" name="Google Shape;690;p33"/>
          <p:cNvSpPr txBox="1"/>
          <p:nvPr/>
        </p:nvSpPr>
        <p:spPr>
          <a:xfrm>
            <a:off x="6748715" y="1467850"/>
            <a:ext cx="4211052" cy="4188799"/>
          </a:xfrm>
          <a:prstGeom prst="rect">
            <a:avLst/>
          </a:prstGeom>
          <a:noFill/>
          <a:ln>
            <a:noFill/>
          </a:ln>
        </p:spPr>
        <p:txBody>
          <a:bodyPr spcFirstLastPara="1" wrap="square" lIns="91425" tIns="45700" rIns="91425" bIns="45700" anchor="t" anchorCtr="0">
            <a:spAutoFit/>
          </a:bodyPr>
          <a:lstStyle/>
          <a:p>
            <a:pPr marL="342900" marR="0" lvl="0" indent="-152400" algn="l" rtl="0">
              <a:lnSpc>
                <a:spcPct val="90000"/>
              </a:lnSpc>
              <a:spcBef>
                <a:spcPts val="0"/>
              </a:spcBef>
              <a:spcAft>
                <a:spcPts val="0"/>
              </a:spcAft>
              <a:buClr>
                <a:srgbClr val="DB0000"/>
              </a:buClr>
              <a:buSzPts val="3000"/>
              <a:buFont typeface="Arial"/>
              <a:buNone/>
            </a:pPr>
            <a:endParaRPr lang="nl" sz="18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250000"/>
              </a:lnSpc>
              <a:spcBef>
                <a:spcPts val="0"/>
              </a:spcBef>
              <a:spcAft>
                <a:spcPts val="0"/>
              </a:spcAft>
              <a:buClr>
                <a:srgbClr val="F5333F"/>
              </a:buClr>
              <a:buSzPts val="30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Luchtwegbelemmering</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33400" marR="0" lvl="0" indent="-342900" algn="l" rtl="0">
              <a:lnSpc>
                <a:spcPct val="250000"/>
              </a:lnSpc>
              <a:spcBef>
                <a:spcPts val="0"/>
              </a:spcBef>
              <a:spcAft>
                <a:spcPts val="0"/>
              </a:spcAft>
              <a:buClr>
                <a:srgbClr val="F5333F"/>
              </a:buClr>
              <a:buSzPts val="3000"/>
              <a:buFont typeface="Arial" panose="020B0604020202020204" pitchFamily="34" charset="0"/>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250000"/>
              </a:lnSpc>
              <a:spcBef>
                <a:spcPts val="0"/>
              </a:spcBef>
              <a:spcAft>
                <a:spcPts val="0"/>
              </a:spcAft>
              <a:buClr>
                <a:srgbClr val="F5333F"/>
              </a:buClr>
              <a:buSzPts val="30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Bloeding</a:t>
            </a: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533400" marR="0" lvl="0" indent="-342900" algn="l" rtl="0">
              <a:lnSpc>
                <a:spcPct val="250000"/>
              </a:lnSpc>
              <a:spcBef>
                <a:spcPts val="0"/>
              </a:spcBef>
              <a:spcAft>
                <a:spcPts val="0"/>
              </a:spcAft>
              <a:buClr>
                <a:srgbClr val="F5333F"/>
              </a:buClr>
              <a:buSzPts val="3000"/>
              <a:buFont typeface="Arial" panose="020B0604020202020204" pitchFamily="34" charset="0"/>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250000"/>
              </a:lnSpc>
              <a:spcBef>
                <a:spcPts val="0"/>
              </a:spcBef>
              <a:spcAft>
                <a:spcPts val="0"/>
              </a:spcAft>
              <a:buClr>
                <a:srgbClr val="F5333F"/>
              </a:buClr>
              <a:buSzPts val="3000"/>
              <a:buFont typeface="Arial" panose="020B0604020202020204" pitchFamily="34" charset="0"/>
              <a:buChar char="•"/>
            </a:pPr>
            <a:r>
              <a:rPr lang="nl"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Shock</a:t>
            </a:r>
            <a:endParaRPr lang="nl" sz="2000"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691" name="Google Shape;691;p33" descr="Icon&#10;&#10;Description automatically generated"/>
          <p:cNvPicPr preferRelativeResize="0"/>
          <p:nvPr/>
        </p:nvPicPr>
        <p:blipFill rotWithShape="1">
          <a:blip r:embed="rId3">
            <a:alphaModFix/>
            <a:duotone>
              <a:prstClr val="black"/>
              <a:schemeClr val="accent2">
                <a:tint val="45000"/>
                <a:satMod val="400000"/>
              </a:schemeClr>
            </a:duotone>
          </a:blip>
          <a:srcRect/>
          <a:stretch/>
        </p:blipFill>
        <p:spPr>
          <a:xfrm>
            <a:off x="5219054" y="4605620"/>
            <a:ext cx="1258827" cy="1283211"/>
          </a:xfrm>
          <a:prstGeom prst="rect">
            <a:avLst/>
          </a:prstGeom>
          <a:noFill/>
          <a:ln>
            <a:noFill/>
          </a:ln>
        </p:spPr>
      </p:pic>
      <p:pic>
        <p:nvPicPr>
          <p:cNvPr id="692" name="Google Shape;692;p33" descr="Icon&#10;&#10;Description automatically generated"/>
          <p:cNvPicPr preferRelativeResize="0"/>
          <p:nvPr/>
        </p:nvPicPr>
        <p:blipFill rotWithShape="1">
          <a:blip r:embed="rId4">
            <a:alphaModFix/>
            <a:duotone>
              <a:prstClr val="black"/>
              <a:schemeClr val="accent2">
                <a:tint val="45000"/>
                <a:satMod val="400000"/>
              </a:schemeClr>
            </a:duotone>
          </a:blip>
          <a:srcRect/>
          <a:stretch/>
        </p:blipFill>
        <p:spPr>
          <a:xfrm>
            <a:off x="5219054" y="1676739"/>
            <a:ext cx="1258827" cy="1283211"/>
          </a:xfrm>
          <a:prstGeom prst="rect">
            <a:avLst/>
          </a:prstGeom>
          <a:noFill/>
          <a:ln>
            <a:noFill/>
          </a:ln>
        </p:spPr>
      </p:pic>
      <p:pic>
        <p:nvPicPr>
          <p:cNvPr id="693" name="Google Shape;693;p33" descr="Icon&#10;&#10;Description automatically generated"/>
          <p:cNvPicPr preferRelativeResize="0"/>
          <p:nvPr/>
        </p:nvPicPr>
        <p:blipFill rotWithShape="1">
          <a:blip r:embed="rId5">
            <a:alphaModFix/>
            <a:duotone>
              <a:prstClr val="black"/>
              <a:schemeClr val="accent2">
                <a:tint val="45000"/>
                <a:satMod val="400000"/>
              </a:schemeClr>
            </a:duotone>
          </a:blip>
          <a:srcRect/>
          <a:stretch/>
        </p:blipFill>
        <p:spPr>
          <a:xfrm>
            <a:off x="5179742" y="3070422"/>
            <a:ext cx="1258827" cy="1283211"/>
          </a:xfrm>
          <a:prstGeom prst="rect">
            <a:avLst/>
          </a:prstGeom>
          <a:noFill/>
          <a:ln>
            <a:noFill/>
          </a:ln>
        </p:spPr>
      </p:pic>
      <p:sp>
        <p:nvSpPr>
          <p:cNvPr id="2" name="TextBox 1">
            <a:extLst>
              <a:ext uri="{FF2B5EF4-FFF2-40B4-BE49-F238E27FC236}">
                <a16:creationId xmlns:a16="http://schemas.microsoft.com/office/drawing/2014/main" id="{88E173DF-7C5B-3E96-DEAB-8C91A44D235A}"/>
              </a:ext>
            </a:extLst>
          </p:cNvPr>
          <p:cNvSpPr txBox="1"/>
          <p:nvPr/>
        </p:nvSpPr>
        <p:spPr>
          <a:xfrm>
            <a:off x="4408470" y="538261"/>
            <a:ext cx="7518923" cy="1046440"/>
          </a:xfrm>
          <a:prstGeom prst="rect">
            <a:avLst/>
          </a:prstGeom>
          <a:noFill/>
        </p:spPr>
        <p:txBody>
          <a:bodyPr wrap="square" rtlCol="0">
            <a:spAutoFit/>
          </a:bodyPr>
          <a:lstStyle/>
          <a:p>
            <a:pPr algn="l" rtl="0"/>
            <a:r>
              <a:rPr lang="nl" sz="24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drie belangrijkste ‘doders’ in medische noodsituaties </a:t>
            </a:r>
          </a:p>
          <a:p>
            <a:endParaRPr lang="n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34"/>
          <p:cNvSpPr/>
          <p:nvPr/>
        </p:nvSpPr>
        <p:spPr>
          <a:xfrm>
            <a:off x="0" y="0"/>
            <a:ext cx="4211052"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05" name="Google Shape;705;p34"/>
          <p:cNvSpPr/>
          <p:nvPr/>
        </p:nvSpPr>
        <p:spPr>
          <a:xfrm>
            <a:off x="473162" y="1613708"/>
            <a:ext cx="3561908"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Behandelen van een</a:t>
            </a: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Luchtwegbelemmering- </a:t>
            </a:r>
            <a:r>
              <a:rPr lang="nl" sz="3600" b="1" i="0" u="none" strike="noStrike" cap="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Openen </a:t>
            </a:r>
          </a:p>
          <a:p>
            <a:pPr marL="0" marR="0" lvl="0" indent="0" algn="l" rtl="0">
              <a:lnSpc>
                <a:spcPct val="100000"/>
              </a:lnSpc>
              <a:spcBef>
                <a:spcPts val="0"/>
              </a:spcBef>
              <a:spcAft>
                <a:spcPts val="0"/>
              </a:spcAft>
              <a:buClr>
                <a:srgbClr val="000000"/>
              </a:buClr>
              <a:buSzPts val="3600"/>
              <a:buFont typeface="Arial"/>
              <a:buNone/>
            </a:pPr>
            <a:r>
              <a:rPr lang="nl" sz="3600" b="1" i="0" u="none" strike="noStrike" cap="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van de </a:t>
            </a:r>
            <a:r>
              <a:rPr lang="nl" sz="3600" b="1" i="0" u="none" strike="noStrike" cap="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luchtwegen</a:t>
            </a:r>
            <a:endParaRPr lang="nl" sz="3600" b="1"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aphicFrame>
        <p:nvGraphicFramePr>
          <p:cNvPr id="706" name="Google Shape;706;p34"/>
          <p:cNvGraphicFramePr/>
          <p:nvPr>
            <p:extLst>
              <p:ext uri="{D42A27DB-BD31-4B8C-83A1-F6EECF244321}">
                <p14:modId xmlns:p14="http://schemas.microsoft.com/office/powerpoint/2010/main" val="3450769870"/>
              </p:ext>
            </p:extLst>
          </p:nvPr>
        </p:nvGraphicFramePr>
        <p:xfrm>
          <a:off x="4535624" y="1721038"/>
          <a:ext cx="7331800" cy="4983800"/>
        </p:xfrm>
        <a:graphic>
          <a:graphicData uri="http://schemas.openxmlformats.org/drawingml/2006/table">
            <a:tbl>
              <a:tblPr>
                <a:noFill/>
                <a:tableStyleId>{134855F1-5D42-4AF7-9167-CBC345A2D762}</a:tableStyleId>
              </a:tblPr>
              <a:tblGrid>
                <a:gridCol w="1232525">
                  <a:extLst>
                    <a:ext uri="{9D8B030D-6E8A-4147-A177-3AD203B41FA5}">
                      <a16:colId xmlns:a16="http://schemas.microsoft.com/office/drawing/2014/main" val="20000"/>
                    </a:ext>
                  </a:extLst>
                </a:gridCol>
                <a:gridCol w="6099275">
                  <a:extLst>
                    <a:ext uri="{9D8B030D-6E8A-4147-A177-3AD203B41FA5}">
                      <a16:colId xmlns:a16="http://schemas.microsoft.com/office/drawing/2014/main" val="20001"/>
                    </a:ext>
                  </a:extLst>
                </a:gridCol>
              </a:tblGrid>
              <a:tr h="669100">
                <a:tc>
                  <a:txBody>
                    <a:bodyPr/>
                    <a:lstStyle/>
                    <a:p>
                      <a:pPr marL="0" marR="0" lvl="0" indent="0" algn="ctr" rtl="0">
                        <a:lnSpc>
                          <a:spcPct val="150000"/>
                        </a:lnSpc>
                        <a:spcBef>
                          <a:spcPts val="0"/>
                        </a:spcBef>
                        <a:spcAft>
                          <a:spcPts val="0"/>
                        </a:spcAft>
                        <a:buNone/>
                      </a:pPr>
                      <a:r>
                        <a:rPr lang="nl" sz="2000" b="1" i="0" u="none" strike="noStrike" cap="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STAP</a:t>
                      </a:r>
                      <a:endParaRPr lang="nl" sz="2000" b="1" u="none" strike="noStrike" cap="none"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marL="76200" marR="76200" marT="0" marB="0">
                    <a:solidFill>
                      <a:srgbClr val="323232"/>
                    </a:solidFill>
                  </a:tcPr>
                </a:tc>
                <a:tc>
                  <a:txBody>
                    <a:bodyPr/>
                    <a:lstStyle/>
                    <a:p>
                      <a:pPr marL="0" marR="0" lvl="0" indent="0" algn="l" rtl="0">
                        <a:lnSpc>
                          <a:spcPct val="150000"/>
                        </a:lnSpc>
                        <a:spcBef>
                          <a:spcPts val="0"/>
                        </a:spcBef>
                        <a:spcAft>
                          <a:spcPts val="0"/>
                        </a:spcAft>
                        <a:buNone/>
                      </a:pPr>
                      <a:r>
                        <a:rPr lang="nl" sz="2000" b="1" i="0" u="none" strike="noStrike" cap="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ACTIE</a:t>
                      </a:r>
                      <a:endParaRPr lang="nl" sz="2000" b="1" u="none" strike="noStrike" cap="none"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marL="76200" marR="76200" marT="0" marB="0">
                    <a:solidFill>
                      <a:schemeClr val="bg1">
                        <a:lumMod val="65000"/>
                        <a:alpha val="28627"/>
                      </a:schemeClr>
                    </a:solidFill>
                  </a:tcPr>
                </a:tc>
                <a:extLst>
                  <a:ext uri="{0D108BD9-81ED-4DB2-BD59-A6C34878D82A}">
                    <a16:rowId xmlns:a16="http://schemas.microsoft.com/office/drawing/2014/main" val="10000"/>
                  </a:ext>
                </a:extLst>
              </a:tr>
              <a:tr h="621475">
                <a:tc>
                  <a:txBody>
                    <a:bodyPr/>
                    <a:lstStyle/>
                    <a:p>
                      <a:pPr marL="0" marR="0" lvl="0" indent="0" algn="ctr" rtl="0">
                        <a:lnSpc>
                          <a:spcPct val="100000"/>
                        </a:lnSpc>
                        <a:spcBef>
                          <a:spcPts val="0"/>
                        </a:spcBef>
                        <a:spcAft>
                          <a:spcPts val="0"/>
                        </a:spcAft>
                        <a:buNone/>
                      </a:pPr>
                      <a:r>
                        <a:rPr lang="nl" sz="2000" b="0" i="0" u="none" strike="noStrike" cap="none" spc="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2000" b="1" i="0" u="none" strike="noStrike" cap="none" spc="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1</a:t>
                      </a:r>
                      <a:endParaRPr lang="nl" sz="2000" b="1" u="none" strike="noStrike" cap="none" spc="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txBody>
                  <a:tcPr marL="76200" marR="76200" marT="0" marB="0">
                    <a:solidFill>
                      <a:srgbClr val="323232"/>
                    </a:solidFill>
                  </a:tcPr>
                </a:tc>
                <a:tc>
                  <a:txBody>
                    <a:bodyPr/>
                    <a:lstStyle/>
                    <a:p>
                      <a:pPr marL="0" marR="0" lvl="0" indent="0" algn="l" rtl="0">
                        <a:lnSpc>
                          <a:spcPct val="100000"/>
                        </a:lnSpc>
                        <a:spcBef>
                          <a:spcPts val="0"/>
                        </a:spcBef>
                        <a:spcAft>
                          <a:spcPts val="0"/>
                        </a:spcAft>
                        <a:buNone/>
                      </a:pPr>
                      <a:r>
                        <a:rPr lang="nl" sz="2000" b="0" i="0" u="none" strike="noStrike" cap="none" spc="0" baseline="0">
                          <a:latin typeface="Open sans" panose="020B0606030504020204" pitchFamily="34" charset="0"/>
                          <a:ea typeface="Open sans" panose="020B0606030504020204" pitchFamily="34" charset="0"/>
                          <a:cs typeface="+mn-cs"/>
                          <a:sym typeface="Arial" panose="020B0604020202020204" pitchFamily="34" charset="0"/>
                        </a:rPr>
                        <a:t>Schud het slachtoffer op een armlengte afstand aan de schouders en roep “Kunt u me horen?”.</a:t>
                      </a:r>
                    </a:p>
                  </a:txBody>
                  <a:tcPr marL="76200" marR="76200" marT="0" marB="0">
                    <a:solidFill>
                      <a:schemeClr val="bg1">
                        <a:lumMod val="65000"/>
                        <a:alpha val="28627"/>
                      </a:schemeClr>
                    </a:solidFill>
                  </a:tcPr>
                </a:tc>
                <a:extLst>
                  <a:ext uri="{0D108BD9-81ED-4DB2-BD59-A6C34878D82A}">
                    <a16:rowId xmlns:a16="http://schemas.microsoft.com/office/drawing/2014/main" val="10001"/>
                  </a:ext>
                </a:extLst>
              </a:tr>
              <a:tr h="621475">
                <a:tc>
                  <a:txBody>
                    <a:bodyPr/>
                    <a:lstStyle/>
                    <a:p>
                      <a:pPr marL="0" marR="0" lvl="0" indent="0" algn="ctr" rtl="0">
                        <a:lnSpc>
                          <a:spcPct val="100000"/>
                        </a:lnSpc>
                        <a:spcBef>
                          <a:spcPts val="0"/>
                        </a:spcBef>
                        <a:spcAft>
                          <a:spcPts val="0"/>
                        </a:spcAft>
                        <a:buNone/>
                      </a:pPr>
                      <a:r>
                        <a:rPr lang="nl" sz="2000" b="0" i="0" u="none" strike="noStrike" cap="none" spc="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2000" b="1" i="0" u="none" strike="noStrike" cap="none" spc="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2</a:t>
                      </a:r>
                      <a:endParaRPr lang="nl" sz="2000" b="1" u="none" strike="noStrike" cap="none" spc="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txBody>
                  <a:tcPr marL="76200" marR="76200" marT="0" marB="0">
                    <a:solidFill>
                      <a:srgbClr val="323232"/>
                    </a:solidFill>
                  </a:tcPr>
                </a:tc>
                <a:tc>
                  <a:txBody>
                    <a:bodyPr/>
                    <a:lstStyle/>
                    <a:p>
                      <a:pPr marL="0" marR="0" lvl="0" indent="0" algn="l" rtl="0">
                        <a:lnSpc>
                          <a:spcPct val="100000"/>
                        </a:lnSpc>
                        <a:spcBef>
                          <a:spcPts val="0"/>
                        </a:spcBef>
                        <a:spcAft>
                          <a:spcPts val="0"/>
                        </a:spcAft>
                        <a:buNone/>
                      </a:pPr>
                      <a:r>
                        <a:rPr lang="nl" sz="2000" b="0" i="0" u="none" strike="noStrike" cap="none" spc="0" baseline="0">
                          <a:latin typeface="Open sans" panose="020B0606030504020204" pitchFamily="34" charset="0"/>
                          <a:ea typeface="Open sans" panose="020B0606030504020204" pitchFamily="34" charset="0"/>
                          <a:cs typeface="+mn-cs"/>
                          <a:sym typeface="Arial" panose="020B0604020202020204" pitchFamily="34" charset="0"/>
                        </a:rPr>
                        <a:t>Als het slachtoffer niet antwoordt of niet kan antwoorden, plaatst u één hand op het voorhoofd.</a:t>
                      </a:r>
                      <a:endParaRPr lang="nl" sz="2000" u="none" strike="noStrike" cap="none" spc="0" dirty="0">
                        <a:latin typeface="Open sans" panose="020B0606030504020204" pitchFamily="34" charset="0"/>
                        <a:ea typeface="Open sans" panose="020B0606030504020204" pitchFamily="34" charset="0"/>
                        <a:cs typeface="+mn-cs"/>
                        <a:sym typeface="Arial" panose="020B0604020202020204" pitchFamily="34" charset="0"/>
                      </a:endParaRPr>
                    </a:p>
                  </a:txBody>
                  <a:tcPr marL="76200" marR="76200" marT="0" marB="0">
                    <a:solidFill>
                      <a:schemeClr val="bg1">
                        <a:lumMod val="65000"/>
                        <a:alpha val="28627"/>
                      </a:schemeClr>
                    </a:solidFill>
                  </a:tcPr>
                </a:tc>
                <a:extLst>
                  <a:ext uri="{0D108BD9-81ED-4DB2-BD59-A6C34878D82A}">
                    <a16:rowId xmlns:a16="http://schemas.microsoft.com/office/drawing/2014/main" val="10002"/>
                  </a:ext>
                </a:extLst>
              </a:tr>
              <a:tr h="898950">
                <a:tc>
                  <a:txBody>
                    <a:bodyPr/>
                    <a:lstStyle/>
                    <a:p>
                      <a:pPr marL="0" marR="0" lvl="0" indent="0" algn="ctr" rtl="0">
                        <a:lnSpc>
                          <a:spcPct val="100000"/>
                        </a:lnSpc>
                        <a:spcBef>
                          <a:spcPts val="0"/>
                        </a:spcBef>
                        <a:spcAft>
                          <a:spcPts val="0"/>
                        </a:spcAft>
                        <a:buNone/>
                      </a:pPr>
                      <a:r>
                        <a:rPr lang="nl" sz="2000" b="0" i="0" u="none" strike="noStrike" cap="none" spc="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2000" b="1" i="0" u="none" strike="noStrike" cap="none" spc="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3</a:t>
                      </a:r>
                      <a:endParaRPr lang="nl" sz="2000" b="1" u="none" strike="noStrike" cap="none" spc="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txBody>
                  <a:tcPr marL="76200" marR="76200" marT="0" marB="0">
                    <a:solidFill>
                      <a:srgbClr val="323232"/>
                    </a:solidFill>
                  </a:tcPr>
                </a:tc>
                <a:tc>
                  <a:txBody>
                    <a:bodyPr/>
                    <a:lstStyle/>
                    <a:p>
                      <a:pPr marL="0" marR="0" lvl="0" indent="0" algn="l" rtl="0">
                        <a:lnSpc>
                          <a:spcPct val="100000"/>
                        </a:lnSpc>
                        <a:spcBef>
                          <a:spcPts val="0"/>
                        </a:spcBef>
                        <a:spcAft>
                          <a:spcPts val="0"/>
                        </a:spcAft>
                        <a:buNone/>
                      </a:pPr>
                      <a:r>
                        <a:rPr lang="nl" sz="2000" b="0" i="0" u="none" strike="noStrike" cap="none" spc="0" baseline="0">
                          <a:latin typeface="Open sans" panose="020B0606030504020204" pitchFamily="34" charset="0"/>
                          <a:ea typeface="Open sans" panose="020B0606030504020204" pitchFamily="34" charset="0"/>
                          <a:cs typeface="+mn-cs"/>
                          <a:sym typeface="Arial" panose="020B0604020202020204" pitchFamily="34" charset="0"/>
                        </a:rPr>
                        <a:t>Plaats twee vingers van uw andere hand onder de kin en til de kaak op terwijl u het hoofd licht achteruit kantelt.</a:t>
                      </a:r>
                      <a:endParaRPr lang="nl" sz="2000" u="none" strike="noStrike" cap="none" spc="0" dirty="0">
                        <a:latin typeface="Open sans" panose="020B0606030504020204" pitchFamily="34" charset="0"/>
                        <a:ea typeface="Open sans" panose="020B0606030504020204" pitchFamily="34" charset="0"/>
                        <a:cs typeface="+mn-cs"/>
                        <a:sym typeface="Arial" panose="020B0604020202020204" pitchFamily="34" charset="0"/>
                      </a:endParaRPr>
                    </a:p>
                  </a:txBody>
                  <a:tcPr marL="76200" marR="76200" marT="0" marB="0">
                    <a:solidFill>
                      <a:schemeClr val="bg1">
                        <a:lumMod val="65000"/>
                        <a:alpha val="28627"/>
                      </a:schemeClr>
                    </a:solidFill>
                  </a:tcPr>
                </a:tc>
                <a:extLst>
                  <a:ext uri="{0D108BD9-81ED-4DB2-BD59-A6C34878D82A}">
                    <a16:rowId xmlns:a16="http://schemas.microsoft.com/office/drawing/2014/main" val="10003"/>
                  </a:ext>
                </a:extLst>
              </a:tr>
              <a:tr h="621475">
                <a:tc>
                  <a:txBody>
                    <a:bodyPr/>
                    <a:lstStyle/>
                    <a:p>
                      <a:pPr marL="0" marR="0" lvl="0" indent="0" algn="ctr" rtl="0">
                        <a:lnSpc>
                          <a:spcPct val="100000"/>
                        </a:lnSpc>
                        <a:spcBef>
                          <a:spcPts val="0"/>
                        </a:spcBef>
                        <a:spcAft>
                          <a:spcPts val="0"/>
                        </a:spcAft>
                        <a:buNone/>
                      </a:pPr>
                      <a:r>
                        <a:rPr lang="nl" sz="2000" b="0" i="0" u="none" strike="noStrike" cap="none" spc="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2000" b="1" i="0" u="none" strike="noStrike" cap="none" spc="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4</a:t>
                      </a:r>
                      <a:endParaRPr lang="nl" sz="2000" b="1" u="none" strike="noStrike" cap="none" spc="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txBody>
                  <a:tcPr marL="76200" marR="76200" marT="0" marB="0">
                    <a:solidFill>
                      <a:srgbClr val="323232"/>
                    </a:solidFill>
                  </a:tcPr>
                </a:tc>
                <a:tc>
                  <a:txBody>
                    <a:bodyPr/>
                    <a:lstStyle/>
                    <a:p>
                      <a:pPr marL="0" marR="0" lvl="0" indent="0" algn="l" rtl="0">
                        <a:lnSpc>
                          <a:spcPct val="100000"/>
                        </a:lnSpc>
                        <a:spcBef>
                          <a:spcPts val="0"/>
                        </a:spcBef>
                        <a:spcAft>
                          <a:spcPts val="0"/>
                        </a:spcAft>
                        <a:buNone/>
                      </a:pPr>
                      <a:r>
                        <a:rPr lang="nl" sz="2000" b="0" i="0" u="none" strike="noStrike" cap="none" spc="0" baseline="0">
                          <a:latin typeface="Open sans" panose="020B0606030504020204" pitchFamily="34" charset="0"/>
                          <a:ea typeface="Open sans" panose="020B0606030504020204" pitchFamily="34" charset="0"/>
                          <a:cs typeface="+mn-cs"/>
                          <a:sym typeface="Arial" panose="020B0604020202020204" pitchFamily="34" charset="0"/>
                        </a:rPr>
                        <a:t>Kijk of de borstkas omhoog komt.</a:t>
                      </a:r>
                      <a:endParaRPr lang="nl" sz="2000" u="none" strike="noStrike" cap="none" spc="0" dirty="0">
                        <a:latin typeface="Open sans" panose="020B0606030504020204" pitchFamily="34" charset="0"/>
                        <a:ea typeface="Open sans" panose="020B0606030504020204" pitchFamily="34" charset="0"/>
                        <a:cs typeface="+mn-cs"/>
                        <a:sym typeface="Arial" panose="020B0604020202020204" pitchFamily="34" charset="0"/>
                      </a:endParaRPr>
                    </a:p>
                  </a:txBody>
                  <a:tcPr marL="76200" marR="76200" marT="0" marB="0">
                    <a:solidFill>
                      <a:schemeClr val="bg1">
                        <a:lumMod val="65000"/>
                        <a:alpha val="28627"/>
                      </a:schemeClr>
                    </a:solidFill>
                  </a:tcPr>
                </a:tc>
                <a:extLst>
                  <a:ext uri="{0D108BD9-81ED-4DB2-BD59-A6C34878D82A}">
                    <a16:rowId xmlns:a16="http://schemas.microsoft.com/office/drawing/2014/main" val="10004"/>
                  </a:ext>
                </a:extLst>
              </a:tr>
              <a:tr h="621475">
                <a:tc>
                  <a:txBody>
                    <a:bodyPr/>
                    <a:lstStyle/>
                    <a:p>
                      <a:pPr marL="0" marR="0" lvl="0" indent="0" algn="ctr" rtl="0">
                        <a:lnSpc>
                          <a:spcPct val="100000"/>
                        </a:lnSpc>
                        <a:spcBef>
                          <a:spcPts val="0"/>
                        </a:spcBef>
                        <a:spcAft>
                          <a:spcPts val="0"/>
                        </a:spcAft>
                        <a:buNone/>
                      </a:pPr>
                      <a:r>
                        <a:rPr lang="nl" sz="2000" b="0" i="0" u="none" strike="noStrike" cap="none" spc="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2000" b="1" i="0" u="none" strike="noStrike" cap="none" spc="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5</a:t>
                      </a:r>
                      <a:endParaRPr lang="nl" sz="2000" b="1" u="none" strike="noStrike" cap="none" spc="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txBody>
                  <a:tcPr marL="76200" marR="76200" marT="0" marB="0">
                    <a:solidFill>
                      <a:srgbClr val="323232"/>
                    </a:solidFill>
                  </a:tcPr>
                </a:tc>
                <a:tc>
                  <a:txBody>
                    <a:bodyPr/>
                    <a:lstStyle/>
                    <a:p>
                      <a:pPr marL="0" marR="0" lvl="0" indent="0" algn="l" rtl="0">
                        <a:lnSpc>
                          <a:spcPct val="100000"/>
                        </a:lnSpc>
                        <a:spcBef>
                          <a:spcPts val="0"/>
                        </a:spcBef>
                        <a:spcAft>
                          <a:spcPts val="0"/>
                        </a:spcAft>
                        <a:buNone/>
                      </a:pPr>
                      <a:r>
                        <a:rPr lang="nl" sz="2000" b="0" i="0" u="none" strike="noStrike" cap="none" spc="0" baseline="0">
                          <a:latin typeface="Open sans" panose="020B0606030504020204" pitchFamily="34" charset="0"/>
                          <a:ea typeface="Open sans" panose="020B0606030504020204" pitchFamily="34" charset="0"/>
                          <a:cs typeface="+mn-cs"/>
                          <a:sym typeface="Arial" panose="020B0604020202020204" pitchFamily="34" charset="0"/>
                        </a:rPr>
                        <a:t>Luister of het slachtoffer ademt.</a:t>
                      </a:r>
                      <a:endParaRPr lang="nl" sz="2000" u="none" strike="noStrike" cap="none" spc="0" dirty="0">
                        <a:latin typeface="Open sans" panose="020B0606030504020204" pitchFamily="34" charset="0"/>
                        <a:ea typeface="Open sans" panose="020B0606030504020204" pitchFamily="34" charset="0"/>
                        <a:cs typeface="+mn-cs"/>
                        <a:sym typeface="Arial" panose="020B0604020202020204" pitchFamily="34" charset="0"/>
                      </a:endParaRPr>
                    </a:p>
                  </a:txBody>
                  <a:tcPr marL="76200" marR="76200" marT="0" marB="0">
                    <a:solidFill>
                      <a:schemeClr val="bg1">
                        <a:lumMod val="65000"/>
                        <a:alpha val="28627"/>
                      </a:schemeClr>
                    </a:solidFill>
                  </a:tcPr>
                </a:tc>
                <a:extLst>
                  <a:ext uri="{0D108BD9-81ED-4DB2-BD59-A6C34878D82A}">
                    <a16:rowId xmlns:a16="http://schemas.microsoft.com/office/drawing/2014/main" val="10005"/>
                  </a:ext>
                </a:extLst>
              </a:tr>
              <a:tr h="621475">
                <a:tc>
                  <a:txBody>
                    <a:bodyPr/>
                    <a:lstStyle/>
                    <a:p>
                      <a:pPr marL="0" marR="0" lvl="0" indent="0" algn="ctr" rtl="0">
                        <a:lnSpc>
                          <a:spcPct val="100000"/>
                        </a:lnSpc>
                        <a:spcBef>
                          <a:spcPts val="0"/>
                        </a:spcBef>
                        <a:spcAft>
                          <a:spcPts val="0"/>
                        </a:spcAft>
                        <a:buNone/>
                      </a:pPr>
                      <a:r>
                        <a:rPr lang="nl" sz="2000" b="0" i="0" u="none" strike="noStrike" cap="none" spc="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2000" b="1" i="0" u="none" strike="noStrike" cap="none" spc="0"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6</a:t>
                      </a:r>
                      <a:endParaRPr lang="nl" sz="2000" b="1" u="none" strike="noStrike" cap="none" spc="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txBody>
                  <a:tcPr marL="76200" marR="76200" marT="0" marB="0">
                    <a:solidFill>
                      <a:srgbClr val="323232"/>
                    </a:solidFill>
                  </a:tcPr>
                </a:tc>
                <a:tc>
                  <a:txBody>
                    <a:bodyPr/>
                    <a:lstStyle/>
                    <a:p>
                      <a:pPr marL="0" marR="0" lvl="0" indent="0" algn="l" rtl="0">
                        <a:lnSpc>
                          <a:spcPct val="100000"/>
                        </a:lnSpc>
                        <a:spcBef>
                          <a:spcPts val="0"/>
                        </a:spcBef>
                        <a:spcAft>
                          <a:spcPts val="0"/>
                        </a:spcAft>
                        <a:buNone/>
                      </a:pPr>
                      <a:r>
                        <a:rPr lang="nl" sz="2000" b="0" i="0" u="none" strike="noStrike" cap="none" spc="0" baseline="0">
                          <a:latin typeface="Open sans" panose="020B0606030504020204" pitchFamily="34" charset="0"/>
                          <a:ea typeface="Open sans" panose="020B0606030504020204" pitchFamily="34" charset="0"/>
                          <a:cs typeface="+mn-cs"/>
                          <a:sym typeface="Arial" panose="020B0604020202020204" pitchFamily="34" charset="0"/>
                        </a:rPr>
                        <a:t>Voel of er luchtstroming is.</a:t>
                      </a:r>
                    </a:p>
                  </a:txBody>
                  <a:tcPr marL="76200" marR="76200" marT="0" marB="0">
                    <a:solidFill>
                      <a:schemeClr val="bg1">
                        <a:lumMod val="65000"/>
                        <a:alpha val="28627"/>
                      </a:schemeClr>
                    </a:solidFill>
                  </a:tcPr>
                </a:tc>
                <a:extLst>
                  <a:ext uri="{0D108BD9-81ED-4DB2-BD59-A6C34878D82A}">
                    <a16:rowId xmlns:a16="http://schemas.microsoft.com/office/drawing/2014/main" val="10006"/>
                  </a:ext>
                </a:extLst>
              </a:tr>
            </a:tbl>
          </a:graphicData>
        </a:graphic>
      </p:graphicFrame>
      <p:sp>
        <p:nvSpPr>
          <p:cNvPr id="707" name="Google Shape;707;p34"/>
          <p:cNvSpPr/>
          <p:nvPr/>
        </p:nvSpPr>
        <p:spPr>
          <a:xfrm>
            <a:off x="4535624" y="557089"/>
            <a:ext cx="7331803"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nl" sz="28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Hoofdkantel-kinliftmethode om de luchtweg te openen </a:t>
            </a:r>
            <a:endParaRPr lang="nl"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18" name="Google Shape;718;p35"/>
          <p:cNvSpPr txBox="1"/>
          <p:nvPr/>
        </p:nvSpPr>
        <p:spPr>
          <a:xfrm>
            <a:off x="4623923" y="856686"/>
            <a:ext cx="7060556" cy="457967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Drie belangrijkste soorten bloedingen</a:t>
            </a:r>
            <a:endParaRPr lang="nl" sz="24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None/>
            </a:pPr>
            <a:r>
              <a:rPr lang="nl"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Arteriële (slagaderlijke) bloeding:</a:t>
            </a:r>
          </a:p>
          <a:p>
            <a:pPr marL="0" marR="0" lvl="0" indent="0" algn="l" rtl="0">
              <a:lnSpc>
                <a:spcPct val="90000"/>
              </a:lnSpc>
              <a:spcBef>
                <a:spcPts val="0"/>
              </a:spcBef>
              <a:spcAft>
                <a:spcPts val="0"/>
              </a:spcAft>
              <a:buNone/>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slagaders transporteren bloed onder hoge druk - spuitende bloeding.</a:t>
            </a:r>
          </a:p>
          <a:p>
            <a:pPr marL="0" marR="0" lvl="0" indent="0" algn="l" rtl="0">
              <a:lnSpc>
                <a:spcPct val="90000"/>
              </a:lnSpc>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None/>
            </a:pPr>
            <a:r>
              <a:rPr lang="nl"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Veneuze bloeding:</a:t>
            </a:r>
          </a:p>
          <a:p>
            <a:pPr marL="0" marR="0" lvl="0" indent="0" algn="l" rtl="0">
              <a:lnSpc>
                <a:spcPct val="90000"/>
              </a:lnSpc>
              <a:spcBef>
                <a:spcPts val="0"/>
              </a:spcBef>
              <a:spcAft>
                <a:spcPts val="0"/>
              </a:spcAft>
              <a:buNone/>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aderen transporteren bloed onder hoge druk - stromende bloeding.</a:t>
            </a:r>
          </a:p>
          <a:p>
            <a:pPr marL="0" marR="0" lvl="0" indent="0" algn="l" rtl="0">
              <a:lnSpc>
                <a:spcPct val="90000"/>
              </a:lnSpc>
              <a:spcBef>
                <a:spcPts val="0"/>
              </a:spcBef>
              <a:spcAft>
                <a:spcPts val="0"/>
              </a:spcAft>
              <a:buNone/>
            </a:pP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None/>
            </a:pPr>
            <a:endParaRPr lang="nl"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None/>
            </a:pPr>
            <a:r>
              <a:rPr lang="nl"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Capillaire bloeding:</a:t>
            </a:r>
          </a:p>
          <a:p>
            <a:pPr marL="0" marR="0" lvl="0" indent="0" algn="l" rtl="0">
              <a:lnSpc>
                <a:spcPct val="90000"/>
              </a:lnSpc>
              <a:spcBef>
                <a:spcPts val="0"/>
              </a:spcBef>
              <a:spcAft>
                <a:spcPts val="0"/>
              </a:spcAft>
              <a:buNone/>
            </a:pPr>
            <a:r>
              <a:rPr lang="nl"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Ook haarvaten vervoeren bloed onder lage druk - druipende bloeding.</a:t>
            </a:r>
            <a:endParaRPr lang="nl" sz="20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19" name="Google Shape;719;p35"/>
          <p:cNvSpPr txBox="1"/>
          <p:nvPr/>
        </p:nvSpPr>
        <p:spPr>
          <a:xfrm>
            <a:off x="790090" y="351408"/>
            <a:ext cx="273027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Behandelen van bloedingen- </a:t>
            </a:r>
            <a:r>
              <a:rPr lang="nl" sz="36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Soorten bloedingen</a:t>
            </a:r>
            <a:endParaRPr lang="nl"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3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730" name="Google Shape;730;p36" descr="A picture containing drawing&#10;&#10;Description automatically generated"/>
          <p:cNvPicPr preferRelativeResize="0"/>
          <p:nvPr/>
        </p:nvPicPr>
        <p:blipFill rotWithShape="1">
          <a:blip r:embed="rId3">
            <a:alphaModFix/>
          </a:blip>
          <a:srcRect t="21819" b="22548"/>
          <a:stretch/>
        </p:blipFill>
        <p:spPr>
          <a:xfrm>
            <a:off x="4211052" y="555172"/>
            <a:ext cx="7525677" cy="4225648"/>
          </a:xfrm>
          <a:prstGeom prst="rect">
            <a:avLst/>
          </a:prstGeom>
          <a:noFill/>
          <a:ln>
            <a:noFill/>
          </a:ln>
        </p:spPr>
      </p:pic>
      <p:sp>
        <p:nvSpPr>
          <p:cNvPr id="731" name="Google Shape;731;p36"/>
          <p:cNvSpPr txBox="1"/>
          <p:nvPr/>
        </p:nvSpPr>
        <p:spPr>
          <a:xfrm>
            <a:off x="5149957" y="5067029"/>
            <a:ext cx="281866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Brachiaal drukpunt</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32" name="Google Shape;732;p36"/>
          <p:cNvSpPr txBox="1"/>
          <p:nvPr/>
        </p:nvSpPr>
        <p:spPr>
          <a:xfrm>
            <a:off x="8651846" y="5067029"/>
            <a:ext cx="281866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Dijbeendrukpunt</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33" name="Google Shape;733;p36"/>
          <p:cNvSpPr txBox="1"/>
          <p:nvPr/>
        </p:nvSpPr>
        <p:spPr>
          <a:xfrm>
            <a:off x="790090" y="351408"/>
            <a:ext cx="273027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Behandelen van bloedingen- </a:t>
            </a:r>
            <a:r>
              <a:rPr lang="nl" sz="36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Stelpen van bloedingen</a:t>
            </a:r>
            <a:endParaRPr lang="nl"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ZoneTexte 1">
            <a:extLst>
              <a:ext uri="{FF2B5EF4-FFF2-40B4-BE49-F238E27FC236}">
                <a16:creationId xmlns:a16="http://schemas.microsoft.com/office/drawing/2014/main" id="{65BD4AD2-587F-C5D9-3840-0F1C5D5768AC}"/>
              </a:ext>
            </a:extLst>
          </p:cNvPr>
          <p:cNvSpPr txBox="1"/>
          <p:nvPr/>
        </p:nvSpPr>
        <p:spPr>
          <a:xfrm>
            <a:off x="4559395" y="3981660"/>
            <a:ext cx="1536605" cy="523220"/>
          </a:xfrm>
          <a:prstGeom prst="rect">
            <a:avLst/>
          </a:prstGeom>
          <a:solidFill>
            <a:schemeClr val="bg1"/>
          </a:solidFill>
        </p:spPr>
        <p:txBody>
          <a:bodyPr wrap="square" rtlCol="0">
            <a:spAutoFit/>
          </a:bodyPr>
          <a:lstStyle/>
          <a:p>
            <a:pPr algn="ctr" rtl="0"/>
            <a:r>
              <a:rPr lang="nl" b="1" i="0" u="none" baseline="0"/>
              <a:t>DRUKPUNT</a:t>
            </a:r>
            <a:endParaRPr lang="nl" b="1" dirty="0"/>
          </a:p>
        </p:txBody>
      </p:sp>
      <p:sp>
        <p:nvSpPr>
          <p:cNvPr id="3" name="ZoneTexte 2">
            <a:extLst>
              <a:ext uri="{FF2B5EF4-FFF2-40B4-BE49-F238E27FC236}">
                <a16:creationId xmlns:a16="http://schemas.microsoft.com/office/drawing/2014/main" id="{8DE2881E-D326-ABE1-F50C-C11FB1F99C05}"/>
              </a:ext>
            </a:extLst>
          </p:cNvPr>
          <p:cNvSpPr txBox="1"/>
          <p:nvPr/>
        </p:nvSpPr>
        <p:spPr>
          <a:xfrm>
            <a:off x="10796884" y="1979971"/>
            <a:ext cx="1210052" cy="1077218"/>
          </a:xfrm>
          <a:prstGeom prst="rect">
            <a:avLst/>
          </a:prstGeom>
          <a:solidFill>
            <a:schemeClr val="bg1"/>
          </a:solidFill>
        </p:spPr>
        <p:txBody>
          <a:bodyPr wrap="square" rtlCol="0">
            <a:spAutoFit/>
          </a:bodyPr>
          <a:lstStyle/>
          <a:p>
            <a:pPr algn="l" rtl="0"/>
            <a:r>
              <a:rPr lang="nl" sz="1600" b="1" i="0" u="none" baseline="0"/>
              <a:t>Drukpunt zijdelings indrukken</a:t>
            </a:r>
            <a:endParaRPr lang="nl" sz="16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45" name="Google Shape;745;p37"/>
          <p:cNvSpPr txBox="1"/>
          <p:nvPr/>
        </p:nvSpPr>
        <p:spPr>
          <a:xfrm>
            <a:off x="5233482" y="5345237"/>
            <a:ext cx="601961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Methodes om bloeden te stelpen aan de hand van directe druk op de wonde, omhoog houden en drukpunten.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746" name="Google Shape;746;p37" descr="A close up of a logo&#10;&#10;Description automatically generated"/>
          <p:cNvPicPr preferRelativeResize="0"/>
          <p:nvPr/>
        </p:nvPicPr>
        <p:blipFill rotWithShape="1">
          <a:blip r:embed="rId3">
            <a:alphaModFix/>
          </a:blip>
          <a:srcRect/>
          <a:stretch/>
        </p:blipFill>
        <p:spPr>
          <a:xfrm>
            <a:off x="5976162" y="460205"/>
            <a:ext cx="3984920" cy="4586418"/>
          </a:xfrm>
          <a:prstGeom prst="rect">
            <a:avLst/>
          </a:prstGeom>
          <a:noFill/>
          <a:ln>
            <a:noFill/>
          </a:ln>
        </p:spPr>
      </p:pic>
      <p:sp>
        <p:nvSpPr>
          <p:cNvPr id="2" name="Google Shape;733;p36">
            <a:extLst>
              <a:ext uri="{FF2B5EF4-FFF2-40B4-BE49-F238E27FC236}">
                <a16:creationId xmlns:a16="http://schemas.microsoft.com/office/drawing/2014/main" id="{3CE4AD4A-711C-8DAC-6AB1-B59C702E4D68}"/>
              </a:ext>
            </a:extLst>
          </p:cNvPr>
          <p:cNvSpPr txBox="1"/>
          <p:nvPr/>
        </p:nvSpPr>
        <p:spPr>
          <a:xfrm>
            <a:off x="865783" y="721928"/>
            <a:ext cx="273027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Behandelen van bloedingen- </a:t>
            </a:r>
            <a:r>
              <a:rPr lang="nl" sz="36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Stelpen van bloedingen</a:t>
            </a:r>
            <a:endParaRPr lang="nl"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ZoneTexte 2">
            <a:extLst>
              <a:ext uri="{FF2B5EF4-FFF2-40B4-BE49-F238E27FC236}">
                <a16:creationId xmlns:a16="http://schemas.microsoft.com/office/drawing/2014/main" id="{DDFF5269-F102-55A6-E956-D51ECFE72AF6}"/>
              </a:ext>
            </a:extLst>
          </p:cNvPr>
          <p:cNvSpPr txBox="1"/>
          <p:nvPr/>
        </p:nvSpPr>
        <p:spPr>
          <a:xfrm>
            <a:off x="6096000" y="4523403"/>
            <a:ext cx="1536605" cy="523220"/>
          </a:xfrm>
          <a:prstGeom prst="rect">
            <a:avLst/>
          </a:prstGeom>
          <a:solidFill>
            <a:schemeClr val="bg1"/>
          </a:solidFill>
        </p:spPr>
        <p:txBody>
          <a:bodyPr wrap="square" rtlCol="0">
            <a:spAutoFit/>
          </a:bodyPr>
          <a:lstStyle/>
          <a:p>
            <a:pPr algn="ctr" rtl="0"/>
            <a:r>
              <a:rPr lang="nl" b="1" i="0" u="none" baseline="0"/>
              <a:t>DRUKPUNT</a:t>
            </a:r>
            <a:endParaRPr lang="nl" b="1" dirty="0"/>
          </a:p>
        </p:txBody>
      </p:sp>
      <p:sp>
        <p:nvSpPr>
          <p:cNvPr id="4" name="ZoneTexte 3">
            <a:extLst>
              <a:ext uri="{FF2B5EF4-FFF2-40B4-BE49-F238E27FC236}">
                <a16:creationId xmlns:a16="http://schemas.microsoft.com/office/drawing/2014/main" id="{FC468C97-1D5C-DF85-DEA1-C4925C1F40E7}"/>
              </a:ext>
            </a:extLst>
          </p:cNvPr>
          <p:cNvSpPr txBox="1"/>
          <p:nvPr/>
        </p:nvSpPr>
        <p:spPr>
          <a:xfrm>
            <a:off x="5845584" y="3912431"/>
            <a:ext cx="1536605" cy="307777"/>
          </a:xfrm>
          <a:prstGeom prst="rect">
            <a:avLst/>
          </a:prstGeom>
          <a:solidFill>
            <a:schemeClr val="bg1"/>
          </a:solidFill>
        </p:spPr>
        <p:txBody>
          <a:bodyPr wrap="square" rtlCol="0">
            <a:spAutoFit/>
          </a:bodyPr>
          <a:lstStyle/>
          <a:p>
            <a:pPr algn="ctr" rtl="0"/>
            <a:r>
              <a:rPr lang="nl" b="1" i="0" u="none" baseline="0"/>
              <a:t>Omhoog houden</a:t>
            </a:r>
            <a:endParaRPr lang="nl" b="1" dirty="0"/>
          </a:p>
        </p:txBody>
      </p:sp>
      <p:sp>
        <p:nvSpPr>
          <p:cNvPr id="5" name="ZoneTexte 4">
            <a:extLst>
              <a:ext uri="{FF2B5EF4-FFF2-40B4-BE49-F238E27FC236}">
                <a16:creationId xmlns:a16="http://schemas.microsoft.com/office/drawing/2014/main" id="{4CE16EB8-01E3-2DC6-9404-B482A46D1708}"/>
              </a:ext>
            </a:extLst>
          </p:cNvPr>
          <p:cNvSpPr txBox="1"/>
          <p:nvPr/>
        </p:nvSpPr>
        <p:spPr>
          <a:xfrm>
            <a:off x="5585656" y="432448"/>
            <a:ext cx="1416767" cy="651662"/>
          </a:xfrm>
          <a:prstGeom prst="rect">
            <a:avLst/>
          </a:prstGeom>
          <a:solidFill>
            <a:schemeClr val="bg1"/>
          </a:solidFill>
        </p:spPr>
        <p:txBody>
          <a:bodyPr wrap="square" tIns="288000" bIns="144000" rtlCol="0">
            <a:spAutoFit/>
          </a:bodyPr>
          <a:lstStyle/>
          <a:p>
            <a:pPr algn="ctr" rtl="0"/>
            <a:r>
              <a:rPr lang="nl" b="1" i="0" u="none" baseline="0" dirty="0"/>
              <a:t>Directe druk</a:t>
            </a:r>
            <a:endParaRPr lang="nl"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57" name="Google Shape;757;p38"/>
          <p:cNvSpPr txBox="1"/>
          <p:nvPr/>
        </p:nvSpPr>
        <p:spPr>
          <a:xfrm>
            <a:off x="569015" y="351408"/>
            <a:ext cx="3040074"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Behandelen van shock – </a:t>
            </a:r>
            <a:r>
              <a:rPr lang="nl" sz="36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Symptomen van shocks</a:t>
            </a:r>
            <a:endParaRPr lang="nl"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58" name="Google Shape;758;p38"/>
          <p:cNvSpPr txBox="1"/>
          <p:nvPr/>
        </p:nvSpPr>
        <p:spPr>
          <a:xfrm>
            <a:off x="5216948" y="882213"/>
            <a:ext cx="5560952" cy="474587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belangrijkste symptomen van shocks waar u op moet letten:</a:t>
            </a:r>
          </a:p>
          <a:p>
            <a:pPr marL="0" marR="0" lvl="0" indent="0" algn="l" rtl="0">
              <a:lnSpc>
                <a:spcPct val="90000"/>
              </a:lnSpc>
              <a:spcBef>
                <a:spcPts val="0"/>
              </a:spcBef>
              <a:spcAft>
                <a:spcPts val="0"/>
              </a:spcAft>
              <a:buNone/>
            </a:pP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0"/>
              </a:spcBef>
              <a:spcAft>
                <a:spcPts val="0"/>
              </a:spcAft>
              <a:buClr>
                <a:srgbClr val="F5333F"/>
              </a:buClr>
              <a:buSzPts val="3000"/>
              <a:buFont typeface="Arial" panose="020B0604020202020204" pitchFamily="34" charset="0"/>
              <a:buChar char="•"/>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Snelle en ondiepe ademhaling.</a:t>
            </a:r>
          </a:p>
          <a:p>
            <a:pPr marR="0" lvl="0" algn="l" rtl="0">
              <a:lnSpc>
                <a:spcPct val="90000"/>
              </a:lnSpc>
              <a:spcBef>
                <a:spcPts val="0"/>
              </a:spcBef>
              <a:spcAft>
                <a:spcPts val="0"/>
              </a:spcAft>
              <a:buClr>
                <a:srgbClr val="F5333F"/>
              </a:buClr>
            </a:pPr>
            <a:r>
              <a:rPr lang="nl" sz="24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 </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0"/>
              </a:spcBef>
              <a:spcAft>
                <a:spcPts val="0"/>
              </a:spcAft>
              <a:buClr>
                <a:srgbClr val="F5333F"/>
              </a:buClr>
              <a:buSzPts val="3000"/>
              <a:buFont typeface="Arial" panose="020B0604020202020204" pitchFamily="34" charset="0"/>
              <a:buChar char="•"/>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Onmogelijkheid om eenvoudige opdrachten zoals ‘schud mijn hand’ uit te voeren.</a:t>
            </a:r>
          </a:p>
          <a:p>
            <a:pPr marL="533400" marR="0" lvl="0" indent="-342900" algn="l" rtl="0">
              <a:lnSpc>
                <a:spcPct val="90000"/>
              </a:lnSpc>
              <a:spcBef>
                <a:spcPts val="0"/>
              </a:spcBef>
              <a:spcAft>
                <a:spcPts val="0"/>
              </a:spcAft>
              <a:buClr>
                <a:srgbClr val="F5333F"/>
              </a:buClr>
              <a:buSzPts val="3000"/>
              <a:buFont typeface="Arial" panose="020B0604020202020204" pitchFamily="34" charset="0"/>
              <a:buChar char="•"/>
            </a:pP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0"/>
              </a:spcBef>
              <a:spcAft>
                <a:spcPts val="0"/>
              </a:spcAft>
              <a:buClr>
                <a:srgbClr val="F5333F"/>
              </a:buClr>
              <a:buSzPts val="3000"/>
              <a:buFont typeface="Arial" panose="020B0604020202020204" pitchFamily="34" charset="0"/>
              <a:buChar char="•"/>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Veranderende huidkleur.</a:t>
            </a:r>
          </a:p>
          <a:p>
            <a:pPr marL="533400" marR="0" lvl="0" indent="-342900" algn="l" rtl="0">
              <a:lnSpc>
                <a:spcPct val="90000"/>
              </a:lnSpc>
              <a:spcBef>
                <a:spcPts val="0"/>
              </a:spcBef>
              <a:spcAft>
                <a:spcPts val="0"/>
              </a:spcAft>
              <a:buClr>
                <a:srgbClr val="F5333F"/>
              </a:buClr>
              <a:buSzPts val="3000"/>
              <a:buFont typeface="Arial" panose="020B0604020202020204" pitchFamily="34" charset="0"/>
              <a:buChar char="•"/>
            </a:pP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90000"/>
              </a:lnSpc>
              <a:spcBef>
                <a:spcPts val="0"/>
              </a:spcBef>
              <a:spcAft>
                <a:spcPts val="0"/>
              </a:spcAft>
              <a:buClr>
                <a:srgbClr val="F5333F"/>
              </a:buClr>
              <a:buSzPts val="3000"/>
              <a:buFont typeface="Arial" panose="020B0604020202020204" pitchFamily="34" charset="0"/>
              <a:buChar char="•"/>
            </a:pPr>
            <a:r>
              <a:rPr lang="nl" sz="24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Doorbloeding (tijd tot kleur weer normaal wordt) duurt langer dan 2 seconden.</a:t>
            </a:r>
            <a:endParaRPr lang="nl" sz="24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3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83" name="Google Shape;783;p39"/>
          <p:cNvSpPr txBox="1"/>
          <p:nvPr/>
        </p:nvSpPr>
        <p:spPr>
          <a:xfrm>
            <a:off x="698875" y="591438"/>
            <a:ext cx="2958725"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Behandelen van shock -   </a:t>
            </a:r>
          </a:p>
          <a:p>
            <a:pPr marL="0" marR="0" lvl="0" indent="0" algn="l" rtl="0">
              <a:lnSpc>
                <a:spcPct val="90000"/>
              </a:lnSpc>
              <a:spcBef>
                <a:spcPts val="0"/>
              </a:spcBef>
              <a:spcAft>
                <a:spcPts val="0"/>
              </a:spcAft>
              <a:buClr>
                <a:schemeClr val="lt1"/>
              </a:buClr>
              <a:buSzPts val="1800"/>
              <a:buFont typeface="Arial"/>
              <a:buNone/>
            </a:pPr>
            <a:r>
              <a:rPr lang="nl" sz="36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Onder controle houden van shock</a:t>
            </a:r>
            <a:endParaRPr lang="nl"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p:txBody>
      </p:sp>
      <p:graphicFrame>
        <p:nvGraphicFramePr>
          <p:cNvPr id="784" name="Google Shape;784;p39"/>
          <p:cNvGraphicFramePr/>
          <p:nvPr>
            <p:extLst>
              <p:ext uri="{D42A27DB-BD31-4B8C-83A1-F6EECF244321}">
                <p14:modId xmlns:p14="http://schemas.microsoft.com/office/powerpoint/2010/main" val="38754548"/>
              </p:ext>
            </p:extLst>
          </p:nvPr>
        </p:nvGraphicFramePr>
        <p:xfrm>
          <a:off x="4436795" y="1003548"/>
          <a:ext cx="7465300" cy="4784300"/>
        </p:xfrm>
        <a:graphic>
          <a:graphicData uri="http://schemas.openxmlformats.org/drawingml/2006/table">
            <a:tbl>
              <a:tblPr>
                <a:noFill/>
                <a:tableStyleId>{ABA9A4D7-C12D-4D36-8020-BEC22142BC0C}</a:tableStyleId>
              </a:tblPr>
              <a:tblGrid>
                <a:gridCol w="1195175">
                  <a:extLst>
                    <a:ext uri="{9D8B030D-6E8A-4147-A177-3AD203B41FA5}">
                      <a16:colId xmlns:a16="http://schemas.microsoft.com/office/drawing/2014/main" val="20000"/>
                    </a:ext>
                  </a:extLst>
                </a:gridCol>
                <a:gridCol w="6270125">
                  <a:extLst>
                    <a:ext uri="{9D8B030D-6E8A-4147-A177-3AD203B41FA5}">
                      <a16:colId xmlns:a16="http://schemas.microsoft.com/office/drawing/2014/main" val="20001"/>
                    </a:ext>
                  </a:extLst>
                </a:gridCol>
              </a:tblGrid>
              <a:tr h="675375">
                <a:tc>
                  <a:txBody>
                    <a:bodyPr/>
                    <a:lstStyle/>
                    <a:p>
                      <a:pPr marL="0" marR="0" lvl="0" indent="0" algn="ctr" rtl="0">
                        <a:lnSpc>
                          <a:spcPct val="150000"/>
                        </a:lnSpc>
                        <a:spcBef>
                          <a:spcPts val="0"/>
                        </a:spcBef>
                        <a:spcAft>
                          <a:spcPts val="0"/>
                        </a:spcAft>
                        <a:buNone/>
                      </a:pPr>
                      <a:r>
                        <a:rPr lang="nl" sz="1800" b="1" i="0" u="none" strike="noStrike" cap="none" spc="0"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Stap</a:t>
                      </a:r>
                      <a:endParaRPr lang="nl" sz="1800" b="1" u="none" strike="noStrike" cap="none" spc="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23232"/>
                    </a:solidFill>
                  </a:tcPr>
                </a:tc>
                <a:tc>
                  <a:txBody>
                    <a:bodyPr/>
                    <a:lstStyle/>
                    <a:p>
                      <a:pPr marL="0" marR="0" lvl="0" indent="0" algn="l" rtl="0">
                        <a:lnSpc>
                          <a:spcPct val="150000"/>
                        </a:lnSpc>
                        <a:spcBef>
                          <a:spcPts val="0"/>
                        </a:spcBef>
                        <a:spcAft>
                          <a:spcPts val="0"/>
                        </a:spcAft>
                        <a:buNone/>
                      </a:pPr>
                      <a:r>
                        <a:rPr lang="nl" sz="1800" b="1" i="0" u="none" strike="noStrike" cap="none" spc="0" baseline="0">
                          <a:latin typeface="Open sans" panose="020B0606030504020204" pitchFamily="34" charset="0"/>
                          <a:ea typeface="Open sans" panose="020B0606030504020204" pitchFamily="34" charset="0"/>
                          <a:cs typeface="+mn-cs"/>
                          <a:sym typeface="Arial" panose="020B0604020202020204" pitchFamily="34" charset="0"/>
                        </a:rPr>
                        <a:t>Actie</a:t>
                      </a:r>
                      <a:endParaRPr lang="nl" sz="1800" b="1" u="none" strike="noStrike" cap="none" spc="0" dirty="0">
                        <a:latin typeface="Open sans" panose="020B0606030504020204" pitchFamily="34" charset="0"/>
                        <a:ea typeface="Open sans" panose="020B0606030504020204" pitchFamily="34" charset="0"/>
                        <a:cs typeface="+mn-cs"/>
                        <a:sym typeface="Arial" panose="020B0604020202020204" pitchFamily="34" charset="0"/>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65000"/>
                        <a:alpha val="28627"/>
                      </a:schemeClr>
                    </a:solidFill>
                  </a:tcPr>
                </a:tc>
                <a:extLst>
                  <a:ext uri="{0D108BD9-81ED-4DB2-BD59-A6C34878D82A}">
                    <a16:rowId xmlns:a16="http://schemas.microsoft.com/office/drawing/2014/main" val="10000"/>
                  </a:ext>
                </a:extLst>
              </a:tr>
              <a:tr h="1540850">
                <a:tc>
                  <a:txBody>
                    <a:bodyPr/>
                    <a:lstStyle/>
                    <a:p>
                      <a:pPr marL="0" marR="0" lvl="0" indent="0" algn="ctr" rtl="0">
                        <a:spcBef>
                          <a:spcPts val="0"/>
                        </a:spcBef>
                        <a:spcAft>
                          <a:spcPts val="0"/>
                        </a:spcAft>
                        <a:buNone/>
                      </a:pPr>
                      <a:r>
                        <a:rPr lang="nl" sz="1800" b="0" i="0" u="none" strike="noStrike" cap="none" spc="0"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1</a:t>
                      </a:r>
                      <a:endParaRPr lang="nl" sz="1800" u="none" strike="noStrike" cap="none" spc="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23232"/>
                    </a:solidFill>
                  </a:tcPr>
                </a:tc>
                <a:tc>
                  <a:txBody>
                    <a:bodyPr/>
                    <a:lstStyle/>
                    <a:p>
                      <a:pPr marL="342900" marR="0" lvl="0" indent="-342900" algn="l" rtl="0">
                        <a:lnSpc>
                          <a:spcPct val="150000"/>
                        </a:lnSpc>
                        <a:spcBef>
                          <a:spcPts val="0"/>
                        </a:spcBef>
                        <a:spcAft>
                          <a:spcPts val="0"/>
                        </a:spcAft>
                        <a:buClr>
                          <a:schemeClr val="dk1"/>
                        </a:buClr>
                        <a:buSzPts val="1200"/>
                        <a:buFont typeface="Noto Sans Symbols"/>
                        <a:buChar char="▪"/>
                      </a:pPr>
                      <a:r>
                        <a:rPr lang="nl" sz="1800" b="0" i="0" u="none" strike="noStrike" cap="none" spc="0" baseline="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Leg het slachtoffer op de rug.</a:t>
                      </a:r>
                      <a:endParaRPr lang="nl" sz="1800" spc="0" dirty="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dk1"/>
                        </a:buClr>
                        <a:buSzPts val="1200"/>
                        <a:buFont typeface="Noto Sans Symbols"/>
                        <a:buChar char="▪"/>
                      </a:pPr>
                      <a:r>
                        <a:rPr lang="nl" sz="1800" b="0" i="0" u="none" strike="noStrike" cap="none" spc="0" baseline="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Hou de voeten 15 à 25 cm boven het hartniveau.</a:t>
                      </a:r>
                      <a:endParaRPr lang="nl" sz="1800" spc="0" dirty="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dk1"/>
                        </a:buClr>
                        <a:buSzPts val="1200"/>
                        <a:buFont typeface="Noto Sans Symbols"/>
                        <a:buChar char="▪"/>
                      </a:pPr>
                      <a:r>
                        <a:rPr lang="nl" sz="1800" b="0" i="0" u="none" strike="noStrike" cap="none" spc="0" baseline="0">
                          <a:latin typeface="Open sans" panose="020B0606030504020204" pitchFamily="34" charset="0"/>
                          <a:ea typeface="Open sans" panose="020B0606030504020204" pitchFamily="34" charset="0"/>
                          <a:cs typeface="+mn-cs"/>
                          <a:sym typeface="Arial" panose="020B0604020202020204" pitchFamily="34" charset="0"/>
                        </a:rPr>
                        <a:t>Hou de luchtwegen open.</a:t>
                      </a:r>
                      <a:endParaRPr lang="nl" sz="1800" u="none" strike="noStrike" cap="none" spc="0" dirty="0">
                        <a:latin typeface="Open sans" panose="020B0606030504020204" pitchFamily="34" charset="0"/>
                        <a:ea typeface="Open sans" panose="020B0606030504020204" pitchFamily="34" charset="0"/>
                        <a:cs typeface="+mn-cs"/>
                        <a:sym typeface="Arial" panose="020B0604020202020204" pitchFamily="34" charset="0"/>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65000"/>
                        <a:alpha val="28627"/>
                      </a:schemeClr>
                    </a:solidFill>
                  </a:tcPr>
                </a:tc>
                <a:extLst>
                  <a:ext uri="{0D108BD9-81ED-4DB2-BD59-A6C34878D82A}">
                    <a16:rowId xmlns:a16="http://schemas.microsoft.com/office/drawing/2014/main" val="10001"/>
                  </a:ext>
                </a:extLst>
              </a:tr>
              <a:tr h="513625">
                <a:tc>
                  <a:txBody>
                    <a:bodyPr/>
                    <a:lstStyle/>
                    <a:p>
                      <a:pPr marL="0" marR="0" lvl="0" indent="0" algn="ctr" rtl="0">
                        <a:spcBef>
                          <a:spcPts val="0"/>
                        </a:spcBef>
                        <a:spcAft>
                          <a:spcPts val="0"/>
                        </a:spcAft>
                        <a:buNone/>
                      </a:pPr>
                      <a:r>
                        <a:rPr lang="nl" sz="1800" b="0" i="0" u="none" strike="noStrike" cap="none" spc="0"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2</a:t>
                      </a:r>
                      <a:endParaRPr lang="nl" sz="1800" u="none" strike="noStrike" cap="none" spc="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23232"/>
                    </a:solidFill>
                  </a:tcPr>
                </a:tc>
                <a:tc>
                  <a:txBody>
                    <a:bodyPr/>
                    <a:lstStyle/>
                    <a:p>
                      <a:pPr marL="342900" marR="0" lvl="0" indent="-342900" algn="l" rtl="0">
                        <a:spcBef>
                          <a:spcPts val="0"/>
                        </a:spcBef>
                        <a:spcAft>
                          <a:spcPts val="0"/>
                        </a:spcAft>
                        <a:buClr>
                          <a:schemeClr val="dk1"/>
                        </a:buClr>
                        <a:buSzPts val="1200"/>
                        <a:buFont typeface="Noto Sans Symbols"/>
                        <a:buChar char="▪"/>
                      </a:pPr>
                      <a:r>
                        <a:rPr lang="nl" sz="1800" b="0" i="0" u="none" strike="noStrike" cap="none" spc="0" baseline="0">
                          <a:latin typeface="Open sans" panose="020B0606030504020204" pitchFamily="34" charset="0"/>
                          <a:ea typeface="Open sans" panose="020B0606030504020204" pitchFamily="34" charset="0"/>
                          <a:cs typeface="+mn-cs"/>
                          <a:sym typeface="Arial" panose="020B0604020202020204" pitchFamily="34" charset="0"/>
                        </a:rPr>
                        <a:t>Stelp duidelijke bloedingen.</a:t>
                      </a: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65000"/>
                        <a:alpha val="28627"/>
                      </a:schemeClr>
                    </a:solidFill>
                  </a:tcPr>
                </a:tc>
                <a:extLst>
                  <a:ext uri="{0D108BD9-81ED-4DB2-BD59-A6C34878D82A}">
                    <a16:rowId xmlns:a16="http://schemas.microsoft.com/office/drawing/2014/main" val="10002"/>
                  </a:ext>
                </a:extLst>
              </a:tr>
              <a:tr h="1027225">
                <a:tc>
                  <a:txBody>
                    <a:bodyPr/>
                    <a:lstStyle/>
                    <a:p>
                      <a:pPr marL="0" marR="0" lvl="0" indent="0" algn="ctr" rtl="0">
                        <a:spcBef>
                          <a:spcPts val="0"/>
                        </a:spcBef>
                        <a:spcAft>
                          <a:spcPts val="0"/>
                        </a:spcAft>
                        <a:buNone/>
                      </a:pPr>
                      <a:r>
                        <a:rPr lang="nl" sz="1800" b="0" i="0" u="none" strike="noStrike" cap="none" spc="0"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3</a:t>
                      </a:r>
                      <a:endParaRPr lang="nl" sz="1800" u="none" strike="noStrike" cap="none" spc="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23232"/>
                    </a:solidFill>
                  </a:tcPr>
                </a:tc>
                <a:tc>
                  <a:txBody>
                    <a:bodyPr/>
                    <a:lstStyle/>
                    <a:p>
                      <a:pPr marL="342900" marR="0" lvl="0" indent="-342900" algn="l" rtl="0">
                        <a:spcBef>
                          <a:spcPts val="0"/>
                        </a:spcBef>
                        <a:spcAft>
                          <a:spcPts val="0"/>
                        </a:spcAft>
                        <a:buClr>
                          <a:schemeClr val="dk1"/>
                        </a:buClr>
                        <a:buSzPts val="1200"/>
                        <a:buFont typeface="Noto Sans Symbols"/>
                        <a:buChar char="▪"/>
                      </a:pPr>
                      <a:r>
                        <a:rPr lang="nl" sz="1800" b="0" i="0" u="none" strike="noStrike" cap="none" spc="0" baseline="0">
                          <a:latin typeface="Open sans" panose="020B0606030504020204" pitchFamily="34" charset="0"/>
                          <a:ea typeface="Open sans" panose="020B0606030504020204" pitchFamily="34" charset="0"/>
                          <a:cs typeface="+mn-cs"/>
                          <a:sym typeface="Arial" panose="020B0604020202020204" pitchFamily="34" charset="0"/>
                        </a:rPr>
                        <a:t>Hou de lichaamswarmte stabiel (bijv. leg indien nodig een deken op de grond en op het slachtoffer).</a:t>
                      </a:r>
                      <a:endParaRPr lang="nl" sz="1800" u="none" strike="noStrike" cap="none" spc="0" dirty="0">
                        <a:latin typeface="Open sans" panose="020B0606030504020204" pitchFamily="34" charset="0"/>
                        <a:ea typeface="Open sans" panose="020B0606030504020204" pitchFamily="34" charset="0"/>
                        <a:cs typeface="+mn-cs"/>
                        <a:sym typeface="Arial" panose="020B0604020202020204" pitchFamily="34" charset="0"/>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65000"/>
                        <a:alpha val="28627"/>
                      </a:schemeClr>
                    </a:solidFill>
                  </a:tcPr>
                </a:tc>
                <a:extLst>
                  <a:ext uri="{0D108BD9-81ED-4DB2-BD59-A6C34878D82A}">
                    <a16:rowId xmlns:a16="http://schemas.microsoft.com/office/drawing/2014/main" val="10003"/>
                  </a:ext>
                </a:extLst>
              </a:tr>
              <a:tr h="1027225">
                <a:tc>
                  <a:txBody>
                    <a:bodyPr/>
                    <a:lstStyle/>
                    <a:p>
                      <a:pPr marL="0" marR="0" lvl="0" indent="0" algn="ctr" rtl="0">
                        <a:spcBef>
                          <a:spcPts val="0"/>
                        </a:spcBef>
                        <a:spcAft>
                          <a:spcPts val="0"/>
                        </a:spcAft>
                        <a:buNone/>
                      </a:pPr>
                      <a:r>
                        <a:rPr lang="nl" sz="1800" b="0" i="0" u="none" strike="noStrike" cap="none" spc="0"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4</a:t>
                      </a:r>
                      <a:endParaRPr lang="nl" sz="1800" u="none" strike="noStrike" cap="none" spc="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23232"/>
                    </a:solidFill>
                  </a:tcPr>
                </a:tc>
                <a:tc>
                  <a:txBody>
                    <a:bodyPr/>
                    <a:lstStyle/>
                    <a:p>
                      <a:pPr marL="342900" marR="0" lvl="0" indent="-342900" algn="l" rtl="0">
                        <a:spcBef>
                          <a:spcPts val="0"/>
                        </a:spcBef>
                        <a:spcAft>
                          <a:spcPts val="0"/>
                        </a:spcAft>
                        <a:buClr>
                          <a:schemeClr val="dk1"/>
                        </a:buClr>
                        <a:buSzPts val="1200"/>
                        <a:buFont typeface="Noto Sans Symbols"/>
                        <a:buChar char="▪"/>
                      </a:pPr>
                      <a:r>
                        <a:rPr lang="nl" sz="1800" b="0" i="0" u="none" strike="noStrike" cap="none" spc="0" baseline="0">
                          <a:latin typeface="Open sans" panose="020B0606030504020204" pitchFamily="34" charset="0"/>
                          <a:ea typeface="Open sans" panose="020B0606030504020204" pitchFamily="34" charset="0"/>
                          <a:cs typeface="+mn-cs"/>
                          <a:sym typeface="Arial" panose="020B0604020202020204" pitchFamily="34" charset="0"/>
                        </a:rPr>
                        <a:t>Vermijd ruwe of overdreven handelingen, tenzij de reddingswerker en het slachtoffer in onmiddellijk gevaar zijn.</a:t>
                      </a: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65000"/>
                        <a:alpha val="28627"/>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nl"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Doe mee</a:t>
              </a:r>
              <a:endParaRPr lang="nl" sz="4000" b="1" i="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nl" sz="2200" b="0"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U kunt op veel manieren deel uitmaken van ‘s werelds grootste humanitaire netwerk.</a:t>
              </a: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Word vrijwilliger, doneer, doe mee aan ons partnerschap</a:t>
            </a:r>
            <a:r>
              <a:rPr lang="nl" sz="1800" b="0"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of deel onze oproepen en stories op sociale media. Kom meer te weten over IFRC en ontdek hoe u in contact kunt komen met uw nationale Rode Kruis of Rode Halve Maan op </a:t>
            </a:r>
            <a:r>
              <a:rPr lang="nl" sz="18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www.ifrc.org.</a:t>
            </a: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Om op de hoogte te blijven van de werking van de Caraïbische rampenbestrijding of om meer informatie te krijgen over beschikbare trainingen, trainingsmateriaal, onderzoek en tools voor informatiebeheer, bezoekt u: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@cadrim_ifrc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@CADRIM_IFRC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 descr="A person in a blue shirt&#10;&#10;Description automatically generated"/>
          <p:cNvPicPr preferRelativeResize="0"/>
          <p:nvPr/>
        </p:nvPicPr>
        <p:blipFill rotWithShape="1">
          <a:blip r:embed="rId3">
            <a:alphaModFix/>
          </a:blip>
          <a:srcRect l="34339" t="1" r="6760" b="28734"/>
          <a:stretch/>
        </p:blipFill>
        <p:spPr>
          <a:xfrm>
            <a:off x="4194578" y="0"/>
            <a:ext cx="7997422" cy="6858000"/>
          </a:xfrm>
          <a:prstGeom prst="rect">
            <a:avLst/>
          </a:prstGeom>
          <a:noFill/>
          <a:ln>
            <a:noFill/>
          </a:ln>
        </p:spPr>
      </p:pic>
      <p:sp>
        <p:nvSpPr>
          <p:cNvPr id="193" name="Google Shape;193;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4" name="Google Shape;194;p3"/>
          <p:cNvSpPr txBox="1"/>
          <p:nvPr/>
        </p:nvSpPr>
        <p:spPr>
          <a:xfrm>
            <a:off x="371434" y="975716"/>
            <a:ext cx="370340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Wat is gezondheid?</a:t>
            </a:r>
          </a:p>
          <a:p>
            <a:pPr marL="0" marR="0" lvl="0" indent="0" algn="l" rtl="0">
              <a:lnSpc>
                <a:spcPct val="90000"/>
              </a:lnSpc>
              <a:spcBef>
                <a:spcPts val="0"/>
              </a:spcBef>
              <a:spcAft>
                <a:spcPts val="0"/>
              </a:spcAft>
              <a:buClr>
                <a:schemeClr val="lt1"/>
              </a:buClr>
              <a:buSzPts val="4400"/>
              <a:buFont typeface="Arial"/>
              <a:buNone/>
            </a:pPr>
            <a:endParaRPr lang="nl" sz="1800" b="1"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nl" sz="18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22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“Gezondheid is een toestand van volledig fysiek, geestelijk en sociaal welbevinden en niet louter het ontbreken van ziekten of gebreken.”  </a:t>
            </a:r>
            <a:endParaRPr lang="nl" sz="2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nl" sz="18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(Wereldgezondheidsorganisatie, 1948)</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9" name="Google Shape;229;p5"/>
          <p:cNvSpPr txBox="1"/>
          <p:nvPr/>
        </p:nvSpPr>
        <p:spPr>
          <a:xfrm>
            <a:off x="834491" y="638259"/>
            <a:ext cx="299464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Effecten van </a:t>
            </a:r>
            <a:r>
              <a:rPr lang="nl" sz="3600" b="1" i="0" u="none" strike="noStrike" cap="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rampen op de gezondheid</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0" name="Google Shape;230;p5"/>
          <p:cNvSpPr/>
          <p:nvPr/>
        </p:nvSpPr>
        <p:spPr>
          <a:xfrm>
            <a:off x="6115727" y="705068"/>
            <a:ext cx="279051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Meer overdraagbare ziektes</a:t>
            </a: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1"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&amp; epidemieën</a:t>
            </a:r>
            <a:endParaRPr lang="nl" sz="1800" b="1"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31" name="Google Shape;231;p5"/>
          <p:cNvSpPr/>
          <p:nvPr/>
        </p:nvSpPr>
        <p:spPr>
          <a:xfrm>
            <a:off x="10043371" y="1945817"/>
            <a:ext cx="183439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Gebrek </a:t>
            </a:r>
            <a:r>
              <a:rPr lang="nl" sz="18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aan geschikte </a:t>
            </a:r>
            <a:r>
              <a:rPr lang="nl" sz="1800" b="1"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opvang &amp; bescherming</a:t>
            </a:r>
          </a:p>
        </p:txBody>
      </p:sp>
      <p:sp>
        <p:nvSpPr>
          <p:cNvPr id="232" name="Google Shape;232;p5"/>
          <p:cNvSpPr/>
          <p:nvPr/>
        </p:nvSpPr>
        <p:spPr>
          <a:xfrm>
            <a:off x="6115727" y="2803358"/>
            <a:ext cx="16805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Slechte voeding</a:t>
            </a:r>
          </a:p>
        </p:txBody>
      </p:sp>
      <p:sp>
        <p:nvSpPr>
          <p:cNvPr id="233" name="Google Shape;233;p5"/>
          <p:cNvSpPr/>
          <p:nvPr/>
        </p:nvSpPr>
        <p:spPr>
          <a:xfrm>
            <a:off x="9810184" y="3729157"/>
            <a:ext cx="229808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Gebrekkige toegang </a:t>
            </a:r>
            <a:r>
              <a:rPr lang="nl" sz="1800" b="1" i="0" u="none" strike="noStrike" cap="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tot gezondheidszorg</a:t>
            </a:r>
          </a:p>
        </p:txBody>
      </p:sp>
      <p:sp>
        <p:nvSpPr>
          <p:cNvPr id="234" name="Google Shape;234;p5"/>
          <p:cNvSpPr/>
          <p:nvPr/>
        </p:nvSpPr>
        <p:spPr>
          <a:xfrm>
            <a:off x="6096000" y="4517349"/>
            <a:ext cx="168050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Negatieve impact </a:t>
            </a: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 </a:t>
            </a: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mentale gezondheid</a:t>
            </a:r>
            <a:endParaRPr lang="nl" sz="1800" b="1" i="0" u="none" strike="noStrike" cap="none"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35" name="Google Shape;235;p5"/>
          <p:cNvPicPr preferRelativeResize="0"/>
          <p:nvPr/>
        </p:nvPicPr>
        <p:blipFill rotWithShape="1">
          <a:blip r:embed="rId3">
            <a:alphaModFix/>
            <a:grayscl/>
          </a:blip>
          <a:srcRect/>
          <a:stretch/>
        </p:blipFill>
        <p:spPr>
          <a:xfrm>
            <a:off x="5079639" y="593612"/>
            <a:ext cx="869244" cy="869244"/>
          </a:xfrm>
          <a:prstGeom prst="rect">
            <a:avLst/>
          </a:prstGeom>
          <a:noFill/>
          <a:ln>
            <a:noFill/>
          </a:ln>
        </p:spPr>
      </p:pic>
      <p:pic>
        <p:nvPicPr>
          <p:cNvPr id="236" name="Google Shape;236;p5"/>
          <p:cNvPicPr preferRelativeResize="0"/>
          <p:nvPr/>
        </p:nvPicPr>
        <p:blipFill rotWithShape="1">
          <a:blip r:embed="rId4">
            <a:alphaModFix/>
            <a:grayscl/>
          </a:blip>
          <a:srcRect/>
          <a:stretch/>
        </p:blipFill>
        <p:spPr>
          <a:xfrm>
            <a:off x="8839340" y="1982462"/>
            <a:ext cx="970844" cy="903111"/>
          </a:xfrm>
          <a:prstGeom prst="rect">
            <a:avLst/>
          </a:prstGeom>
          <a:noFill/>
          <a:ln>
            <a:noFill/>
          </a:ln>
        </p:spPr>
      </p:pic>
      <p:pic>
        <p:nvPicPr>
          <p:cNvPr id="237" name="Google Shape;237;p5"/>
          <p:cNvPicPr preferRelativeResize="0"/>
          <p:nvPr/>
        </p:nvPicPr>
        <p:blipFill rotWithShape="1">
          <a:blip r:embed="rId5">
            <a:alphaModFix/>
            <a:grayscl/>
          </a:blip>
          <a:srcRect/>
          <a:stretch/>
        </p:blipFill>
        <p:spPr>
          <a:xfrm>
            <a:off x="5073995" y="2521614"/>
            <a:ext cx="880533" cy="936978"/>
          </a:xfrm>
          <a:prstGeom prst="rect">
            <a:avLst/>
          </a:prstGeom>
          <a:noFill/>
          <a:ln>
            <a:noFill/>
          </a:ln>
        </p:spPr>
      </p:pic>
      <p:pic>
        <p:nvPicPr>
          <p:cNvPr id="238" name="Google Shape;238;p5"/>
          <p:cNvPicPr preferRelativeResize="0"/>
          <p:nvPr/>
        </p:nvPicPr>
        <p:blipFill rotWithShape="1">
          <a:blip r:embed="rId6">
            <a:alphaModFix/>
            <a:grayscl/>
          </a:blip>
          <a:srcRect/>
          <a:stretch/>
        </p:blipFill>
        <p:spPr>
          <a:xfrm>
            <a:off x="8950912" y="3692890"/>
            <a:ext cx="846667" cy="959556"/>
          </a:xfrm>
          <a:prstGeom prst="rect">
            <a:avLst/>
          </a:prstGeom>
          <a:noFill/>
          <a:ln>
            <a:noFill/>
          </a:ln>
        </p:spPr>
      </p:pic>
      <p:pic>
        <p:nvPicPr>
          <p:cNvPr id="239" name="Google Shape;239;p5"/>
          <p:cNvPicPr preferRelativeResize="0"/>
          <p:nvPr/>
        </p:nvPicPr>
        <p:blipFill rotWithShape="1">
          <a:blip r:embed="rId7">
            <a:alphaModFix/>
            <a:grayscl/>
          </a:blip>
          <a:srcRect/>
          <a:stretch/>
        </p:blipFill>
        <p:spPr>
          <a:xfrm>
            <a:off x="4921595" y="4517349"/>
            <a:ext cx="1185333" cy="8353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6"/>
          <p:cNvSpPr/>
          <p:nvPr/>
        </p:nvSpPr>
        <p:spPr>
          <a:xfrm>
            <a:off x="-16474" y="-5347"/>
            <a:ext cx="4211052" cy="6863347"/>
          </a:xfrm>
          <a:prstGeom prst="rect">
            <a:avLst/>
          </a:prstGeom>
          <a:solidFill>
            <a:srgbClr val="011E41"/>
          </a:solidFill>
          <a:ln w="2857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1" name="Google Shape;251;p6"/>
          <p:cNvSpPr txBox="1"/>
          <p:nvPr/>
        </p:nvSpPr>
        <p:spPr>
          <a:xfrm>
            <a:off x="510709" y="638259"/>
            <a:ext cx="3239798" cy="44946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Waarnaar</a:t>
            </a: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r>
              <a:rPr lang="nl"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zijn we op zoek?</a:t>
            </a:r>
          </a:p>
        </p:txBody>
      </p:sp>
      <p:sp>
        <p:nvSpPr>
          <p:cNvPr id="253" name="Google Shape;253;p6"/>
          <p:cNvSpPr/>
          <p:nvPr/>
        </p:nvSpPr>
        <p:spPr>
          <a:xfrm>
            <a:off x="4369980" y="638260"/>
            <a:ext cx="3674957" cy="2662846"/>
          </a:xfrm>
          <a:prstGeom prst="rect">
            <a:avLst/>
          </a:prstGeom>
          <a:solidFill>
            <a:schemeClr val="bg1">
              <a:lumMod val="85000"/>
            </a:schemeClr>
          </a:solidFill>
          <a:ln w="28575"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4" name="Google Shape;254;p6"/>
          <p:cNvSpPr/>
          <p:nvPr/>
        </p:nvSpPr>
        <p:spPr>
          <a:xfrm>
            <a:off x="4369980" y="3527763"/>
            <a:ext cx="3674957" cy="2660386"/>
          </a:xfrm>
          <a:prstGeom prst="rect">
            <a:avLst/>
          </a:prstGeom>
          <a:solidFill>
            <a:schemeClr val="bg1">
              <a:lumMod val="85000"/>
            </a:schemeClr>
          </a:solidFill>
          <a:ln w="28575"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5" name="Google Shape;255;p6"/>
          <p:cNvSpPr/>
          <p:nvPr/>
        </p:nvSpPr>
        <p:spPr>
          <a:xfrm>
            <a:off x="8376208" y="638260"/>
            <a:ext cx="3659848" cy="2662846"/>
          </a:xfrm>
          <a:prstGeom prst="rect">
            <a:avLst/>
          </a:prstGeom>
          <a:solidFill>
            <a:schemeClr val="bg1">
              <a:lumMod val="85000"/>
            </a:schemeClr>
          </a:solidFill>
          <a:ln w="28575"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6" name="Google Shape;256;p6"/>
          <p:cNvSpPr/>
          <p:nvPr/>
        </p:nvSpPr>
        <p:spPr>
          <a:xfrm>
            <a:off x="8376208" y="3527843"/>
            <a:ext cx="3659848" cy="2662846"/>
          </a:xfrm>
          <a:prstGeom prst="rect">
            <a:avLst/>
          </a:prstGeom>
          <a:solidFill>
            <a:schemeClr val="bg1">
              <a:lumMod val="85000"/>
            </a:schemeClr>
          </a:solidFill>
          <a:ln w="28575"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0" name="Google Shape;260;p6"/>
          <p:cNvSpPr/>
          <p:nvPr/>
        </p:nvSpPr>
        <p:spPr>
          <a:xfrm>
            <a:off x="5099195" y="1850797"/>
            <a:ext cx="231670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nl" sz="20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Wie wordt het hardst getroffen?</a:t>
            </a:r>
            <a:endParaRPr lang="nl"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61" name="Google Shape;261;p6"/>
          <p:cNvSpPr/>
          <p:nvPr/>
        </p:nvSpPr>
        <p:spPr>
          <a:xfrm>
            <a:off x="8891337" y="1850797"/>
            <a:ext cx="2583215"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nl" sz="20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Om welke gezondheidsproblemen gaat het?</a:t>
            </a:r>
          </a:p>
        </p:txBody>
      </p:sp>
      <p:sp>
        <p:nvSpPr>
          <p:cNvPr id="262" name="Google Shape;262;p6"/>
          <p:cNvSpPr/>
          <p:nvPr/>
        </p:nvSpPr>
        <p:spPr>
          <a:xfrm>
            <a:off x="4704347" y="4740380"/>
            <a:ext cx="309211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nl" sz="20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Waar bevinden zich de hardst getroffen personen?</a:t>
            </a:r>
          </a:p>
        </p:txBody>
      </p:sp>
      <p:sp>
        <p:nvSpPr>
          <p:cNvPr id="263" name="Google Shape;263;p6"/>
          <p:cNvSpPr/>
          <p:nvPr/>
        </p:nvSpPr>
        <p:spPr>
          <a:xfrm>
            <a:off x="9157848" y="4740380"/>
            <a:ext cx="2316704" cy="707846"/>
          </a:xfrm>
          <a:prstGeom prst="rect">
            <a:avLst/>
          </a:prstGeom>
          <a:noFill/>
          <a:ln>
            <a:noFill/>
          </a:ln>
        </p:spPr>
        <p:txBody>
          <a:bodyPr spcFirstLastPara="1" wrap="square" lIns="91425" tIns="45700" rIns="91425" bIns="45700" anchor="t" anchorCtr="0">
            <a:spAutoFit/>
          </a:bodyPr>
          <a:lstStyle/>
          <a:p>
            <a:pPr algn="ctr" rtl="0">
              <a:buClr>
                <a:schemeClr val="dk1"/>
              </a:buClr>
              <a:buSzPts val="2000"/>
            </a:pPr>
            <a:r>
              <a:rPr lang="nl"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Wat is de mogelijke impact voor hen?</a:t>
            </a:r>
            <a:endParaRPr lang="nl"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52" name="Google Shape;252;p6"/>
          <p:cNvSpPr/>
          <p:nvPr/>
        </p:nvSpPr>
        <p:spPr>
          <a:xfrm>
            <a:off x="5099195" y="1132089"/>
            <a:ext cx="23167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E42D38"/>
              </a:buClr>
              <a:buSzPts val="3200"/>
              <a:buFont typeface="Arial"/>
              <a:buNone/>
            </a:pPr>
            <a:r>
              <a:rPr lang="nl" sz="3200" b="1" i="0" u="none" strike="noStrike" cap="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Wie</a:t>
            </a:r>
            <a:endParaRPr lang="nl" sz="1800" b="0" i="0" u="none" strike="noStrike" cap="none"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57" name="Google Shape;257;p6"/>
          <p:cNvSpPr/>
          <p:nvPr/>
        </p:nvSpPr>
        <p:spPr>
          <a:xfrm>
            <a:off x="9089669" y="1132089"/>
            <a:ext cx="23167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E42D38"/>
              </a:buClr>
              <a:buSzPts val="3200"/>
              <a:buFont typeface="Arial"/>
              <a:buNone/>
            </a:pPr>
            <a:r>
              <a:rPr lang="nl" sz="3200" b="1" i="0" u="none" strike="noStrike" cap="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Wat</a:t>
            </a:r>
            <a:endParaRPr lang="nl" sz="1800" b="0" i="0" u="none" strike="noStrike" cap="none"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58" name="Google Shape;258;p6"/>
          <p:cNvSpPr/>
          <p:nvPr/>
        </p:nvSpPr>
        <p:spPr>
          <a:xfrm>
            <a:off x="5099195" y="4021672"/>
            <a:ext cx="23167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E42D38"/>
              </a:buClr>
              <a:buSzPts val="3200"/>
              <a:buFont typeface="Arial"/>
              <a:buNone/>
            </a:pPr>
            <a:r>
              <a:rPr lang="nl" sz="3200" b="1" i="0" u="none" strike="noStrike" cap="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Waar</a:t>
            </a:r>
            <a:endParaRPr lang="nl" sz="1800" b="0" i="0" u="none" strike="noStrike" cap="none"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59" name="Google Shape;259;p6"/>
          <p:cNvSpPr/>
          <p:nvPr/>
        </p:nvSpPr>
        <p:spPr>
          <a:xfrm>
            <a:off x="9089669" y="4021672"/>
            <a:ext cx="23167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E42D38"/>
              </a:buClr>
              <a:buSzPts val="3200"/>
              <a:buFont typeface="Arial"/>
              <a:buNone/>
            </a:pPr>
            <a:r>
              <a:rPr lang="nl" sz="3200" b="1" i="0" u="none" strike="noStrike" cap="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Hoe</a:t>
            </a:r>
            <a:endParaRPr lang="nl" sz="1800" b="0" i="0" u="none" strike="noStrike" cap="none"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p4"/>
          <p:cNvGrpSpPr/>
          <p:nvPr/>
        </p:nvGrpSpPr>
        <p:grpSpPr>
          <a:xfrm>
            <a:off x="-8317" y="2078471"/>
            <a:ext cx="12242564" cy="3696748"/>
            <a:chOff x="-8317" y="2078471"/>
            <a:chExt cx="12242564" cy="3696748"/>
          </a:xfrm>
        </p:grpSpPr>
        <p:pic>
          <p:nvPicPr>
            <p:cNvPr id="205" name="Google Shape;205;p4" descr="A person lying on a bed&#10;&#10;Description automatically generated"/>
            <p:cNvPicPr preferRelativeResize="0"/>
            <p:nvPr/>
          </p:nvPicPr>
          <p:blipFill rotWithShape="1">
            <a:blip r:embed="rId3">
              <a:alphaModFix/>
            </a:blip>
            <a:srcRect l="6578" t="29627" r="4995" b="10325"/>
            <a:stretch/>
          </p:blipFill>
          <p:spPr>
            <a:xfrm>
              <a:off x="-8317" y="2078471"/>
              <a:ext cx="4074633" cy="1844640"/>
            </a:xfrm>
            <a:prstGeom prst="rect">
              <a:avLst/>
            </a:prstGeom>
            <a:noFill/>
            <a:ln>
              <a:noFill/>
            </a:ln>
          </p:spPr>
        </p:pic>
        <p:pic>
          <p:nvPicPr>
            <p:cNvPr id="206" name="Google Shape;206;p4" descr="A picture containing table, indoor, person, sitting&#10;&#10;Description automatically generated"/>
            <p:cNvPicPr preferRelativeResize="0"/>
            <p:nvPr/>
          </p:nvPicPr>
          <p:blipFill rotWithShape="1">
            <a:blip r:embed="rId4">
              <a:alphaModFix/>
            </a:blip>
            <a:srcRect l="5830" t="10302" r="5545" b="28190"/>
            <a:stretch/>
          </p:blipFill>
          <p:spPr>
            <a:xfrm>
              <a:off x="4063365" y="2078471"/>
              <a:ext cx="4074633" cy="1882240"/>
            </a:xfrm>
            <a:prstGeom prst="rect">
              <a:avLst/>
            </a:prstGeom>
            <a:noFill/>
            <a:ln>
              <a:noFill/>
            </a:ln>
          </p:spPr>
        </p:pic>
        <p:pic>
          <p:nvPicPr>
            <p:cNvPr id="207" name="Google Shape;207;p4" descr="A person smiling in a park&#10;&#10;Description automatically generated"/>
            <p:cNvPicPr preferRelativeResize="0"/>
            <p:nvPr/>
          </p:nvPicPr>
          <p:blipFill rotWithShape="1">
            <a:blip r:embed="rId5">
              <a:alphaModFix/>
            </a:blip>
            <a:srcRect r="17955" b="44570"/>
            <a:stretch/>
          </p:blipFill>
          <p:spPr>
            <a:xfrm>
              <a:off x="8133317" y="2079930"/>
              <a:ext cx="4074633" cy="1835630"/>
            </a:xfrm>
            <a:prstGeom prst="rect">
              <a:avLst/>
            </a:prstGeom>
            <a:noFill/>
            <a:ln>
              <a:noFill/>
            </a:ln>
          </p:spPr>
        </p:pic>
        <p:pic>
          <p:nvPicPr>
            <p:cNvPr id="208" name="Google Shape;208;p4" descr="A boy wearing a red hat&#10;&#10;Description automatically generated"/>
            <p:cNvPicPr preferRelativeResize="0"/>
            <p:nvPr/>
          </p:nvPicPr>
          <p:blipFill rotWithShape="1">
            <a:blip r:embed="rId6">
              <a:alphaModFix/>
            </a:blip>
            <a:srcRect l="11981" t="13745" b="25997"/>
            <a:stretch/>
          </p:blipFill>
          <p:spPr>
            <a:xfrm>
              <a:off x="20560" y="3924164"/>
              <a:ext cx="4053387" cy="1850002"/>
            </a:xfrm>
            <a:prstGeom prst="rect">
              <a:avLst/>
            </a:prstGeom>
            <a:noFill/>
            <a:ln>
              <a:noFill/>
            </a:ln>
          </p:spPr>
        </p:pic>
        <p:pic>
          <p:nvPicPr>
            <p:cNvPr id="209" name="Google Shape;209;p4" descr="A picture containing person, man, sitting, wearing&#10;&#10;Description automatically generated"/>
            <p:cNvPicPr preferRelativeResize="0"/>
            <p:nvPr/>
          </p:nvPicPr>
          <p:blipFill rotWithShape="1">
            <a:blip r:embed="rId7">
              <a:alphaModFix/>
            </a:blip>
            <a:srcRect l="10843" t="2746" r="246" b="36898"/>
            <a:stretch/>
          </p:blipFill>
          <p:spPr>
            <a:xfrm>
              <a:off x="4068209" y="3924164"/>
              <a:ext cx="4074633" cy="1851055"/>
            </a:xfrm>
            <a:prstGeom prst="rect">
              <a:avLst/>
            </a:prstGeom>
            <a:noFill/>
            <a:ln>
              <a:noFill/>
            </a:ln>
          </p:spPr>
        </p:pic>
        <p:pic>
          <p:nvPicPr>
            <p:cNvPr id="210" name="Google Shape;210;p4" descr="A picture containing person, indoor, woman, bed&#10;&#10;Description automatically generated"/>
            <p:cNvPicPr preferRelativeResize="0"/>
            <p:nvPr/>
          </p:nvPicPr>
          <p:blipFill rotWithShape="1">
            <a:blip r:embed="rId8">
              <a:alphaModFix/>
            </a:blip>
            <a:srcRect l="270" t="9033" r="-268" b="23559"/>
            <a:stretch/>
          </p:blipFill>
          <p:spPr>
            <a:xfrm>
              <a:off x="8148579" y="3914065"/>
              <a:ext cx="4085668" cy="1851054"/>
            </a:xfrm>
            <a:prstGeom prst="rect">
              <a:avLst/>
            </a:prstGeom>
            <a:noFill/>
            <a:ln>
              <a:noFill/>
            </a:ln>
          </p:spPr>
        </p:pic>
      </p:grpSp>
      <p:sp>
        <p:nvSpPr>
          <p:cNvPr id="211" name="Google Shape;211;p4"/>
          <p:cNvSpPr/>
          <p:nvPr/>
        </p:nvSpPr>
        <p:spPr>
          <a:xfrm>
            <a:off x="-2416" y="2061133"/>
            <a:ext cx="12228730" cy="3703985"/>
          </a:xfrm>
          <a:prstGeom prst="rect">
            <a:avLst/>
          </a:prstGeom>
          <a:solidFill>
            <a:srgbClr val="C00000">
              <a:alpha val="6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2" name="Google Shape;212;p4"/>
          <p:cNvSpPr/>
          <p:nvPr/>
        </p:nvSpPr>
        <p:spPr>
          <a:xfrm>
            <a:off x="513332" y="320433"/>
            <a:ext cx="1072036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nl" sz="4000" b="1" i="0" u="none" strike="noStrike" cap="none" baseline="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Kwetsbare groepen </a:t>
            </a:r>
            <a:r>
              <a:rPr lang="nl" sz="4000" b="1" i="0" u="none" strike="noStrike" cap="none" baseline="0">
                <a:solidFill>
                  <a:srgbClr val="000000"/>
                </a:solidFill>
                <a:latin typeface="Open sans" panose="020B0606030504020204" pitchFamily="34" charset="0"/>
                <a:ea typeface="Open sans" panose="020B0606030504020204" pitchFamily="34" charset="0"/>
                <a:cs typeface="+mn-cs"/>
                <a:sym typeface="Arial" panose="020B0604020202020204" pitchFamily="34" charset="0"/>
              </a:rPr>
              <a:t>waar u rekening mee moet houden</a:t>
            </a:r>
            <a:endParaRPr lang="nl" sz="4000" b="1" i="0" u="none" strike="noStrike" cap="none" dirty="0">
              <a:solidFill>
                <a:srgbClr val="000000"/>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13" name="Google Shape;213;p4"/>
          <p:cNvSpPr/>
          <p:nvPr/>
        </p:nvSpPr>
        <p:spPr>
          <a:xfrm>
            <a:off x="211265" y="2253686"/>
            <a:ext cx="249309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baseline="0">
                <a:solidFill>
                  <a:srgbClr val="FFFFFF"/>
                </a:solidFill>
                <a:latin typeface="Open sans" panose="020B0606030504020204" pitchFamily="34" charset="0"/>
                <a:ea typeface="Open sans" panose="020B0606030504020204" pitchFamily="34" charset="0"/>
                <a:cs typeface="+mn-cs"/>
                <a:sym typeface="Arial" panose="020B0604020202020204" pitchFamily="34" charset="0"/>
              </a:rPr>
              <a:t>Zwangere vrouwen en vrouwen die borstvoeding geven</a:t>
            </a:r>
            <a:endParaRPr lang="nl" sz="1400" b="0" i="0" u="none" strike="noStrike" cap="none" dirty="0">
              <a:solidFill>
                <a:srgbClr val="000000"/>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14" name="Google Shape;214;p4"/>
          <p:cNvSpPr/>
          <p:nvPr/>
        </p:nvSpPr>
        <p:spPr>
          <a:xfrm>
            <a:off x="4217390" y="2253688"/>
            <a:ext cx="196012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baseline="0">
                <a:solidFill>
                  <a:srgbClr val="FFFFF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Kinderen onder de </a:t>
            </a:r>
            <a:r>
              <a:rPr lang="nl" sz="1800" b="0" i="0" u="none" strike="noStrike" cap="none" baseline="0">
                <a:solidFill>
                  <a:srgbClr val="FFFFFF"/>
                </a:solidFill>
                <a:latin typeface="Open sans" panose="020B0606030504020204" pitchFamily="34" charset="0"/>
                <a:ea typeface="Open sans" panose="020B0606030504020204" pitchFamily="34" charset="0"/>
                <a:cs typeface="+mn-cs"/>
                <a:sym typeface="Arial" panose="020B0604020202020204" pitchFamily="34" charset="0"/>
              </a:rPr>
              <a:t>5 jaar</a:t>
            </a:r>
            <a:endParaRPr lang="nl" sz="1400" b="0" i="0" u="none" strike="noStrike" cap="none" dirty="0">
              <a:solidFill>
                <a:srgbClr val="000000"/>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15" name="Google Shape;215;p4"/>
          <p:cNvSpPr/>
          <p:nvPr/>
        </p:nvSpPr>
        <p:spPr>
          <a:xfrm>
            <a:off x="8310823" y="2253687"/>
            <a:ext cx="162182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baseline="0">
                <a:solidFill>
                  <a:srgbClr val="FFFFFF"/>
                </a:solidFill>
                <a:latin typeface="Open sans" panose="020B0606030504020204" pitchFamily="34" charset="0"/>
                <a:ea typeface="Open sans" panose="020B0606030504020204" pitchFamily="34" charset="0"/>
                <a:cs typeface="+mn-cs"/>
                <a:sym typeface="Arial" panose="020B0604020202020204" pitchFamily="34" charset="0"/>
              </a:rPr>
              <a:t>Ouderen</a:t>
            </a:r>
            <a:endParaRPr lang="nl" sz="1400" b="0" i="0" u="none" strike="noStrike" cap="none" dirty="0">
              <a:solidFill>
                <a:srgbClr val="000000"/>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16" name="Google Shape;216;p4"/>
          <p:cNvSpPr/>
          <p:nvPr/>
        </p:nvSpPr>
        <p:spPr>
          <a:xfrm>
            <a:off x="4213883" y="4085584"/>
            <a:ext cx="162182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baseline="0">
                <a:solidFill>
                  <a:srgbClr val="FFFFF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Gehandicapte</a:t>
            </a:r>
            <a:r>
              <a:rPr lang="nl" sz="1800" b="0" i="0" u="none" baseline="0">
                <a:solidFill>
                  <a:srgbClr val="FFFFF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0" i="0" u="none" strike="noStrike" cap="none" baseline="0">
                <a:solidFill>
                  <a:srgbClr val="FFFFFF"/>
                </a:solidFill>
                <a:latin typeface="Open sans" panose="020B0606030504020204" pitchFamily="34" charset="0"/>
                <a:ea typeface="Open sans" panose="020B0606030504020204" pitchFamily="34" charset="0"/>
                <a:cs typeface="+mn-cs"/>
                <a:sym typeface="Arial" panose="020B0604020202020204" pitchFamily="34" charset="0"/>
              </a:rPr>
              <a:t>personen</a:t>
            </a:r>
            <a:endParaRPr lang="nl" sz="1400" b="0" i="0" u="none" strike="noStrike" cap="none" dirty="0">
              <a:solidFill>
                <a:srgbClr val="000000"/>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17" name="Google Shape;217;p4"/>
          <p:cNvSpPr/>
          <p:nvPr/>
        </p:nvSpPr>
        <p:spPr>
          <a:xfrm>
            <a:off x="245479" y="4128533"/>
            <a:ext cx="3371352"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baseline="0">
                <a:solidFill>
                  <a:srgbClr val="FFFFF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Etnische minderheden (informatieverspreiding</a:t>
            </a:r>
            <a:r>
              <a:rPr lang="nl" sz="1800" b="0" i="0" u="none" baseline="0">
                <a:solidFill>
                  <a:srgbClr val="FFFFF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0" i="0" u="none" strike="noStrike" cap="none" baseline="0">
                <a:solidFill>
                  <a:srgbClr val="FFFFFF"/>
                </a:solidFill>
                <a:latin typeface="Open sans" panose="020B0606030504020204" pitchFamily="34" charset="0"/>
                <a:ea typeface="Open sans" panose="020B0606030504020204" pitchFamily="34" charset="0"/>
                <a:cs typeface="+mn-cs"/>
                <a:sym typeface="Arial" panose="020B0604020202020204" pitchFamily="34" charset="0"/>
              </a:rPr>
              <a:t>en taalbarrières)</a:t>
            </a:r>
            <a:endParaRPr lang="nl" sz="1400" b="0" i="0" u="none" strike="noStrike" cap="none" dirty="0">
              <a:solidFill>
                <a:srgbClr val="000000"/>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18" name="Google Shape;218;p4"/>
          <p:cNvSpPr/>
          <p:nvPr/>
        </p:nvSpPr>
        <p:spPr>
          <a:xfrm>
            <a:off x="8245062" y="4085583"/>
            <a:ext cx="338517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baseline="0">
                <a:solidFill>
                  <a:srgbClr val="FFFFFF"/>
                </a:solidFill>
                <a:latin typeface="Open sans" panose="020B0606030504020204" pitchFamily="34" charset="0"/>
                <a:ea typeface="Open sans" panose="020B0606030504020204" pitchFamily="34" charset="0"/>
                <a:cs typeface="+mn-cs"/>
                <a:sym typeface="Arial" panose="020B0604020202020204" pitchFamily="34" charset="0"/>
              </a:rPr>
              <a:t>Personen met een chronische </a:t>
            </a:r>
            <a:r>
              <a:rPr lang="nl" sz="1800" b="0" i="0" u="none" baseline="0">
                <a:solidFill>
                  <a:srgbClr val="FFFFFF"/>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0" i="0" u="none" strike="noStrike" cap="none" baseline="0">
                <a:solidFill>
                  <a:srgbClr val="FFFFFF"/>
                </a:solidFill>
                <a:latin typeface="Open sans" panose="020B0606030504020204" pitchFamily="34" charset="0"/>
                <a:ea typeface="Open sans" panose="020B0606030504020204" pitchFamily="34" charset="0"/>
                <a:cs typeface="+mn-cs"/>
                <a:sym typeface="Arial" panose="020B0604020202020204" pitchFamily="34" charset="0"/>
              </a:rPr>
              <a:t>aandoening, diabetes, HIV/AIDS</a:t>
            </a:r>
            <a:endParaRPr lang="nl" sz="1400" b="0" i="0" u="none" strike="noStrike" cap="none" dirty="0">
              <a:solidFill>
                <a:srgbClr val="000000"/>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4" name="Google Shape;274;p7"/>
          <p:cNvSpPr txBox="1"/>
          <p:nvPr/>
        </p:nvSpPr>
        <p:spPr>
          <a:xfrm>
            <a:off x="321547" y="638218"/>
            <a:ext cx="3580021" cy="44946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nl" sz="3600" b="1" i="0" u="none" strike="noStrike" cap="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Risicofactoren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75" name="Google Shape;275;p7"/>
          <p:cNvSpPr/>
          <p:nvPr/>
        </p:nvSpPr>
        <p:spPr>
          <a:xfrm>
            <a:off x="5525905" y="801821"/>
            <a:ext cx="220607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Gebrekkige toegang tot veilig water en geschikt voedsel</a:t>
            </a:r>
          </a:p>
        </p:txBody>
      </p:sp>
      <p:sp>
        <p:nvSpPr>
          <p:cNvPr id="276" name="Google Shape;276;p7"/>
          <p:cNvSpPr/>
          <p:nvPr/>
        </p:nvSpPr>
        <p:spPr>
          <a:xfrm>
            <a:off x="5525905" y="2301161"/>
            <a:ext cx="18743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Overbevolking</a:t>
            </a:r>
            <a:endParaRPr lang="nl" sz="1800" b="1"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77" name="Google Shape;277;p7"/>
          <p:cNvSpPr/>
          <p:nvPr/>
        </p:nvSpPr>
        <p:spPr>
          <a:xfrm>
            <a:off x="5525905" y="3428999"/>
            <a:ext cx="246997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Ontheemde bevolkingsgroepen </a:t>
            </a:r>
          </a:p>
        </p:txBody>
      </p:sp>
      <p:sp>
        <p:nvSpPr>
          <p:cNvPr id="278" name="Google Shape;278;p7"/>
          <p:cNvSpPr/>
          <p:nvPr/>
        </p:nvSpPr>
        <p:spPr>
          <a:xfrm>
            <a:off x="5525905" y="4763556"/>
            <a:ext cx="224445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Onderliggende omstandigheden</a:t>
            </a:r>
          </a:p>
        </p:txBody>
      </p:sp>
      <p:sp>
        <p:nvSpPr>
          <p:cNvPr id="279" name="Google Shape;279;p7"/>
          <p:cNvSpPr/>
          <p:nvPr/>
        </p:nvSpPr>
        <p:spPr>
          <a:xfrm>
            <a:off x="9021799" y="801822"/>
            <a:ext cx="237095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Slechte sanitaire </a:t>
            </a:r>
            <a:r>
              <a:rPr lang="nl" sz="1800" b="1"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en hygiënische gewoontes</a:t>
            </a:r>
          </a:p>
        </p:txBody>
      </p:sp>
      <p:sp>
        <p:nvSpPr>
          <p:cNvPr id="280" name="Google Shape;280;p7"/>
          <p:cNvSpPr/>
          <p:nvPr/>
        </p:nvSpPr>
        <p:spPr>
          <a:xfrm>
            <a:off x="9021799" y="2239243"/>
            <a:ext cx="156075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Veranderingen van seizoenen</a:t>
            </a:r>
          </a:p>
        </p:txBody>
      </p:sp>
      <p:sp>
        <p:nvSpPr>
          <p:cNvPr id="281" name="Google Shape;281;p7"/>
          <p:cNvSpPr/>
          <p:nvPr/>
        </p:nvSpPr>
        <p:spPr>
          <a:xfrm>
            <a:off x="9021799" y="3426948"/>
            <a:ext cx="221225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Gebrekkige toegang tot behandelingen </a:t>
            </a:r>
          </a:p>
        </p:txBody>
      </p:sp>
      <p:sp>
        <p:nvSpPr>
          <p:cNvPr id="282" name="Google Shape;282;p7"/>
          <p:cNvSpPr/>
          <p:nvPr/>
        </p:nvSpPr>
        <p:spPr>
          <a:xfrm>
            <a:off x="9021799" y="4686591"/>
            <a:ext cx="3109675"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Lage immuniteitspercentages </a:t>
            </a:r>
          </a:p>
          <a:p>
            <a:pPr marL="0" marR="0" lvl="0" indent="0" algn="l" rtl="0">
              <a:spcBef>
                <a:spcPts val="0"/>
              </a:spcBef>
              <a:spcAft>
                <a:spcPts val="0"/>
              </a:spcAft>
              <a:buClr>
                <a:schemeClr val="dk1"/>
              </a:buClr>
              <a:buSzPts val="1400"/>
              <a:buFont typeface="Arial"/>
              <a:buNone/>
            </a:pPr>
            <a:r>
              <a:rPr lang="nl" sz="14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r>
              <a:rPr lang="nl" sz="1400" b="0" i="1"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Waren deze ziektes voordien aanwezig in de gemeenschap of zijn ze nieuw?</a:t>
            </a:r>
            <a:r>
              <a:rPr lang="nl" sz="14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nl" sz="1800" i="0" u="none" strike="noStrike" cap="none"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83" name="Google Shape;283;p7"/>
          <p:cNvPicPr preferRelativeResize="0"/>
          <p:nvPr/>
        </p:nvPicPr>
        <p:blipFill rotWithShape="1">
          <a:blip r:embed="rId3">
            <a:alphaModFix/>
            <a:duotone>
              <a:prstClr val="black"/>
              <a:srgbClr val="D9C3A5">
                <a:tint val="50000"/>
                <a:satMod val="180000"/>
              </a:srgbClr>
            </a:duotone>
          </a:blip>
          <a:srcRect/>
          <a:stretch/>
        </p:blipFill>
        <p:spPr>
          <a:xfrm>
            <a:off x="4657161" y="2138458"/>
            <a:ext cx="656555" cy="747115"/>
          </a:xfrm>
          <a:prstGeom prst="rect">
            <a:avLst/>
          </a:prstGeom>
          <a:noFill/>
          <a:ln>
            <a:noFill/>
          </a:ln>
        </p:spPr>
      </p:pic>
      <p:pic>
        <p:nvPicPr>
          <p:cNvPr id="284" name="Google Shape;284;p7" descr="Icon&#10;&#10;Description automatically generated"/>
          <p:cNvPicPr preferRelativeResize="0"/>
          <p:nvPr/>
        </p:nvPicPr>
        <p:blipFill rotWithShape="1">
          <a:blip r:embed="rId4">
            <a:alphaModFix/>
            <a:duotone>
              <a:prstClr val="black"/>
              <a:srgbClr val="D9C3A5">
                <a:tint val="50000"/>
                <a:satMod val="180000"/>
              </a:srgbClr>
            </a:duotone>
          </a:blip>
          <a:srcRect/>
          <a:stretch/>
        </p:blipFill>
        <p:spPr>
          <a:xfrm>
            <a:off x="8063369" y="4728892"/>
            <a:ext cx="841525" cy="857826"/>
          </a:xfrm>
          <a:prstGeom prst="rect">
            <a:avLst/>
          </a:prstGeom>
          <a:noFill/>
          <a:ln>
            <a:noFill/>
          </a:ln>
        </p:spPr>
      </p:pic>
      <p:pic>
        <p:nvPicPr>
          <p:cNvPr id="285" name="Google Shape;285;p7" descr="Shape, icon, arrow&#10;&#10;Description automatically generated"/>
          <p:cNvPicPr preferRelativeResize="0"/>
          <p:nvPr/>
        </p:nvPicPr>
        <p:blipFill rotWithShape="1">
          <a:blip r:embed="rId5">
            <a:alphaModFix/>
            <a:duotone>
              <a:prstClr val="black"/>
              <a:srgbClr val="D9C3A5">
                <a:tint val="50000"/>
                <a:satMod val="180000"/>
              </a:srgbClr>
            </a:duotone>
          </a:blip>
          <a:srcRect/>
          <a:stretch/>
        </p:blipFill>
        <p:spPr>
          <a:xfrm>
            <a:off x="8063369" y="3314644"/>
            <a:ext cx="841525" cy="857826"/>
          </a:xfrm>
          <a:prstGeom prst="rect">
            <a:avLst/>
          </a:prstGeom>
          <a:noFill/>
          <a:ln>
            <a:noFill/>
          </a:ln>
        </p:spPr>
      </p:pic>
      <p:pic>
        <p:nvPicPr>
          <p:cNvPr id="286" name="Google Shape;286;p7" descr="A picture containing outdoor object, vector graphics&#10;&#10;Description automatically generated"/>
          <p:cNvPicPr preferRelativeResize="0"/>
          <p:nvPr/>
        </p:nvPicPr>
        <p:blipFill rotWithShape="1">
          <a:blip r:embed="rId6">
            <a:alphaModFix/>
            <a:duotone>
              <a:prstClr val="black"/>
              <a:srgbClr val="D9C3A5">
                <a:tint val="50000"/>
                <a:satMod val="180000"/>
              </a:srgbClr>
            </a:duotone>
          </a:blip>
          <a:srcRect/>
          <a:stretch/>
        </p:blipFill>
        <p:spPr>
          <a:xfrm>
            <a:off x="8063369" y="2195413"/>
            <a:ext cx="841525" cy="857826"/>
          </a:xfrm>
          <a:prstGeom prst="rect">
            <a:avLst/>
          </a:prstGeom>
          <a:noFill/>
          <a:ln>
            <a:noFill/>
          </a:ln>
        </p:spPr>
      </p:pic>
      <p:pic>
        <p:nvPicPr>
          <p:cNvPr id="287" name="Google Shape;287;p7" descr="Logo, icon&#10;&#10;Description automatically generated"/>
          <p:cNvPicPr preferRelativeResize="0"/>
          <p:nvPr/>
        </p:nvPicPr>
        <p:blipFill rotWithShape="1">
          <a:blip r:embed="rId7">
            <a:alphaModFix/>
            <a:duotone>
              <a:prstClr val="black"/>
              <a:srgbClr val="D9C3A5">
                <a:tint val="50000"/>
                <a:satMod val="180000"/>
              </a:srgbClr>
            </a:duotone>
          </a:blip>
          <a:srcRect/>
          <a:stretch/>
        </p:blipFill>
        <p:spPr>
          <a:xfrm>
            <a:off x="4599805" y="4640970"/>
            <a:ext cx="841525" cy="857826"/>
          </a:xfrm>
          <a:prstGeom prst="rect">
            <a:avLst/>
          </a:prstGeom>
          <a:noFill/>
          <a:ln>
            <a:noFill/>
          </a:ln>
        </p:spPr>
      </p:pic>
      <p:pic>
        <p:nvPicPr>
          <p:cNvPr id="288" name="Google Shape;288;p7" descr="A picture containing logo&#10;&#10;Description automatically generated"/>
          <p:cNvPicPr preferRelativeResize="0"/>
          <p:nvPr/>
        </p:nvPicPr>
        <p:blipFill rotWithShape="1">
          <a:blip r:embed="rId8">
            <a:alphaModFix/>
            <a:duotone>
              <a:prstClr val="black"/>
              <a:srgbClr val="D9C3A5">
                <a:tint val="50000"/>
                <a:satMod val="180000"/>
              </a:srgbClr>
            </a:duotone>
          </a:blip>
          <a:srcRect/>
          <a:stretch/>
        </p:blipFill>
        <p:spPr>
          <a:xfrm>
            <a:off x="4564677" y="3321180"/>
            <a:ext cx="841525" cy="857826"/>
          </a:xfrm>
          <a:prstGeom prst="rect">
            <a:avLst/>
          </a:prstGeom>
          <a:noFill/>
          <a:ln>
            <a:noFill/>
          </a:ln>
        </p:spPr>
      </p:pic>
      <p:pic>
        <p:nvPicPr>
          <p:cNvPr id="289" name="Google Shape;289;p7" descr="Icon&#10;&#10;Description automatically generated"/>
          <p:cNvPicPr preferRelativeResize="0"/>
          <p:nvPr/>
        </p:nvPicPr>
        <p:blipFill rotWithShape="1">
          <a:blip r:embed="rId9">
            <a:alphaModFix/>
            <a:duotone>
              <a:prstClr val="black"/>
              <a:srgbClr val="D9C3A5">
                <a:tint val="50000"/>
                <a:satMod val="180000"/>
              </a:srgbClr>
            </a:duotone>
          </a:blip>
          <a:srcRect/>
          <a:stretch/>
        </p:blipFill>
        <p:spPr>
          <a:xfrm>
            <a:off x="7995882" y="702452"/>
            <a:ext cx="976499" cy="995415"/>
          </a:xfrm>
          <a:prstGeom prst="rect">
            <a:avLst/>
          </a:prstGeom>
          <a:noFill/>
          <a:ln>
            <a:noFill/>
          </a:ln>
        </p:spPr>
      </p:pic>
      <p:pic>
        <p:nvPicPr>
          <p:cNvPr id="290" name="Google Shape;290;p7" descr="Shape, icon, arrow&#10;&#10;Description automatically generated"/>
          <p:cNvPicPr preferRelativeResize="0"/>
          <p:nvPr/>
        </p:nvPicPr>
        <p:blipFill rotWithShape="1">
          <a:blip r:embed="rId10">
            <a:alphaModFix/>
            <a:duotone>
              <a:prstClr val="black"/>
              <a:srgbClr val="D9C3A5">
                <a:tint val="50000"/>
                <a:satMod val="180000"/>
              </a:srgbClr>
            </a:duotone>
          </a:blip>
          <a:srcRect/>
          <a:stretch/>
        </p:blipFill>
        <p:spPr>
          <a:xfrm>
            <a:off x="4550387" y="818668"/>
            <a:ext cx="841525" cy="8578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02" name="Google Shape;302;p8"/>
          <p:cNvSpPr txBox="1"/>
          <p:nvPr/>
        </p:nvSpPr>
        <p:spPr>
          <a:xfrm>
            <a:off x="510709" y="685694"/>
            <a:ext cx="323979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nl"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Hoe CDRT’s kunnen helpen</a:t>
            </a: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r>
              <a:rPr lang="nl"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bij het beheersen van een epidemie</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03" name="Google Shape;303;p8"/>
          <p:cNvSpPr/>
          <p:nvPr/>
        </p:nvSpPr>
        <p:spPr>
          <a:xfrm>
            <a:off x="6654570" y="999211"/>
            <a:ext cx="512434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Helpen met </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samenlevingsparaatheid</a:t>
            </a:r>
            <a:endParaRPr lang="nl"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04" name="Google Shape;304;p8"/>
          <p:cNvSpPr/>
          <p:nvPr/>
        </p:nvSpPr>
        <p:spPr>
          <a:xfrm>
            <a:off x="6654570" y="2103913"/>
            <a:ext cx="488371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Monitoren</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van uitbraken &amp;</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contact opnemen met de juiste gezondheidsdiensten</a:t>
            </a:r>
            <a:endParaRPr lang="nl"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05" name="Google Shape;305;p8"/>
          <p:cNvSpPr/>
          <p:nvPr/>
        </p:nvSpPr>
        <p:spPr>
          <a:xfrm>
            <a:off x="6654571" y="3318973"/>
            <a:ext cx="502672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Gepast reageren en helpen met de mobilisatie van vrijwilligers en opleiding van de gemeenschap</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06" name="Google Shape;306;p8"/>
          <p:cNvSpPr/>
          <p:nvPr/>
        </p:nvSpPr>
        <p:spPr>
          <a:xfrm>
            <a:off x="6654571" y="4763597"/>
            <a:ext cx="502672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Rapporteren over veranderingen binnen de gemeenschap met mogelijk negatieve gezondheidsgevolgen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07" name="Google Shape;307;p8" descr="Logo&#10;&#10;Description automatically generated"/>
          <p:cNvPicPr preferRelativeResize="0"/>
          <p:nvPr/>
        </p:nvPicPr>
        <p:blipFill rotWithShape="1">
          <a:blip r:embed="rId3">
            <a:alphaModFix/>
            <a:duotone>
              <a:prstClr val="black"/>
              <a:srgbClr val="D9C3A5">
                <a:tint val="50000"/>
                <a:satMod val="180000"/>
              </a:srgbClr>
            </a:duotone>
          </a:blip>
          <a:srcRect/>
          <a:stretch/>
        </p:blipFill>
        <p:spPr>
          <a:xfrm>
            <a:off x="5222003" y="542252"/>
            <a:ext cx="1258827" cy="1283211"/>
          </a:xfrm>
          <a:prstGeom prst="rect">
            <a:avLst/>
          </a:prstGeom>
          <a:noFill/>
          <a:ln>
            <a:noFill/>
          </a:ln>
        </p:spPr>
      </p:pic>
      <p:pic>
        <p:nvPicPr>
          <p:cNvPr id="308" name="Google Shape;308;p8" descr="Icon&#10;&#10;Description automatically generated"/>
          <p:cNvPicPr preferRelativeResize="0"/>
          <p:nvPr/>
        </p:nvPicPr>
        <p:blipFill rotWithShape="1">
          <a:blip r:embed="rId4">
            <a:alphaModFix/>
            <a:duotone>
              <a:prstClr val="black"/>
              <a:srgbClr val="D9C3A5">
                <a:tint val="50000"/>
                <a:satMod val="180000"/>
              </a:srgbClr>
            </a:duotone>
          </a:blip>
          <a:srcRect/>
          <a:stretch/>
        </p:blipFill>
        <p:spPr>
          <a:xfrm>
            <a:off x="5222003" y="1677677"/>
            <a:ext cx="1258827" cy="1283211"/>
          </a:xfrm>
          <a:prstGeom prst="rect">
            <a:avLst/>
          </a:prstGeom>
          <a:noFill/>
          <a:ln>
            <a:noFill/>
          </a:ln>
        </p:spPr>
      </p:pic>
      <p:pic>
        <p:nvPicPr>
          <p:cNvPr id="309" name="Google Shape;309;p8" descr="Text, icon&#10;&#10;Description automatically generated"/>
          <p:cNvPicPr preferRelativeResize="0"/>
          <p:nvPr/>
        </p:nvPicPr>
        <p:blipFill rotWithShape="1">
          <a:blip r:embed="rId5">
            <a:alphaModFix/>
            <a:duotone>
              <a:prstClr val="black"/>
              <a:srgbClr val="D9C3A5">
                <a:tint val="50000"/>
                <a:satMod val="180000"/>
              </a:srgbClr>
            </a:duotone>
          </a:blip>
          <a:srcRect/>
          <a:stretch/>
        </p:blipFill>
        <p:spPr>
          <a:xfrm>
            <a:off x="5222003" y="4491282"/>
            <a:ext cx="1258827" cy="1283211"/>
          </a:xfrm>
          <a:prstGeom prst="rect">
            <a:avLst/>
          </a:prstGeom>
          <a:noFill/>
          <a:ln>
            <a:noFill/>
          </a:ln>
        </p:spPr>
      </p:pic>
      <p:pic>
        <p:nvPicPr>
          <p:cNvPr id="310" name="Google Shape;310;p8" descr="Icon&#10;&#10;Description automatically generated"/>
          <p:cNvPicPr preferRelativeResize="0"/>
          <p:nvPr/>
        </p:nvPicPr>
        <p:blipFill rotWithShape="1">
          <a:blip r:embed="rId6">
            <a:alphaModFix/>
            <a:duotone>
              <a:prstClr val="black"/>
              <a:srgbClr val="D9C3A5">
                <a:tint val="50000"/>
                <a:satMod val="180000"/>
              </a:srgbClr>
            </a:duotone>
          </a:blip>
          <a:srcRect/>
          <a:stretch/>
        </p:blipFill>
        <p:spPr>
          <a:xfrm>
            <a:off x="5222003" y="3084479"/>
            <a:ext cx="1258827" cy="128321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1914</Words>
  <Application>Microsoft Office PowerPoint</Application>
  <PresentationFormat>Grand écran</PresentationFormat>
  <Paragraphs>350</Paragraphs>
  <Slides>39</Slides>
  <Notes>38</Notes>
  <HiddenSlides>2</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39</vt:i4>
      </vt:variant>
    </vt:vector>
  </HeadingPairs>
  <TitlesOfParts>
    <vt:vector size="47" baseType="lpstr">
      <vt:lpstr>Arial</vt:lpstr>
      <vt:lpstr>Arial Nova</vt:lpstr>
      <vt:lpstr>Calibri</vt:lpstr>
      <vt:lpstr>Noto Sans Symbols</vt:lpstr>
      <vt:lpstr>Open sans</vt:lpstr>
      <vt:lpstr>Wingdings</vt:lpstr>
      <vt:lpstr>Office Theme</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Laura Defèche</cp:lastModifiedBy>
  <cp:revision>24</cp:revision>
  <dcterms:created xsi:type="dcterms:W3CDTF">2021-09-10T07:38:40Z</dcterms:created>
  <dcterms:modified xsi:type="dcterms:W3CDTF">2024-09-23T13:19:28Z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2022-06-01T21:13:42Z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cab1fa68-911d-4164-925c-eab1c89ec5b7</vt:lpwstr>
  </property>
  <property fmtid="{D5CDD505-2E9C-101B-9397-08002B2CF9AE}" pid="8" name="MSIP_Label_caf3f7fd-5cd4-4287-9002-aceb9af13c42_ContentBits">
    <vt:lpwstr>2</vt:lpwstr>
  </property>
</Properties>
</file>