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0" r:id="rId2"/>
    <p:sldId id="309" r:id="rId3"/>
    <p:sldId id="257" r:id="rId4"/>
    <p:sldId id="258" r:id="rId5"/>
    <p:sldId id="411" r:id="rId6"/>
    <p:sldId id="388" r:id="rId7"/>
    <p:sldId id="389" r:id="rId8"/>
    <p:sldId id="390" r:id="rId9"/>
    <p:sldId id="391" r:id="rId10"/>
    <p:sldId id="404" r:id="rId11"/>
    <p:sldId id="387" r:id="rId12"/>
    <p:sldId id="392" r:id="rId13"/>
    <p:sldId id="393" r:id="rId14"/>
    <p:sldId id="394" r:id="rId15"/>
    <p:sldId id="412" r:id="rId16"/>
    <p:sldId id="405" r:id="rId17"/>
    <p:sldId id="395" r:id="rId18"/>
    <p:sldId id="396" r:id="rId19"/>
    <p:sldId id="397" r:id="rId20"/>
    <p:sldId id="413" r:id="rId21"/>
    <p:sldId id="398" r:id="rId22"/>
    <p:sldId id="399" r:id="rId23"/>
    <p:sldId id="400" r:id="rId24"/>
    <p:sldId id="401" r:id="rId25"/>
    <p:sldId id="402" r:id="rId26"/>
    <p:sldId id="403"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E42D38"/>
    <a:srgbClr val="011E41"/>
    <a:srgbClr val="C55A11"/>
    <a:srgbClr val="F99B27"/>
    <a:srgbClr val="B1D137"/>
    <a:srgbClr val="2A320C"/>
    <a:srgbClr val="4F5340"/>
    <a:srgbClr val="7030A0"/>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8177" autoAdjust="0"/>
  </p:normalViewPr>
  <p:slideViewPr>
    <p:cSldViewPr snapToGrid="0">
      <p:cViewPr varScale="1">
        <p:scale>
          <a:sx n="56" d="100"/>
          <a:sy n="56" d="100"/>
        </p:scale>
        <p:origin x="10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877497D0-EB0E-4DFF-B5E7-A0F6391E30FE}"/>
    <pc:docChg chg="undo custSel addSld delSld modSld sldOrd">
      <pc:chgData name="Vanita REDOY" userId="bdf92b45-d4ea-4a1c-a375-114a0375a38b" providerId="ADAL" clId="{877497D0-EB0E-4DFF-B5E7-A0F6391E30FE}" dt="2024-07-02T17:25:03.409" v="1336" actId="20577"/>
      <pc:docMkLst>
        <pc:docMk/>
      </pc:docMkLst>
      <pc:sldChg chg="modSp mod">
        <pc:chgData name="Vanita REDOY" userId="bdf92b45-d4ea-4a1c-a375-114a0375a38b" providerId="ADAL" clId="{877497D0-EB0E-4DFF-B5E7-A0F6391E30FE}" dt="2024-07-02T16:48:02.322" v="5" actId="1076"/>
        <pc:sldMkLst>
          <pc:docMk/>
          <pc:sldMk cId="2296792484" sldId="388"/>
        </pc:sldMkLst>
        <pc:spChg chg="mod">
          <ac:chgData name="Vanita REDOY" userId="bdf92b45-d4ea-4a1c-a375-114a0375a38b" providerId="ADAL" clId="{877497D0-EB0E-4DFF-B5E7-A0F6391E30FE}" dt="2024-07-02T16:48:02.322" v="5" actId="1076"/>
          <ac:spMkLst>
            <pc:docMk/>
            <pc:sldMk cId="2296792484" sldId="388"/>
            <ac:spMk id="14" creationId="{40C54A8E-1EC5-49AF-B8A1-F0FC05418A50}"/>
          </ac:spMkLst>
        </pc:spChg>
      </pc:sldChg>
      <pc:sldChg chg="modSp mod">
        <pc:chgData name="Vanita REDOY" userId="bdf92b45-d4ea-4a1c-a375-114a0375a38b" providerId="ADAL" clId="{877497D0-EB0E-4DFF-B5E7-A0F6391E30FE}" dt="2024-07-02T16:48:46.625" v="10" actId="20577"/>
        <pc:sldMkLst>
          <pc:docMk/>
          <pc:sldMk cId="2836900149" sldId="389"/>
        </pc:sldMkLst>
        <pc:spChg chg="mod">
          <ac:chgData name="Vanita REDOY" userId="bdf92b45-d4ea-4a1c-a375-114a0375a38b" providerId="ADAL" clId="{877497D0-EB0E-4DFF-B5E7-A0F6391E30FE}" dt="2024-07-02T16:48:46.625" v="10" actId="20577"/>
          <ac:spMkLst>
            <pc:docMk/>
            <pc:sldMk cId="2836900149" sldId="389"/>
            <ac:spMk id="9" creationId="{DA1EDC6D-2F5A-4831-A637-BB06AD5420BA}"/>
          </ac:spMkLst>
        </pc:spChg>
      </pc:sldChg>
      <pc:sldChg chg="modNotesTx">
        <pc:chgData name="Vanita REDOY" userId="bdf92b45-d4ea-4a1c-a375-114a0375a38b" providerId="ADAL" clId="{877497D0-EB0E-4DFF-B5E7-A0F6391E30FE}" dt="2024-07-02T17:25:03.409" v="1336" actId="20577"/>
        <pc:sldMkLst>
          <pc:docMk/>
          <pc:sldMk cId="379569998" sldId="398"/>
        </pc:sldMkLst>
      </pc:sldChg>
      <pc:sldChg chg="addSp modSp mod">
        <pc:chgData name="Vanita REDOY" userId="bdf92b45-d4ea-4a1c-a375-114a0375a38b" providerId="ADAL" clId="{877497D0-EB0E-4DFF-B5E7-A0F6391E30FE}" dt="2024-07-02T16:50:06.516" v="15" actId="1076"/>
        <pc:sldMkLst>
          <pc:docMk/>
          <pc:sldMk cId="952524546" sldId="401"/>
        </pc:sldMkLst>
        <pc:picChg chg="add mod">
          <ac:chgData name="Vanita REDOY" userId="bdf92b45-d4ea-4a1c-a375-114a0375a38b" providerId="ADAL" clId="{877497D0-EB0E-4DFF-B5E7-A0F6391E30FE}" dt="2024-07-02T16:50:06.516" v="15" actId="1076"/>
          <ac:picMkLst>
            <pc:docMk/>
            <pc:sldMk cId="952524546" sldId="401"/>
            <ac:picMk id="2" creationId="{FEEFAB41-88A7-93BF-4C48-03F28CE75C43}"/>
          </ac:picMkLst>
        </pc:picChg>
        <pc:picChg chg="mod">
          <ac:chgData name="Vanita REDOY" userId="bdf92b45-d4ea-4a1c-a375-114a0375a38b" providerId="ADAL" clId="{877497D0-EB0E-4DFF-B5E7-A0F6391E30FE}" dt="2024-07-02T16:49:51.829" v="13" actId="1076"/>
          <ac:picMkLst>
            <pc:docMk/>
            <pc:sldMk cId="952524546" sldId="401"/>
            <ac:picMk id="20" creationId="{D928DC1E-E969-4705-827B-6F0346B366EC}"/>
          </ac:picMkLst>
        </pc:picChg>
      </pc:sldChg>
      <pc:sldChg chg="addSp modSp del mod modNotesTx">
        <pc:chgData name="Vanita REDOY" userId="bdf92b45-d4ea-4a1c-a375-114a0375a38b" providerId="ADAL" clId="{877497D0-EB0E-4DFF-B5E7-A0F6391E30FE}" dt="2024-07-02T17:16:58.984" v="584" actId="1076"/>
        <pc:sldMkLst>
          <pc:docMk/>
          <pc:sldMk cId="2822564549" sldId="404"/>
        </pc:sldMkLst>
        <pc:spChg chg="mod">
          <ac:chgData name="Vanita REDOY" userId="bdf92b45-d4ea-4a1c-a375-114a0375a38b" providerId="ADAL" clId="{877497D0-EB0E-4DFF-B5E7-A0F6391E30FE}" dt="2024-07-02T17:15:46.696" v="566" actId="1076"/>
          <ac:spMkLst>
            <pc:docMk/>
            <pc:sldMk cId="2822564549" sldId="404"/>
            <ac:spMk id="2" creationId="{0EDDDFC6-0EA5-BBA2-94B3-2DDFBEA2C90D}"/>
          </ac:spMkLst>
        </pc:spChg>
        <pc:spChg chg="add mod">
          <ac:chgData name="Vanita REDOY" userId="bdf92b45-d4ea-4a1c-a375-114a0375a38b" providerId="ADAL" clId="{877497D0-EB0E-4DFF-B5E7-A0F6391E30FE}" dt="2024-07-02T17:16:58.984" v="584" actId="1076"/>
          <ac:spMkLst>
            <pc:docMk/>
            <pc:sldMk cId="2822564549" sldId="404"/>
            <ac:spMk id="3" creationId="{57252A4B-3F5C-9BA3-4F04-A46F278B228E}"/>
          </ac:spMkLst>
        </pc:spChg>
        <pc:spChg chg="mod">
          <ac:chgData name="Vanita REDOY" userId="bdf92b45-d4ea-4a1c-a375-114a0375a38b" providerId="ADAL" clId="{877497D0-EB0E-4DFF-B5E7-A0F6391E30FE}" dt="2024-07-02T17:06:21.705" v="55" actId="20577"/>
          <ac:spMkLst>
            <pc:docMk/>
            <pc:sldMk cId="2822564549" sldId="404"/>
            <ac:spMk id="26" creationId="{545B2F10-4EA6-48A2-8794-CE2BF53095EB}"/>
          </ac:spMkLst>
        </pc:spChg>
      </pc:sldChg>
      <pc:sldChg chg="del">
        <pc:chgData name="Vanita REDOY" userId="bdf92b45-d4ea-4a1c-a375-114a0375a38b" providerId="ADAL" clId="{877497D0-EB0E-4DFF-B5E7-A0F6391E30FE}" dt="2024-07-02T16:47:29.697" v="0" actId="2696"/>
        <pc:sldMkLst>
          <pc:docMk/>
          <pc:sldMk cId="3070641828" sldId="406"/>
        </pc:sldMkLst>
      </pc:sldChg>
      <pc:sldChg chg="del">
        <pc:chgData name="Vanita REDOY" userId="bdf92b45-d4ea-4a1c-a375-114a0375a38b" providerId="ADAL" clId="{877497D0-EB0E-4DFF-B5E7-A0F6391E30FE}" dt="2024-07-02T16:47:29.697" v="0" actId="2696"/>
        <pc:sldMkLst>
          <pc:docMk/>
          <pc:sldMk cId="487789742" sldId="408"/>
        </pc:sldMkLst>
      </pc:sldChg>
      <pc:sldChg chg="del">
        <pc:chgData name="Vanita REDOY" userId="bdf92b45-d4ea-4a1c-a375-114a0375a38b" providerId="ADAL" clId="{877497D0-EB0E-4DFF-B5E7-A0F6391E30FE}" dt="2024-07-02T16:47:29.697" v="0" actId="2696"/>
        <pc:sldMkLst>
          <pc:docMk/>
          <pc:sldMk cId="3076794749" sldId="409"/>
        </pc:sldMkLst>
      </pc:sldChg>
      <pc:sldChg chg="del">
        <pc:chgData name="Vanita REDOY" userId="bdf92b45-d4ea-4a1c-a375-114a0375a38b" providerId="ADAL" clId="{877497D0-EB0E-4DFF-B5E7-A0F6391E30FE}" dt="2024-07-02T16:47:29.697" v="0" actId="2696"/>
        <pc:sldMkLst>
          <pc:docMk/>
          <pc:sldMk cId="3380399176" sldId="410"/>
        </pc:sldMkLst>
      </pc:sldChg>
      <pc:sldChg chg="modSp mod">
        <pc:chgData name="Vanita REDOY" userId="bdf92b45-d4ea-4a1c-a375-114a0375a38b" providerId="ADAL" clId="{877497D0-EB0E-4DFF-B5E7-A0F6391E30FE}" dt="2024-07-02T16:47:51.297" v="4" actId="6549"/>
        <pc:sldMkLst>
          <pc:docMk/>
          <pc:sldMk cId="164036866" sldId="411"/>
        </pc:sldMkLst>
        <pc:spChg chg="mod">
          <ac:chgData name="Vanita REDOY" userId="bdf92b45-d4ea-4a1c-a375-114a0375a38b" providerId="ADAL" clId="{877497D0-EB0E-4DFF-B5E7-A0F6391E30FE}" dt="2024-07-02T16:47:51.297" v="4" actId="6549"/>
          <ac:spMkLst>
            <pc:docMk/>
            <pc:sldMk cId="164036866" sldId="411"/>
            <ac:spMk id="9" creationId="{DA1EDC6D-2F5A-4831-A637-BB06AD5420BA}"/>
          </ac:spMkLst>
        </pc:spChg>
      </pc:sldChg>
      <pc:sldChg chg="delSp modSp add mod ord">
        <pc:chgData name="Vanita REDOY" userId="bdf92b45-d4ea-4a1c-a375-114a0375a38b" providerId="ADAL" clId="{877497D0-EB0E-4DFF-B5E7-A0F6391E30FE}" dt="2024-07-02T17:20:59.772" v="894" actId="20577"/>
        <pc:sldMkLst>
          <pc:docMk/>
          <pc:sldMk cId="976406405" sldId="412"/>
        </pc:sldMkLst>
        <pc:spChg chg="mod">
          <ac:chgData name="Vanita REDOY" userId="bdf92b45-d4ea-4a1c-a375-114a0375a38b" providerId="ADAL" clId="{877497D0-EB0E-4DFF-B5E7-A0F6391E30FE}" dt="2024-07-02T17:20:28.235" v="882" actId="20577"/>
          <ac:spMkLst>
            <pc:docMk/>
            <pc:sldMk cId="976406405" sldId="412"/>
            <ac:spMk id="2" creationId="{0EDDDFC6-0EA5-BBA2-94B3-2DDFBEA2C90D}"/>
          </ac:spMkLst>
        </pc:spChg>
        <pc:spChg chg="del">
          <ac:chgData name="Vanita REDOY" userId="bdf92b45-d4ea-4a1c-a375-114a0375a38b" providerId="ADAL" clId="{877497D0-EB0E-4DFF-B5E7-A0F6391E30FE}" dt="2024-07-02T17:20:51.166" v="883" actId="478"/>
          <ac:spMkLst>
            <pc:docMk/>
            <pc:sldMk cId="976406405" sldId="412"/>
            <ac:spMk id="3" creationId="{57252A4B-3F5C-9BA3-4F04-A46F278B228E}"/>
          </ac:spMkLst>
        </pc:spChg>
        <pc:spChg chg="mod">
          <ac:chgData name="Vanita REDOY" userId="bdf92b45-d4ea-4a1c-a375-114a0375a38b" providerId="ADAL" clId="{877497D0-EB0E-4DFF-B5E7-A0F6391E30FE}" dt="2024-07-02T17:20:59.772" v="894" actId="20577"/>
          <ac:spMkLst>
            <pc:docMk/>
            <pc:sldMk cId="976406405" sldId="412"/>
            <ac:spMk id="26" creationId="{545B2F10-4EA6-48A2-8794-CE2BF53095EB}"/>
          </ac:spMkLst>
        </pc:spChg>
      </pc:sldChg>
      <pc:sldChg chg="modSp add mod ord">
        <pc:chgData name="Vanita REDOY" userId="bdf92b45-d4ea-4a1c-a375-114a0375a38b" providerId="ADAL" clId="{877497D0-EB0E-4DFF-B5E7-A0F6391E30FE}" dt="2024-07-02T17:24:21.997" v="1267" actId="1076"/>
        <pc:sldMkLst>
          <pc:docMk/>
          <pc:sldMk cId="2980150597" sldId="413"/>
        </pc:sldMkLst>
        <pc:spChg chg="mod">
          <ac:chgData name="Vanita REDOY" userId="bdf92b45-d4ea-4a1c-a375-114a0375a38b" providerId="ADAL" clId="{877497D0-EB0E-4DFF-B5E7-A0F6391E30FE}" dt="2024-07-02T17:24:21.997" v="1267" actId="1076"/>
          <ac:spMkLst>
            <pc:docMk/>
            <pc:sldMk cId="2980150597" sldId="413"/>
            <ac:spMk id="2" creationId="{0EDDDFC6-0EA5-BBA2-94B3-2DDFBEA2C90D}"/>
          </ac:spMkLst>
        </pc:spChg>
        <pc:spChg chg="mod">
          <ac:chgData name="Vanita REDOY" userId="bdf92b45-d4ea-4a1c-a375-114a0375a38b" providerId="ADAL" clId="{877497D0-EB0E-4DFF-B5E7-A0F6391E30FE}" dt="2024-07-02T17:22:42.761" v="1024" actId="14100"/>
          <ac:spMkLst>
            <pc:docMk/>
            <pc:sldMk cId="2980150597" sldId="413"/>
            <ac:spMk id="26" creationId="{545B2F10-4EA6-48A2-8794-CE2BF53095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2289E-79DC-49D5-8EE9-EF3FD68EAE75}"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4241-5C32-4A19-96A8-872B026DAC04}" type="slidenum">
              <a:rPr lang="en-US" smtClean="0"/>
              <a:t>‹#›</a:t>
            </a:fld>
            <a:endParaRPr lang="en-US"/>
          </a:p>
        </p:txBody>
      </p:sp>
    </p:spTree>
    <p:extLst>
      <p:ext uri="{BB962C8B-B14F-4D97-AF65-F5344CB8AC3E}">
        <p14:creationId xmlns:p14="http://schemas.microsoft.com/office/powerpoint/2010/main" val="155877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A more detailed assessment will be carried out as the situation changes. </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18</a:t>
            </a:fld>
            <a:endParaRPr lang="en-US"/>
          </a:p>
        </p:txBody>
      </p:sp>
    </p:spTree>
    <p:extLst>
      <p:ext uri="{BB962C8B-B14F-4D97-AF65-F5344CB8AC3E}">
        <p14:creationId xmlns:p14="http://schemas.microsoft.com/office/powerpoint/2010/main" val="136450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20</a:t>
            </a:fld>
            <a:endParaRPr lang="en-US"/>
          </a:p>
        </p:txBody>
      </p:sp>
    </p:spTree>
    <p:extLst>
      <p:ext uri="{BB962C8B-B14F-4D97-AF65-F5344CB8AC3E}">
        <p14:creationId xmlns:p14="http://schemas.microsoft.com/office/powerpoint/2010/main" val="1415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only trained individuals will conduct a detailed assessment</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21</a:t>
            </a:fld>
            <a:endParaRPr lang="en-US"/>
          </a:p>
        </p:txBody>
      </p:sp>
    </p:spTree>
    <p:extLst>
      <p:ext uri="{BB962C8B-B14F-4D97-AF65-F5344CB8AC3E}">
        <p14:creationId xmlns:p14="http://schemas.microsoft.com/office/powerpoint/2010/main" val="399625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Sampling techniques: Simple Random, Alternate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Interviews: What is it? Structured, non structured interviews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Observations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Using checklists</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22</a:t>
            </a:fld>
            <a:endParaRPr lang="en-US"/>
          </a:p>
        </p:txBody>
      </p:sp>
    </p:spTree>
    <p:extLst>
      <p:ext uri="{BB962C8B-B14F-4D97-AF65-F5344CB8AC3E}">
        <p14:creationId xmlns:p14="http://schemas.microsoft.com/office/powerpoint/2010/main" val="240776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point 2 – explain that this conversation is crucial to Red Cross’s role as an auxiliary to government, stress RC support role. More importantly, as CDRTs </a:t>
            </a:r>
            <a:r>
              <a:rPr lang="en-US" dirty="0" err="1"/>
              <a:t>emphasise</a:t>
            </a:r>
            <a:r>
              <a:rPr lang="en-US" dirty="0"/>
              <a:t> the support role to other agencies and doing no harm to agencies at work, avoiding duplication of efforts and doing no harm, while ensuring affected persons are getting assistance. </a:t>
            </a:r>
          </a:p>
          <a:p>
            <a:endParaRPr lang="en-US" dirty="0"/>
          </a:p>
          <a:p>
            <a:r>
              <a:rPr lang="en-US" dirty="0"/>
              <a:t>This is good opportunity to mention and discuss affected populations, also consider sex, age and disability disaggregated data.</a:t>
            </a:r>
          </a:p>
          <a:p>
            <a:endParaRPr lang="en-US" dirty="0"/>
          </a:p>
          <a:p>
            <a:r>
              <a:rPr lang="en-US" dirty="0"/>
              <a:t>damage to the natural environment/ecosystem. Reference to the Eco-based Approach </a:t>
            </a:r>
            <a:r>
              <a:rPr lang="en-US" dirty="0" err="1"/>
              <a:t>EbA</a:t>
            </a:r>
            <a:r>
              <a:rPr lang="en-US" dirty="0"/>
              <a:t> checklist or can be shared with interested persons.</a:t>
            </a:r>
          </a:p>
          <a:p>
            <a:endParaRPr lang="en-US" dirty="0"/>
          </a:p>
          <a:p>
            <a:r>
              <a:rPr lang="en-US" dirty="0"/>
              <a:t>Private Public Partnerships are also good to mention here, community members who can encourage small to medium business owners to support response actions or projects within the community before the event occurs. Examples are networking before the event with building and construction workers (for rebuilding), landscapers (equipment for debris removal), doctors, pharmacies (medication), shops (food supplies) etc. </a:t>
            </a:r>
          </a:p>
          <a:p>
            <a:endParaRPr lang="en-US" dirty="0"/>
          </a:p>
          <a:p>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23</a:t>
            </a:fld>
            <a:endParaRPr lang="en-US"/>
          </a:p>
        </p:txBody>
      </p:sp>
    </p:spTree>
    <p:extLst>
      <p:ext uri="{BB962C8B-B14F-4D97-AF65-F5344CB8AC3E}">
        <p14:creationId xmlns:p14="http://schemas.microsoft.com/office/powerpoint/2010/main" val="231787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name other partner agencies that they might have to work with</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26</a:t>
            </a:fld>
            <a:endParaRPr lang="en-US"/>
          </a:p>
        </p:txBody>
      </p:sp>
    </p:spTree>
    <p:extLst>
      <p:ext uri="{BB962C8B-B14F-4D97-AF65-F5344CB8AC3E}">
        <p14:creationId xmlns:p14="http://schemas.microsoft.com/office/powerpoint/2010/main" val="357682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assessments need to take into account CEA and protection considerations, some examples of questions: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1. What are the risks in the community people might need warned about? [info needs]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 Where do people get information about the weather? What channels of communication are popular in the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3. How does the community agree on joint actions? When do people work?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4. Are vulnerable groups listened to? Can they participate? What is their location in the community?</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4</a:t>
            </a:fld>
            <a:endParaRPr lang="en-US"/>
          </a:p>
        </p:txBody>
      </p:sp>
    </p:spTree>
    <p:extLst>
      <p:ext uri="{BB962C8B-B14F-4D97-AF65-F5344CB8AC3E}">
        <p14:creationId xmlns:p14="http://schemas.microsoft.com/office/powerpoint/2010/main" val="99094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assessments need to take into account CEA and protection considerations, some examples of questions: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1. What are the risks in the community people might need warned about? [info needs]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 Where do people get information about the weather? What channels of communication are popular in the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3. How does the community agree on joint actions? When do people work?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4. Are vulnerable groups listened to? Can they participate? What is their location in the community?</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5</a:t>
            </a:fld>
            <a:endParaRPr lang="en-US"/>
          </a:p>
        </p:txBody>
      </p:sp>
    </p:spTree>
    <p:extLst>
      <p:ext uri="{BB962C8B-B14F-4D97-AF65-F5344CB8AC3E}">
        <p14:creationId xmlns:p14="http://schemas.microsoft.com/office/powerpoint/2010/main" val="234418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 sure to mention the DANA is also used by the Government in most countries and used by secondary response agencies such as Ministries of Social Welfare, Ministries of Health and Ministries of Housing for example.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Persons with special needs should also be considered while assessments are </a:t>
            </a:r>
            <a:r>
              <a:rPr lang="en-US" sz="1800" b="0" i="0" u="none" strike="noStrike" dirty="0" err="1">
                <a:solidFill>
                  <a:srgbClr val="000000"/>
                </a:solidFill>
                <a:effectLst/>
                <a:latin typeface="Calibri" panose="020F0502020204030204" pitchFamily="34" charset="0"/>
              </a:rPr>
              <a:t>conducted.the</a:t>
            </a:r>
            <a:r>
              <a:rPr lang="en-US" sz="1800" b="0" i="0" u="none" strike="noStrike" dirty="0">
                <a:solidFill>
                  <a:srgbClr val="000000"/>
                </a:solidFill>
                <a:effectLst/>
                <a:latin typeface="Calibri" panose="020F0502020204030204" pitchFamily="34" charset="0"/>
              </a:rPr>
              <a:t> assessments need to have a brief, concrete but NEEDED protection, gender and inclusion section. Two things to assess: protection issues present in the community ( sexual gender based violence, violence against children...) and who are the vulnerable groups present. This is an ethical commitment and a humanitarian requirement.</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7</a:t>
            </a:fld>
            <a:endParaRPr lang="en-US"/>
          </a:p>
        </p:txBody>
      </p:sp>
    </p:spTree>
    <p:extLst>
      <p:ext uri="{BB962C8B-B14F-4D97-AF65-F5344CB8AC3E}">
        <p14:creationId xmlns:p14="http://schemas.microsoft.com/office/powerpoint/2010/main" val="362321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Mention examples from a recent event of the community, if there is none a flooding event scenario can be used and describe knowing who is vulnerable such as older persons and disabled. Knowing their location what their needs are before flooding occurs and what there needs may be before the event happens.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Consider how useful this information can be to other agencies in terms of providing assistance.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Relating this to </a:t>
            </a:r>
            <a:r>
              <a:rPr lang="en-US" sz="1800" b="0" i="0" u="none" strike="noStrike" dirty="0" err="1">
                <a:solidFill>
                  <a:srgbClr val="000000"/>
                </a:solidFill>
                <a:effectLst/>
                <a:latin typeface="Calibri" panose="020F0502020204030204" pitchFamily="34" charset="0"/>
              </a:rPr>
              <a:t>eVCA</a:t>
            </a:r>
            <a:r>
              <a:rPr lang="en-US" sz="1800" b="0" i="0" u="none" strike="noStrike" dirty="0">
                <a:solidFill>
                  <a:srgbClr val="000000"/>
                </a:solidFill>
                <a:effectLst/>
                <a:latin typeface="Calibri" panose="020F0502020204030204" pitchFamily="34" charset="0"/>
              </a:rPr>
              <a:t> is also a good practice if the community has one or needs to conduct one.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Highlight when in the DRM Process are the various types or assessments used. </a:t>
            </a:r>
            <a:r>
              <a:rPr lang="en-US" sz="1800" b="0" i="0" u="none" strike="noStrike" dirty="0" err="1">
                <a:solidFill>
                  <a:srgbClr val="000000"/>
                </a:solidFill>
                <a:effectLst/>
                <a:latin typeface="Calibri" panose="020F0502020204030204" pitchFamily="34" charset="0"/>
              </a:rPr>
              <a:t>eg.</a:t>
            </a:r>
            <a:r>
              <a:rPr lang="en-US" sz="1800" b="0" i="0" u="none" strike="noStrike" dirty="0">
                <a:solidFill>
                  <a:srgbClr val="000000"/>
                </a:solidFill>
                <a:effectLst/>
                <a:latin typeface="Calibri" panose="020F0502020204030204" pitchFamily="34" charset="0"/>
              </a:rPr>
              <a:t> VCA is used in pre and DANA in post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VCA could be used post impact as well</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Consider vulnerable groups ( gender i.e. women, men, boys and girls, LBGTW, environmental impacts, ecological, infrastructural and human needs) and how they may be impacted differently.</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9</a:t>
            </a:fld>
            <a:endParaRPr lang="en-US"/>
          </a:p>
        </p:txBody>
      </p:sp>
    </p:spTree>
    <p:extLst>
      <p:ext uri="{BB962C8B-B14F-4D97-AF65-F5344CB8AC3E}">
        <p14:creationId xmlns:p14="http://schemas.microsoft.com/office/powerpoint/2010/main" val="234635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10</a:t>
            </a:fld>
            <a:endParaRPr lang="en-US"/>
          </a:p>
        </p:txBody>
      </p:sp>
    </p:spTree>
    <p:extLst>
      <p:ext uri="{BB962C8B-B14F-4D97-AF65-F5344CB8AC3E}">
        <p14:creationId xmlns:p14="http://schemas.microsoft.com/office/powerpoint/2010/main" val="108186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Being prepared is best. As you would have learned before the best time to prepare is before disaster strike.</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12</a:t>
            </a:fld>
            <a:endParaRPr lang="en-US"/>
          </a:p>
        </p:txBody>
      </p:sp>
    </p:spTree>
    <p:extLst>
      <p:ext uri="{BB962C8B-B14F-4D97-AF65-F5344CB8AC3E}">
        <p14:creationId xmlns:p14="http://schemas.microsoft.com/office/powerpoint/2010/main" val="426280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15</a:t>
            </a:fld>
            <a:endParaRPr lang="en-US"/>
          </a:p>
        </p:txBody>
      </p:sp>
    </p:spTree>
    <p:extLst>
      <p:ext uri="{BB962C8B-B14F-4D97-AF65-F5344CB8AC3E}">
        <p14:creationId xmlns:p14="http://schemas.microsoft.com/office/powerpoint/2010/main" val="391429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none" strike="noStrike" dirty="0">
                <a:solidFill>
                  <a:srgbClr val="000000"/>
                </a:solidFill>
                <a:effectLst/>
                <a:latin typeface="Arial" panose="020B0604020202020204" pitchFamily="34" charset="0"/>
              </a:rPr>
              <a:t>Needs being assessed: </a:t>
            </a:r>
            <a:r>
              <a:rPr lang="en-US" sz="1800" b="0" i="0" u="none" strike="noStrike" dirty="0">
                <a:solidFill>
                  <a:srgbClr val="000000"/>
                </a:solidFill>
                <a:effectLst/>
                <a:latin typeface="Arial" panose="020B0604020202020204" pitchFamily="34" charset="0"/>
              </a:rPr>
              <a:t>The gaps in access to goods and services created by the risks on life, health, basic subsistence and security. Identifying which stakeholders and partners can assist with providing goods and services such as water and food and shelter.</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17</a:t>
            </a:fld>
            <a:endParaRPr lang="en-US"/>
          </a:p>
        </p:txBody>
      </p:sp>
    </p:spTree>
    <p:extLst>
      <p:ext uri="{BB962C8B-B14F-4D97-AF65-F5344CB8AC3E}">
        <p14:creationId xmlns:p14="http://schemas.microsoft.com/office/powerpoint/2010/main" val="302106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ADB-5C61-4161-B12D-7D038D55A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520A6-A567-4151-AB08-7E23BF83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CF0DC-D3FB-47A5-B8D0-BD9118B23D2F}"/>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5" name="Footer Placeholder 4">
            <a:extLst>
              <a:ext uri="{FF2B5EF4-FFF2-40B4-BE49-F238E27FC236}">
                <a16:creationId xmlns:a16="http://schemas.microsoft.com/office/drawing/2014/main" id="{3E5A88C5-4E67-4CFD-B7A0-632FBF2A4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B153-210B-43C6-97F7-F47CD476CA8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2121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420-1452-4970-8970-ADDBCBAA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588D-C048-4542-AAFB-9AA1B3E76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8FD8B-5BD3-4454-8659-0A2FCC3A5E1E}"/>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5" name="Footer Placeholder 4">
            <a:extLst>
              <a:ext uri="{FF2B5EF4-FFF2-40B4-BE49-F238E27FC236}">
                <a16:creationId xmlns:a16="http://schemas.microsoft.com/office/drawing/2014/main" id="{40B10AFF-502A-4325-818E-2E1F5A0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8E18-4BCC-4032-B360-B7FE3EE745AE}"/>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3105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E1C21-C0EC-4C78-BCB8-81BE5C08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F18DC-45B8-4A0C-9BC3-7EDA40B5E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71C56-02B8-4284-B5A6-9179D45AF0AA}"/>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5" name="Footer Placeholder 4">
            <a:extLst>
              <a:ext uri="{FF2B5EF4-FFF2-40B4-BE49-F238E27FC236}">
                <a16:creationId xmlns:a16="http://schemas.microsoft.com/office/drawing/2014/main" id="{000AF373-682E-4DE4-BCB0-EDB449E0C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39F18-C16A-4546-9A26-CCFDCFB1BFCB}"/>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6200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8A6-4D37-4E59-B337-209D1BA42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3398-2F11-4E39-A4C8-AE260893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E2D27-FA8C-49C1-B7B7-C346056B19CB}"/>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5" name="Footer Placeholder 4">
            <a:extLst>
              <a:ext uri="{FF2B5EF4-FFF2-40B4-BE49-F238E27FC236}">
                <a16:creationId xmlns:a16="http://schemas.microsoft.com/office/drawing/2014/main" id="{D5E296E7-98BA-4FDD-87DC-F4A6F17D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02348-09C8-4351-B132-4351F31A72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4877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192-8777-43EF-8689-1C4E93D1D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DA68E-AC54-4AAF-B911-D568B8D4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F7E2-E46B-447D-AC35-F98461F7D5C9}"/>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5" name="Footer Placeholder 4">
            <a:extLst>
              <a:ext uri="{FF2B5EF4-FFF2-40B4-BE49-F238E27FC236}">
                <a16:creationId xmlns:a16="http://schemas.microsoft.com/office/drawing/2014/main" id="{B5316116-FAD4-49BF-88F6-6887904FA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9AD9B-5B6C-4627-AB69-12EA690620E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2584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7587-C63F-4409-8470-9FB1E6B9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46D7-5265-40A9-99D4-B10DC4AF9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BCBB-5699-46E6-92C2-D229BFCC1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52C6A-309B-4915-BE2B-233F70A544EB}"/>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6" name="Footer Placeholder 5">
            <a:extLst>
              <a:ext uri="{FF2B5EF4-FFF2-40B4-BE49-F238E27FC236}">
                <a16:creationId xmlns:a16="http://schemas.microsoft.com/office/drawing/2014/main" id="{BDF11D81-23C3-473D-87DF-F59D013DE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90B5-408F-4E3C-9D68-391201C3DA33}"/>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412365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D8A-2043-4EC6-9300-A5750D1E1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1BE0-D465-450D-A079-C6170E81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C21C-0B54-41B9-85CF-C5F89A02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FA2E-0685-43E5-AE95-7F5C8D36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002-4D11-4C8C-A71A-3CD1A6489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D41BB-415C-4D5B-BFC6-8378EC86F507}"/>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8" name="Footer Placeholder 7">
            <a:extLst>
              <a:ext uri="{FF2B5EF4-FFF2-40B4-BE49-F238E27FC236}">
                <a16:creationId xmlns:a16="http://schemas.microsoft.com/office/drawing/2014/main" id="{5BD7E292-07EE-45A4-A6A7-66CAA071F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2D69A-55BB-4794-BBF0-2BB84CAE35E5}"/>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73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E60-D409-4586-9AD4-1FBE85481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67057-F1A8-4428-B814-923FBF07D8D9}"/>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4" name="Footer Placeholder 3">
            <a:extLst>
              <a:ext uri="{FF2B5EF4-FFF2-40B4-BE49-F238E27FC236}">
                <a16:creationId xmlns:a16="http://schemas.microsoft.com/office/drawing/2014/main" id="{6B6773F4-3AA9-418D-B0FE-4774128A3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3F335-6B8A-4AB5-BEC0-B84C3C96E3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3287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0A4C-4EF2-4BA4-B786-E07151505A74}"/>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3" name="Footer Placeholder 2">
            <a:extLst>
              <a:ext uri="{FF2B5EF4-FFF2-40B4-BE49-F238E27FC236}">
                <a16:creationId xmlns:a16="http://schemas.microsoft.com/office/drawing/2014/main" id="{DC7FB7BA-AF87-4BFA-B2F7-619267557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435A-7B04-41D7-9A6E-CF7087B9081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44442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A032-0005-4915-8181-DDE1C742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B2741-BEC0-48CA-ABB7-B3E19271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EC09-6ED8-497E-92C5-5C444C9A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1A3DA-B217-4D5F-BDC5-317231ABD1B5}"/>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6" name="Footer Placeholder 5">
            <a:extLst>
              <a:ext uri="{FF2B5EF4-FFF2-40B4-BE49-F238E27FC236}">
                <a16:creationId xmlns:a16="http://schemas.microsoft.com/office/drawing/2014/main" id="{2F42F484-5ECA-475A-B2AF-0073259BB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46A2-A514-4870-B850-7D984D60DB81}"/>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044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BB-DEF6-442A-9CEE-2655FDF5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1812C-26B2-48E4-AF09-21A661F42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256DE-E76E-49F4-AFB4-C1834BBE4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B8E9-22E0-4E4E-BCD4-1B0DFD4DAE07}"/>
              </a:ext>
            </a:extLst>
          </p:cNvPr>
          <p:cNvSpPr>
            <a:spLocks noGrp="1"/>
          </p:cNvSpPr>
          <p:nvPr>
            <p:ph type="dt" sz="half" idx="10"/>
          </p:nvPr>
        </p:nvSpPr>
        <p:spPr/>
        <p:txBody>
          <a:bodyPr/>
          <a:lstStyle/>
          <a:p>
            <a:fld id="{2CBEAFD3-3862-4000-9FFF-6D48FA0CAD2F}" type="datetimeFigureOut">
              <a:rPr lang="en-US" smtClean="0"/>
              <a:t>7/2/2024</a:t>
            </a:fld>
            <a:endParaRPr lang="en-US"/>
          </a:p>
        </p:txBody>
      </p:sp>
      <p:sp>
        <p:nvSpPr>
          <p:cNvPr id="6" name="Footer Placeholder 5">
            <a:extLst>
              <a:ext uri="{FF2B5EF4-FFF2-40B4-BE49-F238E27FC236}">
                <a16:creationId xmlns:a16="http://schemas.microsoft.com/office/drawing/2014/main" id="{D6BA026D-1607-4E8A-B557-ECF48EBF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F6415-2DB3-4569-B7F4-FBB649392140}"/>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448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0926B-C901-45DC-A9D9-D1EE0F71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2251-3C27-483A-A7B3-01743D107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BF01-1913-4E36-A26E-9ACAD7EEF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AFD3-3862-4000-9FFF-6D48FA0CAD2F}" type="datetimeFigureOut">
              <a:rPr lang="en-US" smtClean="0"/>
              <a:t>7/2/2024</a:t>
            </a:fld>
            <a:endParaRPr lang="en-US"/>
          </a:p>
        </p:txBody>
      </p:sp>
      <p:sp>
        <p:nvSpPr>
          <p:cNvPr id="5" name="Footer Placeholder 4">
            <a:extLst>
              <a:ext uri="{FF2B5EF4-FFF2-40B4-BE49-F238E27FC236}">
                <a16:creationId xmlns:a16="http://schemas.microsoft.com/office/drawing/2014/main" id="{05786C5E-B425-4ED2-967B-2FB70BAF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0B739B-CFE7-4B70-A9D6-39D73C809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0691-EF59-487F-A283-EFDCEADF6E21}" type="slidenum">
              <a:rPr lang="en-US" smtClean="0"/>
              <a:t>‹#›</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271F4075-E473-4CC5-823D-8CCB5AC89726}"/>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8766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cadrim.org/" TargetMode="External"/><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EdiEb9NYAIo?start=162&amp;feature=oembed"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4" name="Picture 3" descr="A group of people standing outside a building&#10;&#10;Description automatically generated with medium confidence">
            <a:extLst>
              <a:ext uri="{FF2B5EF4-FFF2-40B4-BE49-F238E27FC236}">
                <a16:creationId xmlns:a16="http://schemas.microsoft.com/office/drawing/2014/main" id="{A04C277F-BFC3-56D0-A2A9-EF6A44A74C04}"/>
              </a:ext>
            </a:extLst>
          </p:cNvPr>
          <p:cNvPicPr>
            <a:picLocks noChangeAspect="1"/>
          </p:cNvPicPr>
          <p:nvPr/>
        </p:nvPicPr>
        <p:blipFill rotWithShape="1">
          <a:blip r:embed="rId3">
            <a:extLst>
              <a:ext uri="{28A0092B-C50C-407E-A947-70E740481C1C}">
                <a14:useLocalDpi xmlns:a14="http://schemas.microsoft.com/office/drawing/2010/main" val="0"/>
              </a:ext>
            </a:extLst>
          </a:blip>
          <a:srcRect l="10842" t="35606"/>
          <a:stretch/>
        </p:blipFill>
        <p:spPr>
          <a:xfrm>
            <a:off x="3532" y="0"/>
            <a:ext cx="12188467" cy="6858000"/>
          </a:xfrm>
          <a:prstGeom prst="rect">
            <a:avLst/>
          </a:prstGeom>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1727F-170E-BDFB-EB01-99558065BDDF}"/>
                </a:ext>
              </a:extLst>
            </p:cNvPr>
            <p:cNvSpPr/>
            <p:nvPr/>
          </p:nvSpPr>
          <p:spPr>
            <a:xfrm>
              <a:off x="341196" y="1909972"/>
              <a:ext cx="6576963"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6" cy="3424586"/>
            <a:chOff x="324999" y="2351761"/>
            <a:chExt cx="6589616" cy="3424586"/>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614760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en-US" sz="4400" b="1" i="0" u="none" strike="noStrike" cap="none"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CDRTs &amp; Community Assessment</a:t>
              </a:r>
            </a:p>
          </p:txBody>
        </p:sp>
        <p:sp>
          <p:nvSpPr>
            <p:cNvPr id="10" name="Google Shape;92;p1">
              <a:extLst>
                <a:ext uri="{FF2B5EF4-FFF2-40B4-BE49-F238E27FC236}">
                  <a16:creationId xmlns:a16="http://schemas.microsoft.com/office/drawing/2014/main" id="{5C5BABCC-525A-2249-FFD7-2F30C65EBAB6}"/>
                </a:ext>
              </a:extLst>
            </p:cNvPr>
            <p:cNvSpPr/>
            <p:nvPr/>
          </p:nvSpPr>
          <p:spPr>
            <a:xfrm>
              <a:off x="478495" y="5345500"/>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For Community Disaster Response Teams</a:t>
              </a:r>
              <a:endParaRPr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Activity:</a:t>
            </a:r>
          </a:p>
          <a:p>
            <a:pPr>
              <a:spcBef>
                <a:spcPts val="0"/>
              </a:spcBef>
              <a:buClr>
                <a:schemeClr val="lt1"/>
              </a:buClr>
              <a:buSzPts val="4400"/>
              <a:buFont typeface="Arial"/>
              <a:buNone/>
            </a:pPr>
            <a:endPar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Bef>
                <a:spcPts val="0"/>
              </a:spcBef>
              <a:buClr>
                <a:schemeClr val="lt1"/>
              </a:buClr>
              <a:buSzPts val="4400"/>
              <a:buFont typeface="Arial"/>
              <a:buNone/>
            </a:pP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Collecting Information Before a Disaster</a:t>
            </a:r>
          </a:p>
          <a:p>
            <a:pPr>
              <a:spcBef>
                <a:spcPts val="0"/>
              </a:spcBef>
              <a:buClr>
                <a:schemeClr val="lt1"/>
              </a:buClr>
              <a:buSzPts val="4400"/>
              <a:buFont typeface="Arial"/>
              <a:buNone/>
            </a:pPr>
            <a:endParaRPr lang="en-US" sz="2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endPar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02194" y="640619"/>
            <a:ext cx="7340600" cy="3816429"/>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Consider the </a:t>
            </a:r>
            <a:r>
              <a:rPr lang="en-US" sz="2200" b="1" dirty="0">
                <a:latin typeface="Open sans" panose="020B0606030504020204" pitchFamily="34" charset="0"/>
                <a:ea typeface="Open sans" panose="020B0606030504020204" pitchFamily="34" charset="0"/>
                <a:cs typeface="Open sans" panose="020B0606030504020204" pitchFamily="34" charset="0"/>
                <a:sym typeface="Arial"/>
              </a:rPr>
              <a:t>types of hazards </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that impacted your community in the </a:t>
            </a:r>
            <a:r>
              <a:rPr lang="en-US" sz="2200" b="1" dirty="0">
                <a:latin typeface="Open sans" panose="020B0606030504020204" pitchFamily="34" charset="0"/>
                <a:ea typeface="Open sans" panose="020B0606030504020204" pitchFamily="34" charset="0"/>
                <a:cs typeface="Open sans" panose="020B0606030504020204" pitchFamily="34" charset="0"/>
                <a:sym typeface="Arial"/>
              </a:rPr>
              <a:t>past</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Identify the </a:t>
            </a:r>
            <a:r>
              <a:rPr lang="en-US" sz="2200" b="1" dirty="0">
                <a:latin typeface="Open sans" panose="020B0606030504020204" pitchFamily="34" charset="0"/>
                <a:ea typeface="Open sans" panose="020B0606030504020204" pitchFamily="34" charset="0"/>
                <a:cs typeface="Open sans" panose="020B0606030504020204" pitchFamily="34" charset="0"/>
                <a:sym typeface="Arial"/>
              </a:rPr>
              <a:t>type of information </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that you can collect to help your Community Response Team to become </a:t>
            </a:r>
            <a:r>
              <a:rPr lang="en-US" sz="2200" b="1" dirty="0">
                <a:latin typeface="Open sans" panose="020B0606030504020204" pitchFamily="34" charset="0"/>
                <a:ea typeface="Open sans" panose="020B0606030504020204" pitchFamily="34" charset="0"/>
                <a:cs typeface="Open sans" panose="020B0606030504020204" pitchFamily="34" charset="0"/>
                <a:sym typeface="Arial"/>
              </a:rPr>
              <a:t>better prepared </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and </a:t>
            </a:r>
            <a:r>
              <a:rPr lang="en-US" sz="2200" b="1" dirty="0">
                <a:latin typeface="Open sans" panose="020B0606030504020204" pitchFamily="34" charset="0"/>
                <a:ea typeface="Open sans" panose="020B0606030504020204" pitchFamily="34" charset="0"/>
                <a:cs typeface="Open sans" panose="020B0606030504020204" pitchFamily="34" charset="0"/>
                <a:sym typeface="Arial"/>
              </a:rPr>
              <a:t>better able to respond </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before another hazard impact or disaster.</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Identify who will collect the needed information.</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Identify from where you will get this information. </a:t>
            </a:r>
          </a:p>
        </p:txBody>
      </p:sp>
      <p:sp>
        <p:nvSpPr>
          <p:cNvPr id="3" name="TextBox 2">
            <a:extLst>
              <a:ext uri="{FF2B5EF4-FFF2-40B4-BE49-F238E27FC236}">
                <a16:creationId xmlns:a16="http://schemas.microsoft.com/office/drawing/2014/main" id="{57252A4B-3F5C-9BA3-4F04-A46F278B228E}"/>
              </a:ext>
            </a:extLst>
          </p:cNvPr>
          <p:cNvSpPr txBox="1"/>
          <p:nvPr/>
        </p:nvSpPr>
        <p:spPr>
          <a:xfrm>
            <a:off x="4846320" y="5555632"/>
            <a:ext cx="6492240" cy="984885"/>
          </a:xfrm>
          <a:prstGeom prst="rect">
            <a:avLst/>
          </a:prstGeom>
          <a:solidFill>
            <a:srgbClr val="F5333F"/>
          </a:solidFill>
        </p:spPr>
        <p:txBody>
          <a:bodyPr wrap="square" rtlCol="0">
            <a:spAutoFit/>
          </a:bodyPr>
          <a:lstStyle/>
          <a:p>
            <a:pPr algn="ctr"/>
            <a:r>
              <a:rPr lang="en-US" sz="20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Note: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You can also reference Unit 4 on page 12 of the CDRT Workbook</a:t>
            </a:r>
          </a:p>
          <a:p>
            <a:endParaRPr lang="en-GB" dirty="0"/>
          </a:p>
        </p:txBody>
      </p:sp>
    </p:spTree>
    <p:extLst>
      <p:ext uri="{BB962C8B-B14F-4D97-AF65-F5344CB8AC3E}">
        <p14:creationId xmlns:p14="http://schemas.microsoft.com/office/powerpoint/2010/main" val="282256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 Type Of Information Is</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Collected Before</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 Disaster?</a:t>
            </a:r>
          </a:p>
        </p:txBody>
      </p:sp>
      <p:sp>
        <p:nvSpPr>
          <p:cNvPr id="3" name="TextBox 2">
            <a:extLst>
              <a:ext uri="{FF2B5EF4-FFF2-40B4-BE49-F238E27FC236}">
                <a16:creationId xmlns:a16="http://schemas.microsoft.com/office/drawing/2014/main" id="{9F18D422-F9CC-6B52-BF4B-B92BCD95FD9B}"/>
              </a:ext>
            </a:extLst>
          </p:cNvPr>
          <p:cNvSpPr txBox="1"/>
          <p:nvPr/>
        </p:nvSpPr>
        <p:spPr>
          <a:xfrm>
            <a:off x="5155311" y="965684"/>
            <a:ext cx="6103856" cy="4921284"/>
          </a:xfrm>
          <a:prstGeom prst="rect">
            <a:avLst/>
          </a:prstGeom>
          <a:noFill/>
        </p:spPr>
        <p:txBody>
          <a:bodyPr wrap="square">
            <a:spAutoFit/>
          </a:bodyPr>
          <a:lstStyle/>
          <a:p>
            <a:pPr marL="627063" indent="-627063">
              <a:lnSpc>
                <a:spcPct val="200000"/>
              </a:lnSpc>
              <a:buClr>
                <a:srgbClr val="E42D38"/>
              </a:buClr>
              <a:buSzPct val="150000"/>
              <a:buFont typeface="Wingdings" panose="05000000000000000000" pitchFamily="2" charset="2"/>
              <a:buChar char="ü"/>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What</a:t>
            </a:r>
            <a:r>
              <a:rPr lang="en-US" sz="20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are the risks? </a:t>
            </a:r>
          </a:p>
          <a:p>
            <a:pPr marL="627063" indent="-627063">
              <a:lnSpc>
                <a:spcPct val="200000"/>
              </a:lnSpc>
              <a:buClr>
                <a:srgbClr val="E42D38"/>
              </a:buClr>
              <a:buSzPct val="150000"/>
              <a:buFont typeface="Wingdings" panose="05000000000000000000" pitchFamily="2" charset="2"/>
              <a:buChar char="ü"/>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Who</a:t>
            </a:r>
            <a:r>
              <a:rPr lang="en-US" sz="2000" dirty="0">
                <a:latin typeface="Open sans" panose="020B0606030504020204" pitchFamily="34" charset="0"/>
                <a:ea typeface="Open sans" panose="020B0606030504020204" pitchFamily="34" charset="0"/>
                <a:cs typeface="Open sans" panose="020B0606030504020204" pitchFamily="34" charset="0"/>
              </a:rPr>
              <a:t> are the vulnerable persons within the communities? </a:t>
            </a:r>
          </a:p>
          <a:p>
            <a:pPr marL="627063" indent="-627063">
              <a:lnSpc>
                <a:spcPct val="200000"/>
              </a:lnSpc>
              <a:buClr>
                <a:srgbClr val="E42D38"/>
              </a:buClr>
              <a:buSzPct val="150000"/>
              <a:buFont typeface="Wingdings" panose="05000000000000000000" pitchFamily="2" charset="2"/>
              <a:buChar char="ü"/>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What</a:t>
            </a:r>
            <a:r>
              <a:rPr lang="en-US" sz="2000" dirty="0">
                <a:latin typeface="Open sans" panose="020B0606030504020204" pitchFamily="34" charset="0"/>
                <a:ea typeface="Open sans" panose="020B0606030504020204" pitchFamily="34" charset="0"/>
                <a:cs typeface="Open sans" panose="020B0606030504020204" pitchFamily="34" charset="0"/>
              </a:rPr>
              <a:t> resources are available? (equipment, people and plans).</a:t>
            </a:r>
          </a:p>
          <a:p>
            <a:pPr marL="627063" indent="-627063">
              <a:lnSpc>
                <a:spcPct val="200000"/>
              </a:lnSpc>
              <a:buClr>
                <a:srgbClr val="E42D38"/>
              </a:buClr>
              <a:buSzPct val="150000"/>
              <a:buFont typeface="Wingdings" panose="05000000000000000000" pitchFamily="2" charset="2"/>
              <a:buChar char="ü"/>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Where</a:t>
            </a:r>
            <a:r>
              <a:rPr lang="en-US" sz="2000" dirty="0">
                <a:latin typeface="Open sans" panose="020B0606030504020204" pitchFamily="34" charset="0"/>
                <a:ea typeface="Open sans" panose="020B0606030504020204" pitchFamily="34" charset="0"/>
                <a:cs typeface="Open sans" panose="020B0606030504020204" pitchFamily="34" charset="0"/>
              </a:rPr>
              <a:t> do people get information?</a:t>
            </a:r>
          </a:p>
          <a:p>
            <a:pPr marL="627063" indent="-627063">
              <a:lnSpc>
                <a:spcPct val="200000"/>
              </a:lnSpc>
              <a:buClr>
                <a:srgbClr val="E42D38"/>
              </a:buClr>
              <a:buSzPct val="150000"/>
              <a:buFont typeface="Wingdings" panose="05000000000000000000" pitchFamily="2" charset="2"/>
              <a:buChar char="ü"/>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What</a:t>
            </a:r>
            <a:r>
              <a:rPr lang="en-US" sz="2000" dirty="0">
                <a:solidFill>
                  <a:srgbClr val="E42D38"/>
                </a:solidFill>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channels of communication is popular in the community?</a:t>
            </a:r>
          </a:p>
        </p:txBody>
      </p:sp>
    </p:spTree>
    <p:extLst>
      <p:ext uri="{BB962C8B-B14F-4D97-AF65-F5344CB8AC3E}">
        <p14:creationId xmlns:p14="http://schemas.microsoft.com/office/powerpoint/2010/main" val="228305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Assessment Done Before A Disaster</a:t>
            </a:r>
          </a:p>
        </p:txBody>
      </p:sp>
      <p:sp>
        <p:nvSpPr>
          <p:cNvPr id="16" name="TextBox 15">
            <a:extLst>
              <a:ext uri="{FF2B5EF4-FFF2-40B4-BE49-F238E27FC236}">
                <a16:creationId xmlns:a16="http://schemas.microsoft.com/office/drawing/2014/main" id="{4D9F4AE8-EA60-4096-8E7C-8F0239E037A7}"/>
              </a:ext>
            </a:extLst>
          </p:cNvPr>
          <p:cNvSpPr txBox="1"/>
          <p:nvPr/>
        </p:nvSpPr>
        <p:spPr>
          <a:xfrm>
            <a:off x="4595035" y="3426326"/>
            <a:ext cx="7105148" cy="2554545"/>
          </a:xfrm>
          <a:prstGeom prst="rect">
            <a:avLst/>
          </a:prstGeom>
          <a:solidFill>
            <a:srgbClr val="E42D38"/>
          </a:solidFill>
        </p:spPr>
        <p:txBody>
          <a:bodyPr wrap="square">
            <a:spAutoFit/>
          </a:bodyPr>
          <a:lstStyle/>
          <a:p>
            <a:pPr marL="285750" indent="-285750">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There is much that can be done where assessments are concerned prior to impact. Now is the best time to do your community mapping. (Disaster Plans, Evacuation, Early Warning Systems)</a:t>
            </a:r>
          </a:p>
          <a:p>
            <a:pPr marL="285750" indent="-285750">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Learn all you can about your community and anticipate the needs that you might have to response to in an emergency. </a:t>
            </a:r>
          </a:p>
        </p:txBody>
      </p:sp>
      <p:sp>
        <p:nvSpPr>
          <p:cNvPr id="17" name="TextBox 16">
            <a:extLst>
              <a:ext uri="{FF2B5EF4-FFF2-40B4-BE49-F238E27FC236}">
                <a16:creationId xmlns:a16="http://schemas.microsoft.com/office/drawing/2014/main" id="{68E95263-5FF3-4801-8D39-15DD5E65174F}"/>
              </a:ext>
            </a:extLst>
          </p:cNvPr>
          <p:cNvSpPr txBox="1"/>
          <p:nvPr/>
        </p:nvSpPr>
        <p:spPr>
          <a:xfrm>
            <a:off x="5179444" y="2017235"/>
            <a:ext cx="1177814" cy="369332"/>
          </a:xfrm>
          <a:prstGeom prst="rect">
            <a:avLst/>
          </a:prstGeom>
          <a:noFill/>
        </p:spPr>
        <p:txBody>
          <a:bodyPr wrap="square">
            <a:spAutoFit/>
          </a:bodyPr>
          <a:lstStyle/>
          <a:p>
            <a:pPr algn="ctr"/>
            <a:r>
              <a:rPr lang="en-US" b="1" dirty="0">
                <a:solidFill>
                  <a:srgbClr val="F5333F"/>
                </a:solidFill>
                <a:latin typeface="Arial" panose="020B0604020202020204" pitchFamily="34" charset="0"/>
                <a:cs typeface="Arial" panose="020B0604020202020204" pitchFamily="34" charset="0"/>
              </a:rPr>
              <a:t>Planning</a:t>
            </a:r>
          </a:p>
        </p:txBody>
      </p:sp>
      <p:sp>
        <p:nvSpPr>
          <p:cNvPr id="18" name="TextBox 17">
            <a:extLst>
              <a:ext uri="{FF2B5EF4-FFF2-40B4-BE49-F238E27FC236}">
                <a16:creationId xmlns:a16="http://schemas.microsoft.com/office/drawing/2014/main" id="{DAC64901-80B4-4460-883D-002992412707}"/>
              </a:ext>
            </a:extLst>
          </p:cNvPr>
          <p:cNvSpPr txBox="1"/>
          <p:nvPr/>
        </p:nvSpPr>
        <p:spPr>
          <a:xfrm>
            <a:off x="7254986" y="2017235"/>
            <a:ext cx="1177814" cy="369332"/>
          </a:xfrm>
          <a:prstGeom prst="rect">
            <a:avLst/>
          </a:prstGeom>
          <a:noFill/>
        </p:spPr>
        <p:txBody>
          <a:bodyPr wrap="square">
            <a:spAutoFit/>
          </a:bodyPr>
          <a:lstStyle/>
          <a:p>
            <a:pPr algn="ctr"/>
            <a:r>
              <a:rPr lang="en-US" b="1" dirty="0">
                <a:solidFill>
                  <a:srgbClr val="F5333F"/>
                </a:solidFill>
                <a:latin typeface="Arial" panose="020B0604020202020204" pitchFamily="34" charset="0"/>
                <a:cs typeface="Arial" panose="020B0604020202020204" pitchFamily="34" charset="0"/>
              </a:rPr>
              <a:t>Practice</a:t>
            </a:r>
          </a:p>
        </p:txBody>
      </p:sp>
      <p:sp>
        <p:nvSpPr>
          <p:cNvPr id="19" name="TextBox 18">
            <a:extLst>
              <a:ext uri="{FF2B5EF4-FFF2-40B4-BE49-F238E27FC236}">
                <a16:creationId xmlns:a16="http://schemas.microsoft.com/office/drawing/2014/main" id="{35A26E9C-5D52-4A34-93D3-8341ACBEBE6D}"/>
              </a:ext>
            </a:extLst>
          </p:cNvPr>
          <p:cNvSpPr txBox="1"/>
          <p:nvPr/>
        </p:nvSpPr>
        <p:spPr>
          <a:xfrm>
            <a:off x="9330529" y="2017235"/>
            <a:ext cx="2193814" cy="646331"/>
          </a:xfrm>
          <a:prstGeom prst="rect">
            <a:avLst/>
          </a:prstGeom>
          <a:noFill/>
        </p:spPr>
        <p:txBody>
          <a:bodyPr wrap="square">
            <a:spAutoFit/>
          </a:bodyPr>
          <a:lstStyle/>
          <a:p>
            <a:pPr algn="ctr"/>
            <a:r>
              <a:rPr lang="en-US" b="1" dirty="0">
                <a:solidFill>
                  <a:srgbClr val="F5333F"/>
                </a:solidFill>
                <a:latin typeface="Arial" panose="020B0604020202020204" pitchFamily="34" charset="0"/>
                <a:cs typeface="Arial" panose="020B0604020202020204" pitchFamily="34" charset="0"/>
              </a:rPr>
              <a:t>Better Response &amp; Faster Recovery </a:t>
            </a: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3">
            <a:biLevel thresh="75000"/>
          </a:blip>
          <a:stretch>
            <a:fillRect/>
          </a:stretch>
        </p:blipFill>
        <p:spPr>
          <a:xfrm>
            <a:off x="5361951" y="997644"/>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4">
            <a:biLevel thresh="75000"/>
          </a:blip>
          <a:stretch>
            <a:fillRect/>
          </a:stretch>
        </p:blipFill>
        <p:spPr>
          <a:xfrm>
            <a:off x="7517331" y="997644"/>
            <a:ext cx="756356" cy="903111"/>
          </a:xfrm>
          <a:prstGeom prst="rect">
            <a:avLst/>
          </a:prstGeom>
        </p:spPr>
      </p:pic>
      <p:pic>
        <p:nvPicPr>
          <p:cNvPr id="7" name="Picture 6">
            <a:extLst>
              <a:ext uri="{FF2B5EF4-FFF2-40B4-BE49-F238E27FC236}">
                <a16:creationId xmlns:a16="http://schemas.microsoft.com/office/drawing/2014/main" id="{1F576303-B694-48FB-9FC7-623D512BECBB}"/>
              </a:ext>
            </a:extLst>
          </p:cNvPr>
          <p:cNvPicPr>
            <a:picLocks noChangeAspect="1"/>
          </p:cNvPicPr>
          <p:nvPr/>
        </p:nvPicPr>
        <p:blipFill>
          <a:blip r:embed="rId5">
            <a:biLevel thresh="75000"/>
          </a:blip>
          <a:stretch>
            <a:fillRect/>
          </a:stretch>
        </p:blipFill>
        <p:spPr>
          <a:xfrm>
            <a:off x="9937165" y="905308"/>
            <a:ext cx="903111" cy="903111"/>
          </a:xfrm>
          <a:prstGeom prst="rect">
            <a:avLst/>
          </a:prstGeom>
        </p:spPr>
      </p:pic>
      <p:pic>
        <p:nvPicPr>
          <p:cNvPr id="20" name="Picture 19">
            <a:extLst>
              <a:ext uri="{FF2B5EF4-FFF2-40B4-BE49-F238E27FC236}">
                <a16:creationId xmlns:a16="http://schemas.microsoft.com/office/drawing/2014/main" id="{E08D5A03-FEF7-40B2-8F4C-86F566EF02B6}"/>
              </a:ext>
            </a:extLst>
          </p:cNvPr>
          <p:cNvPicPr>
            <a:picLocks noChangeAspect="1"/>
          </p:cNvPicPr>
          <p:nvPr/>
        </p:nvPicPr>
        <p:blipFill>
          <a:blip r:embed="rId6"/>
          <a:stretch>
            <a:fillRect/>
          </a:stretch>
        </p:blipFill>
        <p:spPr>
          <a:xfrm>
            <a:off x="6765125" y="1226510"/>
            <a:ext cx="260708" cy="260708"/>
          </a:xfrm>
          <a:prstGeom prst="rect">
            <a:avLst/>
          </a:prstGeom>
        </p:spPr>
      </p:pic>
      <p:pic>
        <p:nvPicPr>
          <p:cNvPr id="23" name="Picture 22">
            <a:extLst>
              <a:ext uri="{FF2B5EF4-FFF2-40B4-BE49-F238E27FC236}">
                <a16:creationId xmlns:a16="http://schemas.microsoft.com/office/drawing/2014/main" id="{A1D5A826-DFB2-4EB8-B893-CB6E01D2091F}"/>
              </a:ext>
            </a:extLst>
          </p:cNvPr>
          <p:cNvPicPr>
            <a:picLocks noChangeAspect="1"/>
          </p:cNvPicPr>
          <p:nvPr/>
        </p:nvPicPr>
        <p:blipFill>
          <a:blip r:embed="rId7"/>
          <a:stretch>
            <a:fillRect/>
          </a:stretch>
        </p:blipFill>
        <p:spPr>
          <a:xfrm>
            <a:off x="8973140" y="1277493"/>
            <a:ext cx="264572" cy="158742"/>
          </a:xfrm>
          <a:prstGeom prst="rect">
            <a:avLst/>
          </a:prstGeom>
        </p:spPr>
      </p:pic>
    </p:spTree>
    <p:extLst>
      <p:ext uri="{BB962C8B-B14F-4D97-AF65-F5344CB8AC3E}">
        <p14:creationId xmlns:p14="http://schemas.microsoft.com/office/powerpoint/2010/main" val="108214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57908" y="638258"/>
            <a:ext cx="306228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Role of </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CDRT Before</a:t>
            </a: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2">
            <a:biLevel thresh="75000"/>
          </a:blip>
          <a:stretch>
            <a:fillRect/>
          </a:stretch>
        </p:blipFill>
        <p:spPr>
          <a:xfrm>
            <a:off x="4841092" y="2463613"/>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3">
            <a:biLevel thresh="75000"/>
          </a:blip>
          <a:stretch>
            <a:fillRect/>
          </a:stretch>
        </p:blipFill>
        <p:spPr>
          <a:xfrm>
            <a:off x="4910281" y="4980130"/>
            <a:ext cx="674422" cy="805279"/>
          </a:xfrm>
          <a:prstGeom prst="rect">
            <a:avLst/>
          </a:prstGeom>
          <a:ln>
            <a:noFill/>
          </a:ln>
        </p:spPr>
      </p:pic>
      <p:sp>
        <p:nvSpPr>
          <p:cNvPr id="21" name="TextBox 20">
            <a:extLst>
              <a:ext uri="{FF2B5EF4-FFF2-40B4-BE49-F238E27FC236}">
                <a16:creationId xmlns:a16="http://schemas.microsoft.com/office/drawing/2014/main" id="{5B4B609F-F886-4985-BE0E-26052D0B2030}"/>
              </a:ext>
            </a:extLst>
          </p:cNvPr>
          <p:cNvSpPr txBox="1"/>
          <p:nvPr/>
        </p:nvSpPr>
        <p:spPr>
          <a:xfrm>
            <a:off x="6096000" y="1069706"/>
            <a:ext cx="5538092" cy="4801314"/>
          </a:xfrm>
          <a:prstGeom prst="rect">
            <a:avLst/>
          </a:prstGeom>
          <a:noFill/>
        </p:spPr>
        <p:txBody>
          <a:bodyPr wrap="square">
            <a:spAutoFit/>
          </a:bodyPr>
          <a:lstStyle/>
          <a:p>
            <a:r>
              <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rPr>
              <a:t>Get to know </a:t>
            </a:r>
            <a:r>
              <a:rPr lang="en-US" dirty="0">
                <a:latin typeface="Open sans" panose="020B0606030504020204" pitchFamily="34" charset="0"/>
                <a:ea typeface="Open sans" panose="020B0606030504020204" pitchFamily="34" charset="0"/>
                <a:cs typeface="Open sans" panose="020B0606030504020204" pitchFamily="34" charset="0"/>
              </a:rPr>
              <a:t>the other players, agencies and disaster personnel, get an understanding of what their information needs will be in an emergency</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rPr>
              <a:t>Develop </a:t>
            </a:r>
            <a:r>
              <a:rPr lang="en-US" dirty="0">
                <a:latin typeface="Open sans" panose="020B0606030504020204" pitchFamily="34" charset="0"/>
                <a:ea typeface="Open sans" panose="020B0606030504020204" pitchFamily="34" charset="0"/>
                <a:cs typeface="Open sans" panose="020B0606030504020204" pitchFamily="34" charset="0"/>
              </a:rPr>
              <a:t>your assessment strategy for your community. Work out different sampling methods, different methods of data collection </a:t>
            </a:r>
            <a:r>
              <a:rPr lang="en-US" dirty="0" err="1">
                <a:latin typeface="Open sans" panose="020B0606030504020204" pitchFamily="34" charset="0"/>
                <a:ea typeface="Open sans" panose="020B0606030504020204" pitchFamily="34" charset="0"/>
                <a:cs typeface="Open sans" panose="020B0606030504020204" pitchFamily="34" charset="0"/>
              </a:rPr>
              <a:t>etc</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rPr>
              <a:t>Get familiar </a:t>
            </a:r>
            <a:r>
              <a:rPr lang="en-US" dirty="0">
                <a:latin typeface="Open sans" panose="020B0606030504020204" pitchFamily="34" charset="0"/>
                <a:ea typeface="Open sans" panose="020B0606030504020204" pitchFamily="34" charset="0"/>
                <a:cs typeface="Open sans" panose="020B0606030504020204" pitchFamily="34" charset="0"/>
              </a:rPr>
              <a:t>with the forms you will use and develop forms where needed</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rPr>
              <a:t>Train</a:t>
            </a:r>
            <a:r>
              <a:rPr lang="en-US" dirty="0">
                <a:latin typeface="Open sans" panose="020B0606030504020204" pitchFamily="34" charset="0"/>
                <a:ea typeface="Open sans" panose="020B0606030504020204" pitchFamily="34" charset="0"/>
                <a:cs typeface="Open sans" panose="020B0606030504020204" pitchFamily="34" charset="0"/>
              </a:rPr>
              <a:t> your team and practice, make sure you know what you will do and who will be responsible for what areas and task.</a:t>
            </a:r>
          </a:p>
        </p:txBody>
      </p:sp>
      <p:pic>
        <p:nvPicPr>
          <p:cNvPr id="6" name="Picture 5">
            <a:extLst>
              <a:ext uri="{FF2B5EF4-FFF2-40B4-BE49-F238E27FC236}">
                <a16:creationId xmlns:a16="http://schemas.microsoft.com/office/drawing/2014/main" id="{C67AFD97-818C-4270-847C-8F35BD9299E6}"/>
              </a:ext>
            </a:extLst>
          </p:cNvPr>
          <p:cNvPicPr>
            <a:picLocks noChangeAspect="1"/>
          </p:cNvPicPr>
          <p:nvPr/>
        </p:nvPicPr>
        <p:blipFill>
          <a:blip r:embed="rId4">
            <a:biLevel thresh="75000"/>
          </a:blip>
          <a:stretch>
            <a:fillRect/>
          </a:stretch>
        </p:blipFill>
        <p:spPr>
          <a:xfrm>
            <a:off x="4841092" y="3755738"/>
            <a:ext cx="812800" cy="812800"/>
          </a:xfrm>
          <a:prstGeom prst="rect">
            <a:avLst/>
          </a:prstGeom>
        </p:spPr>
      </p:pic>
      <p:pic>
        <p:nvPicPr>
          <p:cNvPr id="14" name="Picture 13">
            <a:extLst>
              <a:ext uri="{FF2B5EF4-FFF2-40B4-BE49-F238E27FC236}">
                <a16:creationId xmlns:a16="http://schemas.microsoft.com/office/drawing/2014/main" id="{20C2B085-5CBD-4085-AB6C-8DB81DDD4234}"/>
              </a:ext>
            </a:extLst>
          </p:cNvPr>
          <p:cNvPicPr>
            <a:picLocks noChangeAspect="1"/>
          </p:cNvPicPr>
          <p:nvPr/>
        </p:nvPicPr>
        <p:blipFill>
          <a:blip r:embed="rId5">
            <a:biLevel thresh="75000"/>
          </a:blip>
          <a:stretch>
            <a:fillRect/>
          </a:stretch>
        </p:blipFill>
        <p:spPr>
          <a:xfrm>
            <a:off x="4829803" y="1103754"/>
            <a:ext cx="835378" cy="948267"/>
          </a:xfrm>
          <a:prstGeom prst="rect">
            <a:avLst/>
          </a:prstGeom>
        </p:spPr>
      </p:pic>
    </p:spTree>
    <p:extLst>
      <p:ext uri="{BB962C8B-B14F-4D97-AF65-F5344CB8AC3E}">
        <p14:creationId xmlns:p14="http://schemas.microsoft.com/office/powerpoint/2010/main" val="252408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 outdoor, dirty&#10;&#10;Description automatically generated">
            <a:extLst>
              <a:ext uri="{FF2B5EF4-FFF2-40B4-BE49-F238E27FC236}">
                <a16:creationId xmlns:a16="http://schemas.microsoft.com/office/drawing/2014/main" id="{BEE62CB6-9ADD-4C37-A8D2-9A084F7D6607}"/>
              </a:ext>
            </a:extLst>
          </p:cNvPr>
          <p:cNvPicPr>
            <a:picLocks noChangeAspect="1"/>
          </p:cNvPicPr>
          <p:nvPr/>
        </p:nvPicPr>
        <p:blipFill rotWithShape="1">
          <a:blip r:embed="rId2">
            <a:extLst>
              <a:ext uri="{28A0092B-C50C-407E-A947-70E740481C1C}">
                <a14:useLocalDpi xmlns:a14="http://schemas.microsoft.com/office/drawing/2010/main" val="0"/>
              </a:ext>
            </a:extLst>
          </a:blip>
          <a:srcRect l="-18723" b="-18723"/>
          <a:stretch/>
        </p:blipFill>
        <p:spPr>
          <a:xfrm>
            <a:off x="-16474" y="-5348"/>
            <a:ext cx="12208474" cy="8138983"/>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06052" y="638258"/>
            <a:ext cx="34983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 Disaster </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Has Happened, Now What?</a:t>
            </a:r>
          </a:p>
        </p:txBody>
      </p:sp>
    </p:spTree>
    <p:extLst>
      <p:ext uri="{BB962C8B-B14F-4D97-AF65-F5344CB8AC3E}">
        <p14:creationId xmlns:p14="http://schemas.microsoft.com/office/powerpoint/2010/main" val="362590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Activity:</a:t>
            </a:r>
          </a:p>
          <a:p>
            <a:pPr>
              <a:spcBef>
                <a:spcPts val="0"/>
              </a:spcBef>
              <a:buClr>
                <a:schemeClr val="lt1"/>
              </a:buClr>
              <a:buSzPts val="4400"/>
              <a:buFont typeface="Arial"/>
              <a:buNone/>
            </a:pPr>
            <a:endPar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Bef>
                <a:spcPts val="0"/>
              </a:spcBef>
              <a:buClr>
                <a:schemeClr val="lt1"/>
              </a:buClr>
              <a:buSzPts val="4400"/>
              <a:buFont typeface="Arial"/>
              <a:buNone/>
            </a:pP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Collecting Information After a Disaster</a:t>
            </a:r>
          </a:p>
          <a:p>
            <a:pPr>
              <a:spcBef>
                <a:spcPts val="0"/>
              </a:spcBef>
              <a:buClr>
                <a:schemeClr val="lt1"/>
              </a:buClr>
              <a:buSzPts val="4400"/>
              <a:buFont typeface="Arial"/>
              <a:buNone/>
            </a:pPr>
            <a:endParaRPr lang="en-US" sz="2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endPar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02194" y="640619"/>
            <a:ext cx="7116426" cy="4832092"/>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Consider how the community was impacted after a specific disaster type (e.g. flooding, hurricane etc.)</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Identify the </a:t>
            </a:r>
            <a:r>
              <a:rPr lang="en-US" sz="2200" b="1" dirty="0">
                <a:latin typeface="Open sans" panose="020B0606030504020204" pitchFamily="34" charset="0"/>
                <a:ea typeface="Open sans" panose="020B0606030504020204" pitchFamily="34" charset="0"/>
                <a:cs typeface="Open sans" panose="020B0606030504020204" pitchFamily="34" charset="0"/>
                <a:sym typeface="Arial"/>
              </a:rPr>
              <a:t>type of information </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that you can collect to help your Community Response Team to </a:t>
            </a:r>
            <a:r>
              <a:rPr lang="en-US" sz="2200" b="1" dirty="0">
                <a:latin typeface="Open sans" panose="020B0606030504020204" pitchFamily="34" charset="0"/>
                <a:ea typeface="Open sans" panose="020B0606030504020204" pitchFamily="34" charset="0"/>
                <a:cs typeface="Open sans" panose="020B0606030504020204" pitchFamily="34" charset="0"/>
                <a:sym typeface="Arial"/>
              </a:rPr>
              <a:t>be able to respond </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(after another similar event).</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Identify who will collect the needed information.</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Identify the agencies and persons you can share this information with.</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Identify the method you will use to share the information collected.</a:t>
            </a:r>
          </a:p>
        </p:txBody>
      </p:sp>
    </p:spTree>
    <p:extLst>
      <p:ext uri="{BB962C8B-B14F-4D97-AF65-F5344CB8AC3E}">
        <p14:creationId xmlns:p14="http://schemas.microsoft.com/office/powerpoint/2010/main" val="97640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 Type Of Information Is</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Collected After</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 Disaster?</a:t>
            </a:r>
          </a:p>
        </p:txBody>
      </p:sp>
      <p:sp>
        <p:nvSpPr>
          <p:cNvPr id="14" name="TextBox 13">
            <a:extLst>
              <a:ext uri="{FF2B5EF4-FFF2-40B4-BE49-F238E27FC236}">
                <a16:creationId xmlns:a16="http://schemas.microsoft.com/office/drawing/2014/main" id="{40C54A8E-1EC5-49AF-B8A1-F0FC05418A50}"/>
              </a:ext>
            </a:extLst>
          </p:cNvPr>
          <p:cNvSpPr txBox="1"/>
          <p:nvPr/>
        </p:nvSpPr>
        <p:spPr>
          <a:xfrm>
            <a:off x="4695258" y="1348834"/>
            <a:ext cx="7099804" cy="4154984"/>
          </a:xfrm>
          <a:prstGeom prst="rect">
            <a:avLst/>
          </a:prstGeom>
          <a:noFill/>
        </p:spPr>
        <p:txBody>
          <a:bodyPr wrap="square">
            <a:spAutoFit/>
          </a:bodyPr>
          <a:lstStyle/>
          <a:p>
            <a:pPr marL="342900" indent="-342900">
              <a:buClr>
                <a:srgbClr val="E42D38"/>
              </a:buClr>
              <a:buSzPct val="150000"/>
              <a:buFont typeface="Wingdings" panose="05000000000000000000" pitchFamily="2" charset="2"/>
              <a:buChar char="ü"/>
            </a:pPr>
            <a:r>
              <a:rPr lang="en-US" sz="2200" b="1" dirty="0">
                <a:solidFill>
                  <a:srgbClr val="F99B27"/>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What Happened? </a:t>
            </a:r>
          </a:p>
          <a:p>
            <a:pPr lvl="1">
              <a:buClr>
                <a:srgbClr val="E42D38"/>
              </a:buClr>
              <a:buSzPct val="150000"/>
            </a:pPr>
            <a:r>
              <a:rPr lang="en-US" sz="2200" dirty="0">
                <a:latin typeface="Open sans" panose="020B0606030504020204" pitchFamily="34" charset="0"/>
                <a:ea typeface="Open sans" panose="020B0606030504020204" pitchFamily="34" charset="0"/>
                <a:cs typeface="Open sans" panose="020B0606030504020204" pitchFamily="34" charset="0"/>
              </a:rPr>
              <a:t>Gather the details of the emergency</a:t>
            </a:r>
          </a:p>
          <a:p>
            <a:pPr marL="342900" indent="-342900">
              <a:buClr>
                <a:srgbClr val="E42D38"/>
              </a:buClr>
              <a:buSzPct val="150000"/>
              <a:buFont typeface="Wingdings" panose="05000000000000000000" pitchFamily="2" charset="2"/>
              <a:buChar char="ü"/>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ct val="150000"/>
              <a:buFont typeface="Wingdings" panose="05000000000000000000" pitchFamily="2" charset="2"/>
              <a:buChar char="ü"/>
            </a:pPr>
            <a:r>
              <a:rPr lang="en-US"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Who/What was affected and how? </a:t>
            </a:r>
          </a:p>
          <a:p>
            <a:pPr lvl="1">
              <a:buClr>
                <a:srgbClr val="E42D38"/>
              </a:buClr>
              <a:buSzPct val="150000"/>
            </a:pPr>
            <a:r>
              <a:rPr lang="en-US" sz="2200" dirty="0">
                <a:latin typeface="Open sans" panose="020B0606030504020204" pitchFamily="34" charset="0"/>
                <a:ea typeface="Open sans" panose="020B0606030504020204" pitchFamily="34" charset="0"/>
                <a:cs typeface="Open sans" panose="020B0606030504020204" pitchFamily="34" charset="0"/>
              </a:rPr>
              <a:t> Demographics of the affected, number and conditions?</a:t>
            </a:r>
          </a:p>
          <a:p>
            <a:pPr marL="342900" indent="-342900">
              <a:buClr>
                <a:srgbClr val="E42D38"/>
              </a:buClr>
              <a:buSzPct val="150000"/>
              <a:buFont typeface="Wingdings" panose="05000000000000000000" pitchFamily="2" charset="2"/>
              <a:buChar char="ü"/>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ct val="150000"/>
              <a:buFont typeface="Wingdings" panose="05000000000000000000" pitchFamily="2" charset="2"/>
              <a:buChar char="ü"/>
            </a:pPr>
            <a:r>
              <a:rPr lang="en-US" sz="2200" b="1" dirty="0">
                <a:solidFill>
                  <a:srgbClr val="F99B27"/>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Who’s On The Scene?  </a:t>
            </a:r>
          </a:p>
          <a:p>
            <a:pPr>
              <a:buClr>
                <a:srgbClr val="E42D38"/>
              </a:buClr>
              <a:buSzPct val="150000"/>
            </a:pPr>
            <a:r>
              <a:rPr lang="en-US"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200" dirty="0">
                <a:latin typeface="Open sans" panose="020B0606030504020204" pitchFamily="34" charset="0"/>
                <a:ea typeface="Open sans" panose="020B0606030504020204" pitchFamily="34" charset="0"/>
                <a:cs typeface="Open sans" panose="020B0606030504020204" pitchFamily="34" charset="0"/>
              </a:rPr>
              <a:t>What are they doing, where are the gaps?</a:t>
            </a:r>
          </a:p>
          <a:p>
            <a:pPr marL="342900" indent="-342900">
              <a:buClr>
                <a:srgbClr val="E42D38"/>
              </a:buClr>
              <a:buSzPct val="150000"/>
              <a:buFont typeface="Wingdings" panose="05000000000000000000" pitchFamily="2" charset="2"/>
              <a:buChar char="ü"/>
            </a:pPr>
            <a:endPar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ct val="150000"/>
              <a:buFont typeface="Wingdings" panose="05000000000000000000" pitchFamily="2" charset="2"/>
              <a:buChar char="ü"/>
            </a:pP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  What Is Needed?</a:t>
            </a:r>
          </a:p>
          <a:p>
            <a:pPr lvl="1">
              <a:buClr>
                <a:srgbClr val="E42D38"/>
              </a:buClr>
              <a:buSzPct val="150000"/>
            </a:pPr>
            <a:r>
              <a:rPr lang="en-US" sz="2200" dirty="0">
                <a:latin typeface="Open sans" panose="020B0606030504020204" pitchFamily="34" charset="0"/>
                <a:ea typeface="Open sans" panose="020B0606030504020204" pitchFamily="34" charset="0"/>
                <a:cs typeface="Open sans" panose="020B0606030504020204" pitchFamily="34" charset="0"/>
              </a:rPr>
              <a:t> Identify stakeholders or partners that can assist.</a:t>
            </a:r>
          </a:p>
        </p:txBody>
      </p:sp>
    </p:spTree>
    <p:extLst>
      <p:ext uri="{BB962C8B-B14F-4D97-AF65-F5344CB8AC3E}">
        <p14:creationId xmlns:p14="http://schemas.microsoft.com/office/powerpoint/2010/main" val="287061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62;p5">
            <a:extLst>
              <a:ext uri="{FF2B5EF4-FFF2-40B4-BE49-F238E27FC236}">
                <a16:creationId xmlns:a16="http://schemas.microsoft.com/office/drawing/2014/main" id="{F82AF287-9667-483D-BB89-70E05A6D5520}"/>
              </a:ext>
            </a:extLst>
          </p:cNvPr>
          <p:cNvPicPr preferRelativeResize="0"/>
          <p:nvPr/>
        </p:nvPicPr>
        <p:blipFill rotWithShape="1">
          <a:blip r:embed="rId3">
            <a:alphaModFix/>
          </a:blip>
          <a:srcRect l="17226" t="16102" r="5359" b="25"/>
          <a:stretch/>
        </p:blipFill>
        <p:spPr>
          <a:xfrm>
            <a:off x="4194579" y="-1"/>
            <a:ext cx="7997422" cy="5776497"/>
          </a:xfrm>
          <a:prstGeom prst="rect">
            <a:avLst/>
          </a:prstGeom>
          <a:noFill/>
          <a:ln>
            <a:noFill/>
          </a:ln>
        </p:spPr>
      </p:pic>
      <p:sp>
        <p:nvSpPr>
          <p:cNvPr id="15" name="Rectangle 14">
            <a:extLst>
              <a:ext uri="{FF2B5EF4-FFF2-40B4-BE49-F238E27FC236}">
                <a16:creationId xmlns:a16="http://schemas.microsoft.com/office/drawing/2014/main" id="{C28A17F9-465A-464A-A0CD-32267DC4E44A}"/>
              </a:ext>
            </a:extLst>
          </p:cNvPr>
          <p:cNvSpPr/>
          <p:nvPr/>
        </p:nvSpPr>
        <p:spPr>
          <a:xfrm>
            <a:off x="4353065" y="3770721"/>
            <a:ext cx="7435348" cy="1955019"/>
          </a:xfrm>
          <a:prstGeom prst="rect">
            <a:avLst/>
          </a:prstGeom>
          <a:solidFill>
            <a:srgbClr val="E42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 Is</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 Damage Assessment &amp; Needs Analysis DANA?</a:t>
            </a:r>
          </a:p>
        </p:txBody>
      </p:sp>
      <p:sp>
        <p:nvSpPr>
          <p:cNvPr id="14" name="TextBox 13">
            <a:extLst>
              <a:ext uri="{FF2B5EF4-FFF2-40B4-BE49-F238E27FC236}">
                <a16:creationId xmlns:a16="http://schemas.microsoft.com/office/drawing/2014/main" id="{3BA3A5C2-30DB-438A-9D92-9966BB1BD6AA}"/>
              </a:ext>
            </a:extLst>
          </p:cNvPr>
          <p:cNvSpPr txBox="1"/>
          <p:nvPr/>
        </p:nvSpPr>
        <p:spPr>
          <a:xfrm>
            <a:off x="4615595" y="3812126"/>
            <a:ext cx="6763657" cy="1938992"/>
          </a:xfrm>
          <a:prstGeom prst="rect">
            <a:avLst/>
          </a:prstGeom>
          <a:noFill/>
        </p:spPr>
        <p:txBody>
          <a:bodyPr wrap="square">
            <a:spAutoFit/>
          </a:bodyP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DANA determines the following:</a:t>
            </a:r>
          </a:p>
          <a:p>
            <a:pPr marL="285750" indent="-285750">
              <a:buClr>
                <a:schemeClr val="bg1"/>
              </a:buClr>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impact of a disaster or events on a society</a:t>
            </a:r>
          </a:p>
          <a:p>
            <a:pPr marL="285750" indent="-285750">
              <a:buClr>
                <a:schemeClr val="bg1"/>
              </a:buClr>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needs for immediate emergency measures to save and sustain the lives of survivors, and</a:t>
            </a:r>
          </a:p>
          <a:p>
            <a:pPr marL="285750" indent="-285750">
              <a:buClr>
                <a:schemeClr val="bg1"/>
              </a:buClr>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possibilities for expediting recovery and development.</a:t>
            </a:r>
          </a:p>
        </p:txBody>
      </p:sp>
    </p:spTree>
    <p:extLst>
      <p:ext uri="{BB962C8B-B14F-4D97-AF65-F5344CB8AC3E}">
        <p14:creationId xmlns:p14="http://schemas.microsoft.com/office/powerpoint/2010/main" val="135762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car writing on a piece of paper&#10;&#10;Description automatically generated with low confidence">
            <a:extLst>
              <a:ext uri="{FF2B5EF4-FFF2-40B4-BE49-F238E27FC236}">
                <a16:creationId xmlns:a16="http://schemas.microsoft.com/office/drawing/2014/main" id="{A616F5B6-FC6B-4034-9E96-0E1E64581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978" y="-5347"/>
            <a:ext cx="10295021" cy="6863347"/>
          </a:xfrm>
          <a:prstGeom prst="rect">
            <a:avLst/>
          </a:prstGeom>
        </p:spPr>
      </p:pic>
      <p:sp>
        <p:nvSpPr>
          <p:cNvPr id="15" name="Rectangle 14">
            <a:extLst>
              <a:ext uri="{FF2B5EF4-FFF2-40B4-BE49-F238E27FC236}">
                <a16:creationId xmlns:a16="http://schemas.microsoft.com/office/drawing/2014/main" id="{C28A17F9-465A-464A-A0CD-32267DC4E44A}"/>
              </a:ext>
            </a:extLst>
          </p:cNvPr>
          <p:cNvSpPr/>
          <p:nvPr/>
        </p:nvSpPr>
        <p:spPr>
          <a:xfrm>
            <a:off x="4475615" y="3947886"/>
            <a:ext cx="7435348" cy="1828610"/>
          </a:xfrm>
          <a:prstGeom prst="rect">
            <a:avLst/>
          </a:prstGeom>
          <a:solidFill>
            <a:srgbClr val="E42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 is a Rapid Assessment?</a:t>
            </a:r>
          </a:p>
        </p:txBody>
      </p:sp>
      <p:sp>
        <p:nvSpPr>
          <p:cNvPr id="14" name="TextBox 13">
            <a:extLst>
              <a:ext uri="{FF2B5EF4-FFF2-40B4-BE49-F238E27FC236}">
                <a16:creationId xmlns:a16="http://schemas.microsoft.com/office/drawing/2014/main" id="{3BA3A5C2-30DB-438A-9D92-9966BB1BD6AA}"/>
              </a:ext>
            </a:extLst>
          </p:cNvPr>
          <p:cNvSpPr txBox="1"/>
          <p:nvPr/>
        </p:nvSpPr>
        <p:spPr>
          <a:xfrm>
            <a:off x="4544561" y="4109331"/>
            <a:ext cx="7313930" cy="1631216"/>
          </a:xfrm>
          <a:prstGeom prst="rect">
            <a:avLst/>
          </a:prstGeom>
          <a:noFill/>
        </p:spPr>
        <p:txBody>
          <a:bodyPr wrap="square">
            <a:spAutoFit/>
          </a:bodyPr>
          <a:lstStyle/>
          <a:p>
            <a:pPr algn="just"/>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a DANA that is conducted immediately after a disaster (within 24-72 </a:t>
            </a:r>
            <a:r>
              <a:rPr lang="en-US"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hrs</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just"/>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It provides information on needs, possible courses of action and resource requirements. </a:t>
            </a:r>
          </a:p>
        </p:txBody>
      </p:sp>
    </p:spTree>
    <p:extLst>
      <p:ext uri="{BB962C8B-B14F-4D97-AF65-F5344CB8AC3E}">
        <p14:creationId xmlns:p14="http://schemas.microsoft.com/office/powerpoint/2010/main" val="327005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 Are The Benefits Of Conducting A Rapid Assessment?</a:t>
            </a:r>
          </a:p>
        </p:txBody>
      </p:sp>
      <p:sp>
        <p:nvSpPr>
          <p:cNvPr id="16" name="TextBox 15">
            <a:extLst>
              <a:ext uri="{FF2B5EF4-FFF2-40B4-BE49-F238E27FC236}">
                <a16:creationId xmlns:a16="http://schemas.microsoft.com/office/drawing/2014/main" id="{6D0F8801-C0CA-4F9B-ACAB-8EE84BABF0A8}"/>
              </a:ext>
            </a:extLst>
          </p:cNvPr>
          <p:cNvSpPr txBox="1"/>
          <p:nvPr/>
        </p:nvSpPr>
        <p:spPr>
          <a:xfrm>
            <a:off x="4682992" y="819011"/>
            <a:ext cx="7175499" cy="5447645"/>
          </a:xfrm>
          <a:prstGeom prst="rect">
            <a:avLst/>
          </a:prstGeom>
          <a:noFill/>
        </p:spPr>
        <p:txBody>
          <a:bodyPr wrap="square">
            <a:spAutoFit/>
          </a:bodyPr>
          <a:lstStyle/>
          <a:p>
            <a:pPr>
              <a:buClr>
                <a:srgbClr val="F99B27"/>
              </a:buClr>
              <a:buSzPct val="150000"/>
            </a:pP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The information collected is needed for the development of an action and monitoring plan. The information helps decision-makers to:</a:t>
            </a:r>
          </a:p>
          <a:p>
            <a:pPr>
              <a:buClr>
                <a:srgbClr val="F99B27"/>
              </a:buClr>
              <a:buSzPct val="150000"/>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627063" indent="-339725">
              <a:buClr>
                <a:schemeClr val="tx1"/>
              </a:buClr>
              <a:buSzPct val="15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Choose priorities, objectives and identify intervention alternatives.</a:t>
            </a:r>
          </a:p>
          <a:p>
            <a:pPr marL="627063" indent="-339725">
              <a:buClr>
                <a:schemeClr val="tx1"/>
              </a:buClr>
              <a:buSzPct val="1500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627063" indent="-339725">
              <a:buClr>
                <a:schemeClr val="tx1"/>
              </a:buClr>
              <a:buSzPct val="15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Determine if outside help is needed.</a:t>
            </a:r>
          </a:p>
          <a:p>
            <a:pPr marL="627063" indent="-339725">
              <a:buClr>
                <a:schemeClr val="tx1"/>
              </a:buClr>
              <a:buSzPct val="1500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627063" indent="-339725">
              <a:buClr>
                <a:schemeClr val="tx1"/>
              </a:buClr>
              <a:buSzPct val="15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Implement response based on these objectives and alternatives.</a:t>
            </a:r>
          </a:p>
          <a:p>
            <a:pPr marL="285750" indent="-285750">
              <a:buClr>
                <a:srgbClr val="F99B27"/>
              </a:buClr>
              <a:buSzPct val="1500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Clr>
                <a:srgbClr val="F99B27"/>
              </a:buClr>
              <a:buSzPct val="150000"/>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Clr>
                <a:srgbClr val="F99B27"/>
              </a:buClr>
              <a:buSzPct val="150000"/>
            </a:pPr>
            <a:r>
              <a:rPr lang="en-US" sz="2200" dirty="0">
                <a:latin typeface="Open sans" panose="020B0606030504020204" pitchFamily="34" charset="0"/>
                <a:ea typeface="Open sans" panose="020B0606030504020204" pitchFamily="34" charset="0"/>
                <a:cs typeface="Open sans" panose="020B0606030504020204" pitchFamily="34" charset="0"/>
              </a:rPr>
              <a:t>The aim is to </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help those who have been impacted, </a:t>
            </a:r>
            <a:r>
              <a:rPr lang="en-US" sz="2200" dirty="0">
                <a:latin typeface="Open sans" panose="020B0606030504020204" pitchFamily="34" charset="0"/>
                <a:ea typeface="Open sans" panose="020B0606030504020204" pitchFamily="34" charset="0"/>
                <a:cs typeface="Open sans" panose="020B0606030504020204" pitchFamily="34" charset="0"/>
              </a:rPr>
              <a:t>meet their immediate needs and save lives</a:t>
            </a:r>
          </a:p>
          <a:p>
            <a:pPr>
              <a:buClr>
                <a:srgbClr val="F99B27"/>
              </a:buClr>
              <a:buSzPct val="150000"/>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694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Acknowledgements</a:t>
            </a:r>
            <a:endParaRPr sz="4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492990"/>
          </a:xfrm>
          <a:prstGeom prst="rect">
            <a:avLst/>
          </a:prstGeom>
          <a:noFill/>
        </p:spPr>
        <p:txBody>
          <a:bodyPr wrap="square" rtlCol="0">
            <a:spAutoFit/>
          </a:bodyPr>
          <a:lstStyle/>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thank the Belize Red Cross, Grenada Red Cross, Guyana Red Cross, Jamaica Red Cross, St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Vincent and the Grenadines Red Cross, Trinidad and Tobago Red Cross and the Caribbean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Disaster Emergency Management Agency (CDEMA) for their commitment to collaborating with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Caribbean Disaster Risk Management (CADRIM) Reference Centre. Together, we reviewed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revised the CDRT Training Material, enhancing its relevance and effectiveness in disaster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response training. Your dedication exemplifies the spirit of cooperation within the humanitarian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community, and we deeply appreciate your invaluable contributions.</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102870" y="1179011"/>
            <a:ext cx="3886200"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Activity:</a:t>
            </a:r>
          </a:p>
          <a:p>
            <a:pPr>
              <a:spcBef>
                <a:spcPts val="0"/>
              </a:spcBef>
              <a:buClr>
                <a:schemeClr val="lt1"/>
              </a:buClr>
              <a:buSzPts val="4400"/>
              <a:buFont typeface="Arial"/>
              <a:buNone/>
            </a:pPr>
            <a:endPar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Bef>
                <a:spcPts val="0"/>
              </a:spcBef>
              <a:buClr>
                <a:schemeClr val="lt1"/>
              </a:buClr>
              <a:buSzPts val="4400"/>
              <a:buFont typeface="Arial"/>
              <a:buNone/>
            </a:pP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Review The Rapid Assessment Form of your National Society or National/Local Disaster Office</a:t>
            </a:r>
          </a:p>
          <a:p>
            <a:pPr>
              <a:spcBef>
                <a:spcPts val="0"/>
              </a:spcBef>
              <a:buClr>
                <a:schemeClr val="lt1"/>
              </a:buClr>
              <a:buSzPts val="4400"/>
              <a:buFont typeface="Arial"/>
              <a:buNone/>
            </a:pPr>
            <a:endParaRPr lang="en-US" sz="2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endPar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36484" y="2135386"/>
            <a:ext cx="7116426" cy="2123658"/>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Review the Rapid Assessment Form used by your National Society (NS)/ National Disaster Office (NDO).</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Become familiar with the type of information that is needed – you may have to use this form to assist your NS or NDO after a disaster.</a:t>
            </a:r>
          </a:p>
        </p:txBody>
      </p:sp>
    </p:spTree>
    <p:extLst>
      <p:ext uri="{BB962C8B-B14F-4D97-AF65-F5344CB8AC3E}">
        <p14:creationId xmlns:p14="http://schemas.microsoft.com/office/powerpoint/2010/main" val="298015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24415" y="829644"/>
            <a:ext cx="312927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Purpose Of </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 Detailed Assessment</a:t>
            </a:r>
          </a:p>
        </p:txBody>
      </p:sp>
      <p:sp>
        <p:nvSpPr>
          <p:cNvPr id="16" name="TextBox 15">
            <a:extLst>
              <a:ext uri="{FF2B5EF4-FFF2-40B4-BE49-F238E27FC236}">
                <a16:creationId xmlns:a16="http://schemas.microsoft.com/office/drawing/2014/main" id="{6D0F8801-C0CA-4F9B-ACAB-8EE84BABF0A8}"/>
              </a:ext>
            </a:extLst>
          </p:cNvPr>
          <p:cNvSpPr txBox="1"/>
          <p:nvPr/>
        </p:nvSpPr>
        <p:spPr>
          <a:xfrm>
            <a:off x="4483267" y="889843"/>
            <a:ext cx="7350771" cy="5078313"/>
          </a:xfrm>
          <a:prstGeom prst="rect">
            <a:avLst/>
          </a:prstGeom>
          <a:noFill/>
        </p:spPr>
        <p:txBody>
          <a:bodyPr wrap="square">
            <a:spAutoFit/>
          </a:bodyPr>
          <a:lstStyle/>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More realistically describe the needs of the most vulnerable</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Forecast sector needs for the next 7-28 days and a projection for 1-3 months </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Define alternatives for reducing immediate risks</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Preparation of the longer-term Plan of Action </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Revision of the Emergency Needs and Priority</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Detail programming</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Gauge local response capacity </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Decide how best to use existing resources for immediate relief</a:t>
            </a:r>
          </a:p>
          <a:p>
            <a:pPr marL="509588" indent="-509588">
              <a:buClr>
                <a:srgbClr val="E42D38"/>
              </a:buClr>
              <a:buSzPct val="150000"/>
              <a:buFont typeface="Wingdings" panose="05000000000000000000" pitchFamily="2" charset="2"/>
              <a:buChar char="ü"/>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Seek alternatives to response objectives and intervention</a:t>
            </a:r>
          </a:p>
        </p:txBody>
      </p:sp>
    </p:spTree>
    <p:extLst>
      <p:ext uri="{BB962C8B-B14F-4D97-AF65-F5344CB8AC3E}">
        <p14:creationId xmlns:p14="http://schemas.microsoft.com/office/powerpoint/2010/main" val="37956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2" y="638258"/>
            <a:ext cx="36634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How To Do </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An Assessment</a:t>
            </a:r>
          </a:p>
        </p:txBody>
      </p:sp>
      <p:sp>
        <p:nvSpPr>
          <p:cNvPr id="16" name="TextBox 15">
            <a:extLst>
              <a:ext uri="{FF2B5EF4-FFF2-40B4-BE49-F238E27FC236}">
                <a16:creationId xmlns:a16="http://schemas.microsoft.com/office/drawing/2014/main" id="{6D0F8801-C0CA-4F9B-ACAB-8EE84BABF0A8}"/>
              </a:ext>
            </a:extLst>
          </p:cNvPr>
          <p:cNvSpPr txBox="1"/>
          <p:nvPr/>
        </p:nvSpPr>
        <p:spPr>
          <a:xfrm>
            <a:off x="5977808" y="1081814"/>
            <a:ext cx="5789476" cy="1200329"/>
          </a:xfrm>
          <a:prstGeom prst="rect">
            <a:avLst/>
          </a:prstGeom>
          <a:noFill/>
        </p:spPr>
        <p:txBody>
          <a:bodyPr wrap="square">
            <a:spAutoFit/>
          </a:bodyPr>
          <a:lstStyle/>
          <a:p>
            <a:pPr>
              <a:buClr>
                <a:srgbClr val="F99B27"/>
              </a:buClr>
              <a:buSzPct val="150000"/>
            </a:pP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Strategy/Plan</a:t>
            </a:r>
          </a:p>
          <a:p>
            <a:pPr>
              <a:buClr>
                <a:srgbClr val="F99B27"/>
              </a:buClr>
              <a:buSzPct val="150000"/>
            </a:pPr>
            <a:r>
              <a:rPr lang="en-US" dirty="0">
                <a:latin typeface="Open sans" panose="020B0606030504020204" pitchFamily="34" charset="0"/>
                <a:ea typeface="Open sans" panose="020B0606030504020204" pitchFamily="34" charset="0"/>
                <a:cs typeface="Open sans" panose="020B0606030504020204" pitchFamily="34" charset="0"/>
              </a:rPr>
              <a:t>Develop an outline of how you will go about doing your assessments, what methods and tools you will use.</a:t>
            </a:r>
          </a:p>
        </p:txBody>
      </p:sp>
      <p:sp>
        <p:nvSpPr>
          <p:cNvPr id="14" name="TextBox 13">
            <a:extLst>
              <a:ext uri="{FF2B5EF4-FFF2-40B4-BE49-F238E27FC236}">
                <a16:creationId xmlns:a16="http://schemas.microsoft.com/office/drawing/2014/main" id="{2CC81F82-798E-44E7-93E0-DF4A1DD6631E}"/>
              </a:ext>
            </a:extLst>
          </p:cNvPr>
          <p:cNvSpPr txBox="1"/>
          <p:nvPr/>
        </p:nvSpPr>
        <p:spPr>
          <a:xfrm>
            <a:off x="5977808" y="3010246"/>
            <a:ext cx="578947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n-US" sz="1800" b="1" i="0" u="none" strike="noStrike" kern="120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rPr>
              <a:t>This has to change</a:t>
            </a: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will you select the areas, households or individuals you include in your assessment</a:t>
            </a: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n-US" sz="18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Methods:</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interviews, observations – checklist, focus groups, secondary sources, conducting an Initial Damage Assessment (IDA).</a:t>
            </a:r>
          </a:p>
        </p:txBody>
      </p:sp>
      <p:pic>
        <p:nvPicPr>
          <p:cNvPr id="15" name="Picture 14">
            <a:extLst>
              <a:ext uri="{FF2B5EF4-FFF2-40B4-BE49-F238E27FC236}">
                <a16:creationId xmlns:a16="http://schemas.microsoft.com/office/drawing/2014/main" id="{F32C9A8E-9B1E-4148-91A5-998AFE19A1F6}"/>
              </a:ext>
            </a:extLst>
          </p:cNvPr>
          <p:cNvPicPr>
            <a:picLocks noChangeAspect="1"/>
          </p:cNvPicPr>
          <p:nvPr/>
        </p:nvPicPr>
        <p:blipFill>
          <a:blip r:embed="rId3">
            <a:biLevel thresh="75000"/>
          </a:blip>
          <a:stretch>
            <a:fillRect/>
          </a:stretch>
        </p:blipFill>
        <p:spPr>
          <a:xfrm>
            <a:off x="4668504" y="1124611"/>
            <a:ext cx="812800" cy="880533"/>
          </a:xfrm>
          <a:prstGeom prst="rect">
            <a:avLst/>
          </a:prstGeom>
        </p:spPr>
      </p:pic>
      <p:pic>
        <p:nvPicPr>
          <p:cNvPr id="17" name="Picture 16">
            <a:extLst>
              <a:ext uri="{FF2B5EF4-FFF2-40B4-BE49-F238E27FC236}">
                <a16:creationId xmlns:a16="http://schemas.microsoft.com/office/drawing/2014/main" id="{F66CAE1D-9C7C-4DC9-8D9C-45B2721713A2}"/>
              </a:ext>
            </a:extLst>
          </p:cNvPr>
          <p:cNvPicPr>
            <a:picLocks noChangeAspect="1"/>
          </p:cNvPicPr>
          <p:nvPr/>
        </p:nvPicPr>
        <p:blipFill>
          <a:blip r:embed="rId4">
            <a:biLevel thresh="75000"/>
          </a:blip>
          <a:stretch>
            <a:fillRect/>
          </a:stretch>
        </p:blipFill>
        <p:spPr>
          <a:xfrm>
            <a:off x="4668504" y="3077641"/>
            <a:ext cx="835378" cy="948267"/>
          </a:xfrm>
          <a:prstGeom prst="rect">
            <a:avLst/>
          </a:prstGeom>
        </p:spPr>
      </p:pic>
    </p:spTree>
    <p:extLst>
      <p:ext uri="{BB962C8B-B14F-4D97-AF65-F5344CB8AC3E}">
        <p14:creationId xmlns:p14="http://schemas.microsoft.com/office/powerpoint/2010/main" val="71455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939452" y="638258"/>
            <a:ext cx="243154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Reporting</a:t>
            </a:r>
          </a:p>
        </p:txBody>
      </p:sp>
      <p:sp>
        <p:nvSpPr>
          <p:cNvPr id="18" name="TextBox 17">
            <a:extLst>
              <a:ext uri="{FF2B5EF4-FFF2-40B4-BE49-F238E27FC236}">
                <a16:creationId xmlns:a16="http://schemas.microsoft.com/office/drawing/2014/main" id="{9DEE1E1E-C9B1-4ECB-9CFC-EE1A6574A228}"/>
              </a:ext>
            </a:extLst>
          </p:cNvPr>
          <p:cNvSpPr txBox="1"/>
          <p:nvPr/>
        </p:nvSpPr>
        <p:spPr>
          <a:xfrm>
            <a:off x="4581152" y="638258"/>
            <a:ext cx="7485915" cy="5632311"/>
          </a:xfrm>
          <a:prstGeom prst="rect">
            <a:avLst/>
          </a:prstGeom>
          <a:noFill/>
        </p:spPr>
        <p:txBody>
          <a:bodyPr wrap="square">
            <a:spAutoFit/>
          </a:bodyPr>
          <a:lstStyle/>
          <a:p>
            <a:pPr marL="285750" indent="-285750">
              <a:buClr>
                <a:srgbClr val="E42D38"/>
              </a:buClr>
              <a:buSzPct val="150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Know </a:t>
            </a: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who you are reporting to</a:t>
            </a:r>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and what information they need.</a:t>
            </a:r>
          </a:p>
          <a:p>
            <a:pPr marL="285750" indent="-285750">
              <a:buClr>
                <a:srgbClr val="E42D38"/>
              </a:buClr>
              <a:buSzPct val="150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E42D38"/>
              </a:buClr>
              <a:buSzPct val="150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Coordinate with agencies on the field and </a:t>
            </a: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ensure there is teamwork and communication</a:t>
            </a:r>
            <a:r>
              <a:rPr lang="en-US" dirty="0">
                <a:latin typeface="Open sans" panose="020B0606030504020204" pitchFamily="34" charset="0"/>
                <a:ea typeface="Open sans" panose="020B0606030504020204" pitchFamily="34" charset="0"/>
                <a:cs typeface="Open sans" panose="020B0606030504020204" pitchFamily="34" charset="0"/>
              </a:rPr>
              <a:t> of roles and expectations.</a:t>
            </a:r>
          </a:p>
          <a:p>
            <a:pPr marL="285750" indent="-285750">
              <a:buClr>
                <a:srgbClr val="E42D38"/>
              </a:buClr>
              <a:buSzPct val="150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E42D38"/>
              </a:buClr>
              <a:buSzPct val="150000"/>
              <a:buFont typeface="Arial" panose="020B0604020202020204" pitchFamily="34" charset="0"/>
              <a:buChar char="•"/>
            </a:pP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Describe</a:t>
            </a:r>
            <a:r>
              <a:rPr lang="en-US" dirty="0">
                <a:latin typeface="Open sans" panose="020B0606030504020204" pitchFamily="34" charset="0"/>
                <a:ea typeface="Open sans" panose="020B0606030504020204" pitchFamily="34" charset="0"/>
                <a:cs typeface="Open sans" panose="020B0606030504020204" pitchFamily="34" charset="0"/>
              </a:rPr>
              <a:t> the situation, what has happened?</a:t>
            </a:r>
          </a:p>
          <a:p>
            <a:pPr marL="285750" indent="-285750">
              <a:buClr>
                <a:srgbClr val="E42D38"/>
              </a:buClr>
              <a:buSzPct val="150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E42D38"/>
              </a:buClr>
              <a:buSzPct val="150000"/>
              <a:buFont typeface="Arial" panose="020B0604020202020204" pitchFamily="34" charset="0"/>
              <a:buChar char="•"/>
            </a:pP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Record Affected population</a:t>
            </a:r>
            <a:r>
              <a:rPr lang="en-US" dirty="0">
                <a:latin typeface="Open sans" panose="020B0606030504020204" pitchFamily="34" charset="0"/>
                <a:ea typeface="Open sans" panose="020B0606030504020204" pitchFamily="34" charset="0"/>
                <a:cs typeface="Open sans" panose="020B0606030504020204" pitchFamily="34" charset="0"/>
              </a:rPr>
              <a:t>, # of persons,# of families/households</a:t>
            </a:r>
          </a:p>
          <a:p>
            <a:pPr marL="285750" indent="-285750">
              <a:buClr>
                <a:srgbClr val="E42D38"/>
              </a:buClr>
              <a:buSzPct val="150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E42D38"/>
              </a:buClr>
              <a:buSzPct val="150000"/>
              <a:buFont typeface="Arial" panose="020B0604020202020204" pitchFamily="34" charset="0"/>
              <a:buChar char="•"/>
            </a:pP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Note Impact: </a:t>
            </a:r>
            <a:r>
              <a:rPr lang="en-US" dirty="0">
                <a:latin typeface="Open sans" panose="020B0606030504020204" pitchFamily="34" charset="0"/>
                <a:ea typeface="Open sans" panose="020B0606030504020204" pitchFamily="34" charset="0"/>
                <a:cs typeface="Open sans" panose="020B0606030504020204" pitchFamily="34" charset="0"/>
              </a:rPr>
              <a:t>Injuries, death, damage to livelihoods, infrastructure</a:t>
            </a:r>
          </a:p>
          <a:p>
            <a:pPr marL="285750" indent="-285750">
              <a:buClr>
                <a:srgbClr val="E42D38"/>
              </a:buClr>
              <a:buSzPct val="150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E42D38"/>
              </a:buClr>
              <a:buSzPct val="150000"/>
              <a:buFont typeface="Arial" panose="020B0604020202020204" pitchFamily="34" charset="0"/>
              <a:buChar char="•"/>
            </a:pP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Who is responding presently,</a:t>
            </a:r>
            <a:r>
              <a:rPr lang="en-US" dirty="0">
                <a:latin typeface="Open sans" panose="020B0606030504020204" pitchFamily="34" charset="0"/>
                <a:ea typeface="Open sans" panose="020B0606030504020204" pitchFamily="34" charset="0"/>
                <a:cs typeface="Open sans" panose="020B0606030504020204" pitchFamily="34" charset="0"/>
              </a:rPr>
              <a:t> what are they doing? What resources are available?</a:t>
            </a:r>
          </a:p>
          <a:p>
            <a:pPr marL="285750" indent="-285750">
              <a:buClr>
                <a:srgbClr val="E42D38"/>
              </a:buClr>
              <a:buSzPct val="150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E42D38"/>
              </a:buClr>
              <a:buSzPct val="150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Where are the gaps. </a:t>
            </a: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What is needed now?</a:t>
            </a:r>
          </a:p>
          <a:p>
            <a:pPr marL="285750" indent="-285750">
              <a:buClr>
                <a:srgbClr val="E42D38"/>
              </a:buClr>
              <a:buSzPct val="150000"/>
              <a:buFont typeface="Arial" panose="020B0604020202020204" pitchFamily="34" charset="0"/>
              <a:buChar char="•"/>
            </a:pPr>
            <a:endPar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E42D38"/>
              </a:buClr>
              <a:buSzPct val="150000"/>
              <a:buFont typeface="Arial" panose="020B0604020202020204" pitchFamily="34" charset="0"/>
              <a:buChar char="•"/>
            </a:pPr>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What are the future needs</a:t>
            </a:r>
            <a:r>
              <a:rPr lang="en-US" dirty="0">
                <a:solidFill>
                  <a:srgbClr val="E42D38"/>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of those affected?</a:t>
            </a:r>
          </a:p>
        </p:txBody>
      </p:sp>
    </p:spTree>
    <p:extLst>
      <p:ext uri="{BB962C8B-B14F-4D97-AF65-F5344CB8AC3E}">
        <p14:creationId xmlns:p14="http://schemas.microsoft.com/office/powerpoint/2010/main" val="426739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3" y="638257"/>
            <a:ext cx="33874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Key Principles And Tips</a:t>
            </a:r>
          </a:p>
        </p:txBody>
      </p:sp>
      <p:sp>
        <p:nvSpPr>
          <p:cNvPr id="18" name="TextBox 17">
            <a:extLst>
              <a:ext uri="{FF2B5EF4-FFF2-40B4-BE49-F238E27FC236}">
                <a16:creationId xmlns:a16="http://schemas.microsoft.com/office/drawing/2014/main" id="{9DEE1E1E-C9B1-4ECB-9CFC-EE1A6574A228}"/>
              </a:ext>
            </a:extLst>
          </p:cNvPr>
          <p:cNvSpPr txBox="1"/>
          <p:nvPr/>
        </p:nvSpPr>
        <p:spPr>
          <a:xfrm>
            <a:off x="5905499" y="750948"/>
            <a:ext cx="5783737" cy="5329088"/>
          </a:xfrm>
          <a:prstGeom prst="rect">
            <a:avLst/>
          </a:prstGeom>
          <a:noFill/>
        </p:spPr>
        <p:txBody>
          <a:bodyPr wrap="square">
            <a:spAutoFit/>
          </a:bodyPr>
          <a:lstStyle/>
          <a:p>
            <a:pPr lvl="0" algn="l" rtl="0">
              <a:lnSpc>
                <a:spcPct val="150000"/>
              </a:lnSpc>
              <a:spcBef>
                <a:spcPts val="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Pit falls to avoid: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Biases</a:t>
            </a:r>
            <a:endPar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lvl="0" algn="l" rtl="0">
              <a:lnSpc>
                <a:spcPct val="150000"/>
              </a:lnSpc>
              <a:spcBef>
                <a:spcPts val="100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Introduce yourself properly,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don’t make promises</a:t>
            </a:r>
            <a:endPar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lvl="0" algn="l" rtl="0">
              <a:lnSpc>
                <a:spcPct val="150000"/>
              </a:lnSpc>
              <a:spcBef>
                <a:spcPts val="100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Always get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consent</a:t>
            </a:r>
            <a:endPar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lvl="0" algn="l" rtl="0">
              <a:lnSpc>
                <a:spcPct val="150000"/>
              </a:lnSpc>
              <a:spcBef>
                <a:spcPts val="100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Be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respectful</a:t>
            </a:r>
            <a:endPar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lvl="0" algn="l" rtl="0">
              <a:lnSpc>
                <a:spcPct val="150000"/>
              </a:lnSpc>
              <a:spcBef>
                <a:spcPts val="100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Try to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identify the gaps</a:t>
            </a:r>
            <a:endPar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lvl="0" algn="l" rtl="0">
              <a:lnSpc>
                <a:spcPct val="150000"/>
              </a:lnSpc>
              <a:spcBef>
                <a:spcPts val="100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Information collected must be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accurate and reliable</a:t>
            </a:r>
          </a:p>
          <a:p>
            <a:pPr lvl="0" algn="l" rtl="0">
              <a:lnSpc>
                <a:spcPct val="150000"/>
              </a:lnSpc>
              <a:spcBef>
                <a:spcPts val="100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Include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vulnerable persons</a:t>
            </a:r>
            <a:endPar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lvl="0" algn="l" rtl="0">
              <a:lnSpc>
                <a:spcPct val="150000"/>
              </a:lnSpc>
              <a:spcBef>
                <a:spcPts val="1000"/>
              </a:spcBef>
              <a:spcAft>
                <a:spcPts val="0"/>
              </a:spcAft>
              <a:buClr>
                <a:srgbClr val="C55A11"/>
              </a:buClr>
              <a:buSzPts val="2400"/>
            </a:pPr>
            <a:r>
              <a:rPr lang="en-US" sz="1900" dirty="0">
                <a:latin typeface="Open sans" panose="020B0606030504020204" pitchFamily="34" charset="0"/>
                <a:ea typeface="Open sans" panose="020B0606030504020204" pitchFamily="34" charset="0"/>
                <a:cs typeface="Open sans" panose="020B0606030504020204" pitchFamily="34" charset="0"/>
                <a:sym typeface="Arial"/>
              </a:rPr>
              <a:t>Assistance should be given </a:t>
            </a:r>
            <a:r>
              <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based on needs</a:t>
            </a:r>
            <a:endParaRPr lang="en-US" sz="19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621D302D-DE8C-4CCA-8121-78CB10D14BF0}"/>
              </a:ext>
            </a:extLst>
          </p:cNvPr>
          <p:cNvPicPr>
            <a:picLocks noChangeAspect="1"/>
          </p:cNvPicPr>
          <p:nvPr/>
        </p:nvPicPr>
        <p:blipFill>
          <a:blip r:embed="rId2">
            <a:duotone>
              <a:prstClr val="black"/>
              <a:schemeClr val="tx2">
                <a:tint val="45000"/>
                <a:satMod val="400000"/>
              </a:schemeClr>
            </a:duotone>
          </a:blip>
          <a:stretch>
            <a:fillRect/>
          </a:stretch>
        </p:blipFill>
        <p:spPr>
          <a:xfrm>
            <a:off x="4927599" y="919631"/>
            <a:ext cx="609265" cy="255824"/>
          </a:xfrm>
          <a:prstGeom prst="rect">
            <a:avLst/>
          </a:prstGeom>
          <a:ln>
            <a:noFill/>
          </a:ln>
        </p:spPr>
      </p:pic>
      <p:pic>
        <p:nvPicPr>
          <p:cNvPr id="14" name="Picture 13">
            <a:extLst>
              <a:ext uri="{FF2B5EF4-FFF2-40B4-BE49-F238E27FC236}">
                <a16:creationId xmlns:a16="http://schemas.microsoft.com/office/drawing/2014/main" id="{F2C9DC5F-ED8A-47DD-812E-7C70AA4D1CC3}"/>
              </a:ext>
            </a:extLst>
          </p:cNvPr>
          <p:cNvPicPr>
            <a:picLocks noChangeAspect="1"/>
          </p:cNvPicPr>
          <p:nvPr/>
        </p:nvPicPr>
        <p:blipFill>
          <a:blip r:embed="rId2">
            <a:duotone>
              <a:prstClr val="black"/>
              <a:schemeClr val="tx2">
                <a:tint val="45000"/>
                <a:satMod val="400000"/>
              </a:schemeClr>
            </a:duotone>
          </a:blip>
          <a:stretch>
            <a:fillRect/>
          </a:stretch>
        </p:blipFill>
        <p:spPr>
          <a:xfrm>
            <a:off x="4927598" y="1452326"/>
            <a:ext cx="609265" cy="255824"/>
          </a:xfrm>
          <a:prstGeom prst="rect">
            <a:avLst/>
          </a:prstGeom>
        </p:spPr>
      </p:pic>
      <p:pic>
        <p:nvPicPr>
          <p:cNvPr id="15" name="Picture 14">
            <a:extLst>
              <a:ext uri="{FF2B5EF4-FFF2-40B4-BE49-F238E27FC236}">
                <a16:creationId xmlns:a16="http://schemas.microsoft.com/office/drawing/2014/main" id="{14A50944-ABAE-4790-B3C4-96935D362785}"/>
              </a:ext>
            </a:extLst>
          </p:cNvPr>
          <p:cNvPicPr>
            <a:picLocks noChangeAspect="1"/>
          </p:cNvPicPr>
          <p:nvPr/>
        </p:nvPicPr>
        <p:blipFill>
          <a:blip r:embed="rId2">
            <a:duotone>
              <a:prstClr val="black"/>
              <a:schemeClr val="tx2">
                <a:tint val="45000"/>
                <a:satMod val="400000"/>
              </a:schemeClr>
            </a:duotone>
          </a:blip>
          <a:stretch>
            <a:fillRect/>
          </a:stretch>
        </p:blipFill>
        <p:spPr>
          <a:xfrm>
            <a:off x="4927598" y="2434041"/>
            <a:ext cx="609265" cy="255824"/>
          </a:xfrm>
          <a:prstGeom prst="rect">
            <a:avLst/>
          </a:prstGeom>
        </p:spPr>
      </p:pic>
      <p:pic>
        <p:nvPicPr>
          <p:cNvPr id="16" name="Picture 15">
            <a:extLst>
              <a:ext uri="{FF2B5EF4-FFF2-40B4-BE49-F238E27FC236}">
                <a16:creationId xmlns:a16="http://schemas.microsoft.com/office/drawing/2014/main" id="{8D1D4457-2F3F-498D-875F-53421B7DBF59}"/>
              </a:ext>
            </a:extLst>
          </p:cNvPr>
          <p:cNvPicPr>
            <a:picLocks noChangeAspect="1"/>
          </p:cNvPicPr>
          <p:nvPr/>
        </p:nvPicPr>
        <p:blipFill>
          <a:blip r:embed="rId2">
            <a:duotone>
              <a:prstClr val="black"/>
              <a:schemeClr val="tx2">
                <a:tint val="45000"/>
                <a:satMod val="400000"/>
              </a:schemeClr>
            </a:duotone>
          </a:blip>
          <a:stretch>
            <a:fillRect/>
          </a:stretch>
        </p:blipFill>
        <p:spPr>
          <a:xfrm>
            <a:off x="4965659" y="2999922"/>
            <a:ext cx="609265" cy="255824"/>
          </a:xfrm>
          <a:prstGeom prst="rect">
            <a:avLst/>
          </a:prstGeom>
        </p:spPr>
      </p:pic>
      <p:pic>
        <p:nvPicPr>
          <p:cNvPr id="17" name="Picture 16">
            <a:extLst>
              <a:ext uri="{FF2B5EF4-FFF2-40B4-BE49-F238E27FC236}">
                <a16:creationId xmlns:a16="http://schemas.microsoft.com/office/drawing/2014/main" id="{D800D6EC-6E5A-40B6-B74A-E89A1878A686}"/>
              </a:ext>
            </a:extLst>
          </p:cNvPr>
          <p:cNvPicPr>
            <a:picLocks noChangeAspect="1"/>
          </p:cNvPicPr>
          <p:nvPr/>
        </p:nvPicPr>
        <p:blipFill>
          <a:blip r:embed="rId2">
            <a:duotone>
              <a:prstClr val="black"/>
              <a:schemeClr val="tx2">
                <a:tint val="45000"/>
                <a:satMod val="400000"/>
              </a:schemeClr>
            </a:duotone>
          </a:blip>
          <a:stretch>
            <a:fillRect/>
          </a:stretch>
        </p:blipFill>
        <p:spPr>
          <a:xfrm>
            <a:off x="4927598" y="3565641"/>
            <a:ext cx="609265" cy="255824"/>
          </a:xfrm>
          <a:prstGeom prst="rect">
            <a:avLst/>
          </a:prstGeom>
        </p:spPr>
      </p:pic>
      <p:pic>
        <p:nvPicPr>
          <p:cNvPr id="19" name="Picture 18">
            <a:extLst>
              <a:ext uri="{FF2B5EF4-FFF2-40B4-BE49-F238E27FC236}">
                <a16:creationId xmlns:a16="http://schemas.microsoft.com/office/drawing/2014/main" id="{23119445-0AB5-4CB0-B4A4-05940021BB65}"/>
              </a:ext>
            </a:extLst>
          </p:cNvPr>
          <p:cNvPicPr>
            <a:picLocks noChangeAspect="1"/>
          </p:cNvPicPr>
          <p:nvPr/>
        </p:nvPicPr>
        <p:blipFill>
          <a:blip r:embed="rId2">
            <a:duotone>
              <a:prstClr val="black"/>
              <a:schemeClr val="tx2">
                <a:tint val="45000"/>
                <a:satMod val="400000"/>
              </a:schemeClr>
            </a:duotone>
          </a:blip>
          <a:stretch>
            <a:fillRect/>
          </a:stretch>
        </p:blipFill>
        <p:spPr>
          <a:xfrm>
            <a:off x="4927598" y="4120895"/>
            <a:ext cx="609265" cy="255824"/>
          </a:xfrm>
          <a:prstGeom prst="rect">
            <a:avLst/>
          </a:prstGeom>
        </p:spPr>
      </p:pic>
      <p:pic>
        <p:nvPicPr>
          <p:cNvPr id="20" name="Picture 19">
            <a:extLst>
              <a:ext uri="{FF2B5EF4-FFF2-40B4-BE49-F238E27FC236}">
                <a16:creationId xmlns:a16="http://schemas.microsoft.com/office/drawing/2014/main" id="{D928DC1E-E969-4705-827B-6F0346B366EC}"/>
              </a:ext>
            </a:extLst>
          </p:cNvPr>
          <p:cNvPicPr>
            <a:picLocks noChangeAspect="1"/>
          </p:cNvPicPr>
          <p:nvPr/>
        </p:nvPicPr>
        <p:blipFill>
          <a:blip r:embed="rId2">
            <a:duotone>
              <a:prstClr val="black"/>
              <a:schemeClr val="tx2">
                <a:tint val="45000"/>
                <a:satMod val="400000"/>
              </a:schemeClr>
            </a:duotone>
          </a:blip>
          <a:stretch>
            <a:fillRect/>
          </a:stretch>
        </p:blipFill>
        <p:spPr>
          <a:xfrm>
            <a:off x="4965659" y="5149850"/>
            <a:ext cx="609265" cy="255824"/>
          </a:xfrm>
          <a:prstGeom prst="rect">
            <a:avLst/>
          </a:prstGeom>
        </p:spPr>
      </p:pic>
      <p:pic>
        <p:nvPicPr>
          <p:cNvPr id="2" name="Picture 1">
            <a:extLst>
              <a:ext uri="{FF2B5EF4-FFF2-40B4-BE49-F238E27FC236}">
                <a16:creationId xmlns:a16="http://schemas.microsoft.com/office/drawing/2014/main" id="{FEEFAB41-88A7-93BF-4C48-03F28CE75C43}"/>
              </a:ext>
            </a:extLst>
          </p:cNvPr>
          <p:cNvPicPr>
            <a:picLocks noChangeAspect="1"/>
          </p:cNvPicPr>
          <p:nvPr/>
        </p:nvPicPr>
        <p:blipFill>
          <a:blip r:embed="rId2">
            <a:duotone>
              <a:prstClr val="black"/>
              <a:schemeClr val="tx2">
                <a:tint val="45000"/>
                <a:satMod val="400000"/>
              </a:schemeClr>
            </a:duotone>
          </a:blip>
          <a:stretch>
            <a:fillRect/>
          </a:stretch>
        </p:blipFill>
        <p:spPr>
          <a:xfrm>
            <a:off x="4966720" y="5715569"/>
            <a:ext cx="609265" cy="255824"/>
          </a:xfrm>
          <a:prstGeom prst="rect">
            <a:avLst/>
          </a:prstGeom>
        </p:spPr>
      </p:pic>
    </p:spTree>
    <p:extLst>
      <p:ext uri="{BB962C8B-B14F-4D97-AF65-F5344CB8AC3E}">
        <p14:creationId xmlns:p14="http://schemas.microsoft.com/office/powerpoint/2010/main" val="95252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54946" y="893439"/>
            <a:ext cx="373964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Ongoing Community Monitoring And Surveillance: </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Recovery Process</a:t>
            </a:r>
          </a:p>
        </p:txBody>
      </p:sp>
      <p:sp>
        <p:nvSpPr>
          <p:cNvPr id="18" name="TextBox 17">
            <a:extLst>
              <a:ext uri="{FF2B5EF4-FFF2-40B4-BE49-F238E27FC236}">
                <a16:creationId xmlns:a16="http://schemas.microsoft.com/office/drawing/2014/main" id="{9DEE1E1E-C9B1-4ECB-9CFC-EE1A6574A228}"/>
              </a:ext>
            </a:extLst>
          </p:cNvPr>
          <p:cNvSpPr txBox="1"/>
          <p:nvPr/>
        </p:nvSpPr>
        <p:spPr>
          <a:xfrm>
            <a:off x="4496454" y="979411"/>
            <a:ext cx="7340600" cy="4600042"/>
          </a:xfrm>
          <a:prstGeom prst="rect">
            <a:avLst/>
          </a:prstGeom>
          <a:noFill/>
        </p:spPr>
        <p:txBody>
          <a:bodyPr wrap="square">
            <a:spAutoFit/>
          </a:bodyPr>
          <a:lstStyle/>
          <a:p>
            <a:pPr lvl="0" algn="l" rtl="0">
              <a:spcBef>
                <a:spcPts val="0"/>
              </a:spcBef>
              <a:spcAft>
                <a:spcPts val="0"/>
              </a:spcAft>
              <a:buClr>
                <a:srgbClr val="C55A11"/>
              </a:buClr>
              <a:buSzPts val="2400"/>
            </a:pP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The restoration, and improvement where appropriate,</a:t>
            </a:r>
            <a:r>
              <a:rPr lang="en-US"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of facilities, livelihoods and living conditions of disaster-affected communities, including efforts to reduce disaster risk factors. (ISDR)</a:t>
            </a: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spcBef>
                <a:spcPts val="0"/>
              </a:spcBef>
              <a:spcAft>
                <a:spcPts val="0"/>
              </a:spcAft>
              <a:buClr>
                <a:srgbClr val="C55A11"/>
              </a:buClr>
              <a:buSzPts val="2400"/>
            </a:pPr>
            <a:endParaRPr lang="en-US" sz="22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l" rtl="0">
              <a:lnSpc>
                <a:spcPct val="150000"/>
              </a:lnSpc>
              <a:spcBef>
                <a:spcPts val="0"/>
              </a:spcBef>
              <a:spcAft>
                <a:spcPts val="0"/>
              </a:spcAft>
              <a:buClr>
                <a:srgbClr val="C55A11"/>
              </a:buClr>
              <a:buSzPts val="2400"/>
            </a:pP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Why Assess Here?</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To see how people are coping</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How quickly is life is returning to normal?</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Rebuilding resilience</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sym typeface="Arial"/>
              </a:rPr>
              <a:t>Monitoring of ongoing </a:t>
            </a:r>
            <a:r>
              <a:rPr lang="en-US" sz="2200" dirty="0" err="1">
                <a:latin typeface="Open sans" panose="020B0606030504020204" pitchFamily="34" charset="0"/>
                <a:ea typeface="Open sans" panose="020B0606030504020204" pitchFamily="34" charset="0"/>
                <a:cs typeface="Open sans" panose="020B0606030504020204" pitchFamily="34" charset="0"/>
                <a:sym typeface="Arial"/>
              </a:rPr>
              <a:t>programmes</a:t>
            </a:r>
            <a:r>
              <a:rPr lang="en-US" sz="2200" dirty="0">
                <a:latin typeface="Open sans" panose="020B0606030504020204" pitchFamily="34" charset="0"/>
                <a:ea typeface="Open sans" panose="020B0606030504020204" pitchFamily="34" charset="0"/>
                <a:cs typeface="Open sans" panose="020B0606030504020204" pitchFamily="34" charset="0"/>
                <a:sym typeface="Arial"/>
              </a:rPr>
              <a:t> and needs</a:t>
            </a:r>
          </a:p>
        </p:txBody>
      </p:sp>
    </p:spTree>
    <p:extLst>
      <p:ext uri="{BB962C8B-B14F-4D97-AF65-F5344CB8AC3E}">
        <p14:creationId xmlns:p14="http://schemas.microsoft.com/office/powerpoint/2010/main" val="2320299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89777" y="638257"/>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Working With Other Partners</a:t>
            </a:r>
          </a:p>
          <a:p>
            <a:pPr>
              <a:spcBef>
                <a:spcPts val="0"/>
              </a:spcBef>
              <a:buClr>
                <a:schemeClr val="lt1"/>
              </a:buClr>
              <a:buSzPts val="4400"/>
              <a:buFont typeface="Arial"/>
              <a:buNone/>
            </a:pPr>
            <a:endParaRPr lang="en-US" sz="2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Bef>
                <a:spcPts val="0"/>
              </a:spcBef>
              <a:buClr>
                <a:schemeClr val="lt1"/>
              </a:buClr>
              <a:buSzPts val="4400"/>
              <a:buFont typeface="Arial"/>
              <a:buNone/>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Is a must and very crucial during Emergencies.</a:t>
            </a:r>
          </a:p>
        </p:txBody>
      </p:sp>
      <p:grpSp>
        <p:nvGrpSpPr>
          <p:cNvPr id="21" name="Group 20">
            <a:extLst>
              <a:ext uri="{FF2B5EF4-FFF2-40B4-BE49-F238E27FC236}">
                <a16:creationId xmlns:a16="http://schemas.microsoft.com/office/drawing/2014/main" id="{898FEE03-ECA8-49BA-A067-DAD0CA2D81D4}"/>
              </a:ext>
            </a:extLst>
          </p:cNvPr>
          <p:cNvGrpSpPr/>
          <p:nvPr/>
        </p:nvGrpSpPr>
        <p:grpSpPr>
          <a:xfrm>
            <a:off x="5193618" y="2031830"/>
            <a:ext cx="4130597" cy="677333"/>
            <a:chOff x="5503563" y="2527286"/>
            <a:chExt cx="4130597" cy="677333"/>
          </a:xfrm>
        </p:grpSpPr>
        <p:sp>
          <p:nvSpPr>
            <p:cNvPr id="16" name="TextBox 15">
              <a:extLst>
                <a:ext uri="{FF2B5EF4-FFF2-40B4-BE49-F238E27FC236}">
                  <a16:creationId xmlns:a16="http://schemas.microsoft.com/office/drawing/2014/main" id="{A3A5E8CA-76FF-450D-A879-97853F59C22F}"/>
                </a:ext>
              </a:extLst>
            </p:cNvPr>
            <p:cNvSpPr txBox="1"/>
            <p:nvPr/>
          </p:nvSpPr>
          <p:spPr>
            <a:xfrm>
              <a:off x="6959599" y="2681287"/>
              <a:ext cx="2674561" cy="369332"/>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Respect Differences</a:t>
              </a:r>
            </a:p>
          </p:txBody>
        </p:sp>
        <p:pic>
          <p:nvPicPr>
            <p:cNvPr id="5" name="Picture 4">
              <a:extLst>
                <a:ext uri="{FF2B5EF4-FFF2-40B4-BE49-F238E27FC236}">
                  <a16:creationId xmlns:a16="http://schemas.microsoft.com/office/drawing/2014/main" id="{5966C361-9520-4A7F-9791-801CDE70F13A}"/>
                </a:ext>
              </a:extLst>
            </p:cNvPr>
            <p:cNvPicPr>
              <a:picLocks noChangeAspect="1"/>
            </p:cNvPicPr>
            <p:nvPr/>
          </p:nvPicPr>
          <p:blipFill>
            <a:blip r:embed="rId3">
              <a:duotone>
                <a:prstClr val="black"/>
                <a:schemeClr val="tx2">
                  <a:tint val="45000"/>
                  <a:satMod val="400000"/>
                </a:schemeClr>
              </a:duotone>
            </a:blip>
            <a:stretch>
              <a:fillRect/>
            </a:stretch>
          </p:blipFill>
          <p:spPr>
            <a:xfrm>
              <a:off x="5503563" y="2527286"/>
              <a:ext cx="982133" cy="677333"/>
            </a:xfrm>
            <a:prstGeom prst="rect">
              <a:avLst/>
            </a:prstGeom>
          </p:spPr>
        </p:pic>
      </p:grpSp>
      <p:grpSp>
        <p:nvGrpSpPr>
          <p:cNvPr id="22" name="Group 21">
            <a:extLst>
              <a:ext uri="{FF2B5EF4-FFF2-40B4-BE49-F238E27FC236}">
                <a16:creationId xmlns:a16="http://schemas.microsoft.com/office/drawing/2014/main" id="{21D6051C-1EC2-4AE0-A04D-B63C2EE11450}"/>
              </a:ext>
            </a:extLst>
          </p:cNvPr>
          <p:cNvGrpSpPr/>
          <p:nvPr/>
        </p:nvGrpSpPr>
        <p:grpSpPr>
          <a:xfrm>
            <a:off x="5193618" y="638257"/>
            <a:ext cx="5053298" cy="970844"/>
            <a:chOff x="5582584" y="747590"/>
            <a:chExt cx="5053298" cy="970844"/>
          </a:xfrm>
        </p:grpSpPr>
        <p:sp>
          <p:nvSpPr>
            <p:cNvPr id="17" name="TextBox 16">
              <a:extLst>
                <a:ext uri="{FF2B5EF4-FFF2-40B4-BE49-F238E27FC236}">
                  <a16:creationId xmlns:a16="http://schemas.microsoft.com/office/drawing/2014/main" id="{7571EE6E-ECCE-4285-BA15-32003ECDFDCA}"/>
                </a:ext>
              </a:extLst>
            </p:cNvPr>
            <p:cNvSpPr txBox="1"/>
            <p:nvPr/>
          </p:nvSpPr>
          <p:spPr>
            <a:xfrm>
              <a:off x="6959600" y="909847"/>
              <a:ext cx="3676282" cy="646331"/>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Discuss Partners’ Roles &amp; </a:t>
              </a:r>
            </a:p>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The Reporting Hierarchy</a:t>
              </a:r>
            </a:p>
          </p:txBody>
        </p:sp>
        <p:pic>
          <p:nvPicPr>
            <p:cNvPr id="7" name="Picture 6">
              <a:extLst>
                <a:ext uri="{FF2B5EF4-FFF2-40B4-BE49-F238E27FC236}">
                  <a16:creationId xmlns:a16="http://schemas.microsoft.com/office/drawing/2014/main" id="{84572B9A-B688-47FD-9FCA-2A33256A1F2B}"/>
                </a:ext>
              </a:extLst>
            </p:cNvPr>
            <p:cNvPicPr>
              <a:picLocks noChangeAspect="1"/>
            </p:cNvPicPr>
            <p:nvPr/>
          </p:nvPicPr>
          <p:blipFill>
            <a:blip r:embed="rId4">
              <a:duotone>
                <a:prstClr val="black"/>
                <a:schemeClr val="tx2">
                  <a:tint val="45000"/>
                  <a:satMod val="400000"/>
                </a:schemeClr>
              </a:duotone>
            </a:blip>
            <a:stretch>
              <a:fillRect/>
            </a:stretch>
          </p:blipFill>
          <p:spPr>
            <a:xfrm>
              <a:off x="5582584" y="747590"/>
              <a:ext cx="824089" cy="970844"/>
            </a:xfrm>
            <a:prstGeom prst="rect">
              <a:avLst/>
            </a:prstGeom>
          </p:spPr>
        </p:pic>
      </p:grpSp>
      <p:grpSp>
        <p:nvGrpSpPr>
          <p:cNvPr id="20" name="Group 19">
            <a:extLst>
              <a:ext uri="{FF2B5EF4-FFF2-40B4-BE49-F238E27FC236}">
                <a16:creationId xmlns:a16="http://schemas.microsoft.com/office/drawing/2014/main" id="{D1286E70-DE01-4793-AB4D-2550EB22A12E}"/>
              </a:ext>
            </a:extLst>
          </p:cNvPr>
          <p:cNvGrpSpPr/>
          <p:nvPr/>
        </p:nvGrpSpPr>
        <p:grpSpPr>
          <a:xfrm>
            <a:off x="5193618" y="3167178"/>
            <a:ext cx="5002727" cy="1040432"/>
            <a:chOff x="5633155" y="4058626"/>
            <a:chExt cx="5002727" cy="1040432"/>
          </a:xfrm>
        </p:grpSpPr>
        <p:sp>
          <p:nvSpPr>
            <p:cNvPr id="15" name="TextBox 14">
              <a:extLst>
                <a:ext uri="{FF2B5EF4-FFF2-40B4-BE49-F238E27FC236}">
                  <a16:creationId xmlns:a16="http://schemas.microsoft.com/office/drawing/2014/main" id="{F4E437EF-3411-4252-AE7D-20446489F203}"/>
                </a:ext>
              </a:extLst>
            </p:cNvPr>
            <p:cNvSpPr txBox="1"/>
            <p:nvPr/>
          </p:nvSpPr>
          <p:spPr>
            <a:xfrm>
              <a:off x="6959600" y="4175728"/>
              <a:ext cx="3676282" cy="923330"/>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Maintain Open Communication </a:t>
              </a:r>
            </a:p>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And Transparency</a:t>
              </a:r>
            </a:p>
          </p:txBody>
        </p:sp>
        <p:pic>
          <p:nvPicPr>
            <p:cNvPr id="19" name="Picture 18">
              <a:extLst>
                <a:ext uri="{FF2B5EF4-FFF2-40B4-BE49-F238E27FC236}">
                  <a16:creationId xmlns:a16="http://schemas.microsoft.com/office/drawing/2014/main" id="{EA6EF16C-1F2C-45B3-B4AC-0A7632CB6378}"/>
                </a:ext>
              </a:extLst>
            </p:cNvPr>
            <p:cNvPicPr>
              <a:picLocks noChangeAspect="1"/>
            </p:cNvPicPr>
            <p:nvPr/>
          </p:nvPicPr>
          <p:blipFill>
            <a:blip r:embed="rId5">
              <a:duotone>
                <a:prstClr val="black"/>
                <a:schemeClr val="tx2">
                  <a:tint val="45000"/>
                  <a:satMod val="400000"/>
                </a:schemeClr>
              </a:duotone>
            </a:blip>
            <a:stretch>
              <a:fillRect/>
            </a:stretch>
          </p:blipFill>
          <p:spPr>
            <a:xfrm>
              <a:off x="5633155" y="4058626"/>
              <a:ext cx="925689" cy="880533"/>
            </a:xfrm>
            <a:prstGeom prst="rect">
              <a:avLst/>
            </a:prstGeom>
          </p:spPr>
        </p:pic>
      </p:grpSp>
      <p:sp>
        <p:nvSpPr>
          <p:cNvPr id="24" name="TextBox 23">
            <a:extLst>
              <a:ext uri="{FF2B5EF4-FFF2-40B4-BE49-F238E27FC236}">
                <a16:creationId xmlns:a16="http://schemas.microsoft.com/office/drawing/2014/main" id="{24F24E37-0A49-447D-BF9A-AD903A34A0E4}"/>
              </a:ext>
            </a:extLst>
          </p:cNvPr>
          <p:cNvSpPr txBox="1"/>
          <p:nvPr/>
        </p:nvSpPr>
        <p:spPr>
          <a:xfrm>
            <a:off x="4514703" y="4857157"/>
            <a:ext cx="7333747" cy="1200329"/>
          </a:xfrm>
          <a:prstGeom prst="rect">
            <a:avLst/>
          </a:prstGeom>
          <a:noFill/>
        </p:spPr>
        <p:txBody>
          <a:bodyPr wrap="square">
            <a:spAutoFit/>
          </a:bodyPr>
          <a:lstStyle/>
          <a:p>
            <a:pPr algn="just"/>
            <a:r>
              <a:rPr lang="en-US" b="1" dirty="0">
                <a:solidFill>
                  <a:srgbClr val="E42D38"/>
                </a:solidFill>
                <a:latin typeface="Open sans" panose="020B0606030504020204" pitchFamily="34" charset="0"/>
                <a:ea typeface="Open sans" panose="020B0606030504020204" pitchFamily="34" charset="0"/>
                <a:cs typeface="Open sans" panose="020B0606030504020204" pitchFamily="34" charset="0"/>
              </a:rPr>
              <a:t>Remember: </a:t>
            </a:r>
            <a:r>
              <a:rPr lang="en-US" dirty="0">
                <a:latin typeface="Open sans" panose="020B0606030504020204" pitchFamily="34" charset="0"/>
                <a:ea typeface="Open sans" panose="020B0606030504020204" pitchFamily="34" charset="0"/>
                <a:cs typeface="Open sans" panose="020B0606030504020204" pitchFamily="34" charset="0"/>
              </a:rPr>
              <a:t>You are working with others united by common motivation and vision with the purpose of planning executing cooperative activities according to clearly defined and accepted objectives.</a:t>
            </a:r>
          </a:p>
        </p:txBody>
      </p:sp>
    </p:spTree>
    <p:extLst>
      <p:ext uri="{BB962C8B-B14F-4D97-AF65-F5344CB8AC3E}">
        <p14:creationId xmlns:p14="http://schemas.microsoft.com/office/powerpoint/2010/main" val="266193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Get Involved</a:t>
              </a:r>
              <a:endParaRPr sz="4000" b="1" i="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There are many ways of becoming a part  of the world’s largest humanitarian network</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Volunteer, Donate, Join Us In Partnership</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or share our appeals and stories on social media. Find out more about IFRC and learn how to contact your National Red Cross or Red Crescent Society, at </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www.ifrc.org.</a:t>
            </a:r>
            <a:endParaRPr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stay informed about Caribbean disaster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activities or to access additional information on available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trainings, training materials, research and information management tools,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visit: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www.cadrim.org</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CADRIM.IFRC</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3;p9">
            <a:extLst>
              <a:ext uri="{FF2B5EF4-FFF2-40B4-BE49-F238E27FC236}">
                <a16:creationId xmlns:a16="http://schemas.microsoft.com/office/drawing/2014/main" id="{2A057D81-C5A2-4A0E-8630-C3C262A78FCB}"/>
              </a:ext>
            </a:extLst>
          </p:cNvPr>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 name="Google Shape;119;p2">
            <a:extLst>
              <a:ext uri="{FF2B5EF4-FFF2-40B4-BE49-F238E27FC236}">
                <a16:creationId xmlns:a16="http://schemas.microsoft.com/office/drawing/2014/main" id="{B3E28F4F-91BC-4DE7-809C-ABD2D2A587B2}"/>
              </a:ext>
            </a:extLst>
          </p:cNvPr>
          <p:cNvSpPr/>
          <p:nvPr/>
        </p:nvSpPr>
        <p:spPr>
          <a:xfrm>
            <a:off x="633576" y="1597947"/>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Objectives</a:t>
            </a:r>
            <a:endParaRPr sz="4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120;p2">
            <a:extLst>
              <a:ext uri="{FF2B5EF4-FFF2-40B4-BE49-F238E27FC236}">
                <a16:creationId xmlns:a16="http://schemas.microsoft.com/office/drawing/2014/main" id="{0B466ED9-8277-48F0-973E-1C8401BB2B36}"/>
              </a:ext>
            </a:extLst>
          </p:cNvPr>
          <p:cNvSpPr/>
          <p:nvPr/>
        </p:nvSpPr>
        <p:spPr>
          <a:xfrm>
            <a:off x="1167265" y="2561137"/>
            <a:ext cx="10156409" cy="24006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To define an assessment</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The purpose of Assessments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Assessments: Before, During and After</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To explain how to do an assessment</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To define the key principles and things to avoid</a:t>
            </a:r>
          </a:p>
        </p:txBody>
      </p:sp>
      <p:pic>
        <p:nvPicPr>
          <p:cNvPr id="7" name="Picture 6">
            <a:extLst>
              <a:ext uri="{FF2B5EF4-FFF2-40B4-BE49-F238E27FC236}">
                <a16:creationId xmlns:a16="http://schemas.microsoft.com/office/drawing/2014/main" id="{7100A57C-76F8-441A-81C9-C48B4FA758D3}"/>
              </a:ext>
            </a:extLst>
          </p:cNvPr>
          <p:cNvPicPr>
            <a:picLocks noChangeAspect="1"/>
          </p:cNvPicPr>
          <p:nvPr/>
        </p:nvPicPr>
        <p:blipFill>
          <a:blip r:embed="rId2"/>
          <a:stretch>
            <a:fillRect/>
          </a:stretch>
        </p:blipFill>
        <p:spPr>
          <a:xfrm>
            <a:off x="633576" y="519479"/>
            <a:ext cx="1067378" cy="923331"/>
          </a:xfrm>
          <a:prstGeom prst="rect">
            <a:avLst/>
          </a:prstGeom>
        </p:spPr>
      </p:pic>
    </p:spTree>
    <p:extLst>
      <p:ext uri="{BB962C8B-B14F-4D97-AF65-F5344CB8AC3E}">
        <p14:creationId xmlns:p14="http://schemas.microsoft.com/office/powerpoint/2010/main" val="225101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4751" y="-5347"/>
            <a:ext cx="12182744" cy="96664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7896" y="475226"/>
            <a:ext cx="12168206" cy="64946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lt1"/>
              </a:buClr>
              <a:buSzPts val="4400"/>
              <a:buFont typeface="Arial"/>
            </a:pPr>
            <a:r>
              <a:rPr lang="en-US" sz="3600" b="1" dirty="0">
                <a:solidFill>
                  <a:srgbClr val="E42D38"/>
                </a:solidFill>
                <a:latin typeface="Open sans"/>
                <a:ea typeface="Open sans"/>
                <a:cs typeface="Open sans"/>
              </a:rPr>
              <a:t>CDRT And Assessments</a:t>
            </a:r>
          </a:p>
          <a:p>
            <a:pPr algn="ctr">
              <a:spcBef>
                <a:spcPts val="0"/>
              </a:spcBef>
              <a:buClr>
                <a:schemeClr val="lt1"/>
              </a:buClr>
              <a:buSzPts val="4400"/>
              <a:buFontTx/>
              <a:buNone/>
            </a:pPr>
            <a:endPar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0"/>
              </a:spcBef>
              <a:buClr>
                <a:schemeClr val="lt1"/>
              </a:buClr>
              <a:buSzPts val="4400"/>
            </a:pPr>
            <a:endPar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0"/>
              </a:spcBef>
              <a:buClr>
                <a:schemeClr val="lt1"/>
              </a:buClr>
              <a:buSzPts val="4400"/>
              <a:buFont typeface="Arial"/>
            </a:pPr>
            <a:endPar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Online Media 1" title="CDRT Knowledge Series Episode 3">
            <a:hlinkClick r:id="" action="ppaction://media"/>
            <a:extLst>
              <a:ext uri="{FF2B5EF4-FFF2-40B4-BE49-F238E27FC236}">
                <a16:creationId xmlns:a16="http://schemas.microsoft.com/office/drawing/2014/main" id="{7D9566A9-9C6F-E364-8726-53363DE30A8D}"/>
              </a:ext>
            </a:extLst>
          </p:cNvPr>
          <p:cNvPicPr>
            <a:picLocks noRot="1" noChangeAspect="1"/>
          </p:cNvPicPr>
          <p:nvPr>
            <a:videoFile r:link="rId1"/>
          </p:nvPr>
        </p:nvPicPr>
        <p:blipFill>
          <a:blip r:embed="rId4"/>
          <a:stretch>
            <a:fillRect/>
          </a:stretch>
        </p:blipFill>
        <p:spPr>
          <a:xfrm>
            <a:off x="12394" y="956187"/>
            <a:ext cx="12168801" cy="5904271"/>
          </a:xfrm>
          <a:prstGeom prst="rect">
            <a:avLst/>
          </a:prstGeom>
        </p:spPr>
      </p:pic>
    </p:spTree>
    <p:extLst>
      <p:ext uri="{BB962C8B-B14F-4D97-AF65-F5344CB8AC3E}">
        <p14:creationId xmlns:p14="http://schemas.microsoft.com/office/powerpoint/2010/main" val="306560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wearing face masks&#10;&#10;Description automatically generated">
            <a:extLst>
              <a:ext uri="{FF2B5EF4-FFF2-40B4-BE49-F238E27FC236}">
                <a16:creationId xmlns:a16="http://schemas.microsoft.com/office/drawing/2014/main" id="{240E9E64-B005-25EA-CA6D-569FB9090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262" y="0"/>
            <a:ext cx="9494739" cy="6858000"/>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18204" y="1084826"/>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 Is An</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Assessment?</a:t>
            </a:r>
          </a:p>
          <a:p>
            <a:pPr>
              <a:spcBef>
                <a:spcPts val="0"/>
              </a:spcBef>
              <a:buClr>
                <a:schemeClr val="lt1"/>
              </a:buClr>
              <a:buSzPts val="4400"/>
              <a:buFont typeface="Arial"/>
              <a:buNone/>
            </a:pPr>
            <a:endPar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Bef>
                <a:spcPts val="0"/>
              </a:spcBef>
              <a:buClr>
                <a:schemeClr val="lt1"/>
              </a:buClr>
              <a:buSzPts val="4400"/>
            </a:pPr>
            <a:endPar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Bef>
                <a:spcPts val="0"/>
              </a:spcBef>
              <a:buClr>
                <a:schemeClr val="lt1"/>
              </a:buClr>
              <a:buSzPts val="4400"/>
            </a:pPr>
            <a:r>
              <a:rPr lang="en-US" sz="2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Assessment</a:t>
            </a: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speaks to the collection and analysis of data and the reporting of information collected.</a:t>
            </a:r>
          </a:p>
          <a:p>
            <a:pPr>
              <a:spcBef>
                <a:spcPts val="0"/>
              </a:spcBef>
              <a:buClr>
                <a:schemeClr val="lt1"/>
              </a:buClr>
              <a:buSzPts val="4400"/>
            </a:pPr>
            <a:endPar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Bef>
                <a:spcPts val="0"/>
              </a:spcBef>
              <a:buClr>
                <a:schemeClr val="lt1"/>
              </a:buClr>
              <a:buSzPts val="4400"/>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Assessment can be done before and after a disaster.</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chemeClr val="lt1"/>
              </a:buClr>
              <a:buSzPts val="4400"/>
              <a:buFont typeface="Arial"/>
              <a:buNone/>
            </a:pPr>
            <a:endPar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16403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Purpose Of</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Assessments</a:t>
            </a:r>
          </a:p>
        </p:txBody>
      </p:sp>
      <p:sp>
        <p:nvSpPr>
          <p:cNvPr id="14" name="TextBox 13">
            <a:extLst>
              <a:ext uri="{FF2B5EF4-FFF2-40B4-BE49-F238E27FC236}">
                <a16:creationId xmlns:a16="http://schemas.microsoft.com/office/drawing/2014/main" id="{40C54A8E-1EC5-49AF-B8A1-F0FC05418A50}"/>
              </a:ext>
            </a:extLst>
          </p:cNvPr>
          <p:cNvSpPr txBox="1"/>
          <p:nvPr/>
        </p:nvSpPr>
        <p:spPr>
          <a:xfrm>
            <a:off x="4607990" y="1065257"/>
            <a:ext cx="7099804" cy="4493538"/>
          </a:xfrm>
          <a:prstGeom prst="rect">
            <a:avLst/>
          </a:prstGeom>
          <a:noFill/>
        </p:spPr>
        <p:txBody>
          <a:bodyPr wrap="square">
            <a:spAutoFit/>
          </a:bodyPr>
          <a:lstStyle/>
          <a:p>
            <a:pPr marL="509588" indent="-509588">
              <a:buClr>
                <a:srgbClr val="E42D38"/>
              </a:buClr>
              <a:buSzPct val="150000"/>
              <a:buFont typeface="Wingdings" panose="05000000000000000000" pitchFamily="2" charset="2"/>
              <a:buChar char="ü"/>
            </a:pPr>
            <a:r>
              <a:rPr lang="en-US" sz="2200" dirty="0">
                <a:latin typeface="Open sans" panose="020B0606030504020204" pitchFamily="34" charset="0"/>
                <a:ea typeface="Open sans" panose="020B0606030504020204" pitchFamily="34" charset="0"/>
                <a:cs typeface="Open sans" panose="020B0606030504020204" pitchFamily="34" charset="0"/>
              </a:rPr>
              <a:t>As a CDRT your first reason for carrying out an assessment may be to determine </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how your team will respond or assist the community. </a:t>
            </a:r>
          </a:p>
          <a:p>
            <a:pPr marL="509588" indent="-509588">
              <a:buClr>
                <a:srgbClr val="E42D38"/>
              </a:buClr>
              <a:buSzPct val="150000"/>
              <a:buFont typeface="Wingdings" panose="05000000000000000000" pitchFamily="2" charset="2"/>
              <a:buChar char="ü"/>
            </a:pPr>
            <a:endParaRPr lang="en-US" sz="2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sz="2200" dirty="0">
                <a:latin typeface="Open sans" panose="020B0606030504020204" pitchFamily="34" charset="0"/>
                <a:ea typeface="Open sans" panose="020B0606030504020204" pitchFamily="34" charset="0"/>
                <a:cs typeface="Open sans" panose="020B0606030504020204" pitchFamily="34" charset="0"/>
              </a:rPr>
              <a:t>Secondly your assessment will help </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provide information to the emergency </a:t>
            </a:r>
            <a:r>
              <a:rPr lang="en-US" sz="2200" b="1" dirty="0" err="1">
                <a:solidFill>
                  <a:srgbClr val="E42D38"/>
                </a:solidFill>
                <a:latin typeface="Open sans" panose="020B0606030504020204" pitchFamily="34" charset="0"/>
                <a:ea typeface="Open sans" panose="020B0606030504020204" pitchFamily="34" charset="0"/>
                <a:cs typeface="Open sans" panose="020B0606030504020204" pitchFamily="34" charset="0"/>
              </a:rPr>
              <a:t>organisations</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a:t>
            </a:r>
            <a:r>
              <a:rPr lang="en-US" sz="2200" dirty="0">
                <a:solidFill>
                  <a:srgbClr val="E42D38"/>
                </a:solidFill>
                <a:latin typeface="Open sans" panose="020B0606030504020204" pitchFamily="34" charset="0"/>
                <a:ea typeface="Open sans" panose="020B0606030504020204" pitchFamily="34" charset="0"/>
                <a:cs typeface="Open sans" panose="020B0606030504020204" pitchFamily="34" charset="0"/>
              </a:rPr>
              <a:t> </a:t>
            </a:r>
            <a:r>
              <a:rPr lang="en-US" sz="2200" dirty="0">
                <a:latin typeface="Open sans" panose="020B0606030504020204" pitchFamily="34" charset="0"/>
                <a:ea typeface="Open sans" panose="020B0606030504020204" pitchFamily="34" charset="0"/>
                <a:cs typeface="Open sans" panose="020B0606030504020204" pitchFamily="34" charset="0"/>
              </a:rPr>
              <a:t>Damage assessment and needs analysis ultimately assist emergency agencies in decision making and provide fast relief to affected persons.</a:t>
            </a:r>
          </a:p>
          <a:p>
            <a:pPr marL="509588" indent="-509588">
              <a:buClr>
                <a:srgbClr val="E42D38"/>
              </a:buClr>
              <a:buSzPct val="150000"/>
              <a:buFont typeface="Wingdings" panose="05000000000000000000" pitchFamily="2" charset="2"/>
              <a:buChar char="ü"/>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509588" indent="-509588">
              <a:buClr>
                <a:srgbClr val="E42D38"/>
              </a:buClr>
              <a:buSzPct val="150000"/>
              <a:buFont typeface="Wingdings" panose="05000000000000000000" pitchFamily="2" charset="2"/>
              <a:buChar char="ü"/>
            </a:pPr>
            <a:r>
              <a:rPr lang="en-US" sz="2200" dirty="0">
                <a:latin typeface="Open sans" panose="020B0606030504020204" pitchFamily="34" charset="0"/>
                <a:ea typeface="Open sans" panose="020B0606030504020204" pitchFamily="34" charset="0"/>
                <a:cs typeface="Open sans" panose="020B0606030504020204" pitchFamily="34" charset="0"/>
              </a:rPr>
              <a:t>Assists agencies in </a:t>
            </a:r>
            <a:r>
              <a:rPr lang="en-US" sz="22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determining the extent of an event or a disaster.</a:t>
            </a:r>
          </a:p>
        </p:txBody>
      </p:sp>
    </p:spTree>
    <p:extLst>
      <p:ext uri="{BB962C8B-B14F-4D97-AF65-F5344CB8AC3E}">
        <p14:creationId xmlns:p14="http://schemas.microsoft.com/office/powerpoint/2010/main" val="229679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594068"/>
            <a:ext cx="3483946" cy="5664516"/>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Types Of </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Assessments</a:t>
            </a:r>
          </a:p>
          <a:p>
            <a:pPr>
              <a:spcBef>
                <a:spcPts val="0"/>
              </a:spcBef>
              <a:buClr>
                <a:schemeClr val="lt1"/>
              </a:buClr>
              <a:buSzPts val="4400"/>
              <a:buFont typeface="Arial"/>
              <a:buNone/>
            </a:pPr>
            <a:endPar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Community Mapping</a:t>
            </a:r>
          </a:p>
          <a:p>
            <a:pPr marL="285750" indent="-285750">
              <a:spcBef>
                <a:spcPts val="0"/>
              </a:spcBef>
              <a:buClr>
                <a:schemeClr val="lt1"/>
              </a:buClr>
              <a:buSzPct val="100000"/>
              <a:buFont typeface="Arial" panose="020B0604020202020204" pitchFamily="34" charset="0"/>
              <a:buChar char="•"/>
            </a:pPr>
            <a:endPar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(DANA) Damage and needs analysis</a:t>
            </a:r>
          </a:p>
          <a:p>
            <a:pPr marL="285750" indent="-285750">
              <a:spcBef>
                <a:spcPts val="0"/>
              </a:spcBef>
              <a:buClr>
                <a:schemeClr val="lt1"/>
              </a:buClr>
              <a:buSzPct val="100000"/>
              <a:buFont typeface="Arial" panose="020B0604020202020204" pitchFamily="34" charset="0"/>
              <a:buChar char="•"/>
            </a:pPr>
            <a:endPar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Early Rapid Assessments (24 </a:t>
            </a:r>
            <a:r>
              <a:rPr lang="en-US" sz="2200"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hrs</a:t>
            </a: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p>
          <a:p>
            <a:pPr marL="285750" indent="-285750">
              <a:spcBef>
                <a:spcPts val="0"/>
              </a:spcBef>
              <a:buClr>
                <a:schemeClr val="lt1"/>
              </a:buClr>
              <a:buSzPct val="100000"/>
              <a:buFont typeface="Arial" panose="020B0604020202020204" pitchFamily="34" charset="0"/>
              <a:buChar char="•"/>
            </a:pPr>
            <a:endPar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Detailed assessments</a:t>
            </a:r>
          </a:p>
          <a:p>
            <a:pPr marL="285750" indent="-285750">
              <a:spcBef>
                <a:spcPts val="0"/>
              </a:spcBef>
              <a:buClr>
                <a:schemeClr val="lt1"/>
              </a:buClr>
              <a:buSzPct val="100000"/>
              <a:buFont typeface="Arial" panose="020B0604020202020204" pitchFamily="34" charset="0"/>
              <a:buChar char="•"/>
            </a:pPr>
            <a:endPar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indent="-285750">
              <a:spcBef>
                <a:spcPts val="0"/>
              </a:spcBef>
              <a:buClr>
                <a:schemeClr val="lt1"/>
              </a:buClr>
              <a:buSzPct val="100000"/>
              <a:buFont typeface="Arial" panose="020B0604020202020204" pitchFamily="34" charset="0"/>
              <a:buChar char="•"/>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Ongoing Community Monitoring  and Surveillance</a:t>
            </a:r>
          </a:p>
          <a:p>
            <a:pPr>
              <a:spcBef>
                <a:spcPts val="0"/>
              </a:spcBef>
              <a:buClr>
                <a:schemeClr val="lt1"/>
              </a:buClr>
              <a:buSzPts val="4400"/>
              <a:buFont typeface="Arial"/>
              <a:buNone/>
            </a:pPr>
            <a:endPar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4" name="TextBox 13">
            <a:extLst>
              <a:ext uri="{FF2B5EF4-FFF2-40B4-BE49-F238E27FC236}">
                <a16:creationId xmlns:a16="http://schemas.microsoft.com/office/drawing/2014/main" id="{40C54A8E-1EC5-49AF-B8A1-F0FC05418A50}"/>
              </a:ext>
            </a:extLst>
          </p:cNvPr>
          <p:cNvSpPr txBox="1"/>
          <p:nvPr/>
        </p:nvSpPr>
        <p:spPr>
          <a:xfrm>
            <a:off x="5041034" y="1166842"/>
            <a:ext cx="6482833" cy="4247317"/>
          </a:xfrm>
          <a:prstGeom prst="rect">
            <a:avLst/>
          </a:prstGeom>
          <a:noFill/>
        </p:spPr>
        <p:txBody>
          <a:bodyPr wrap="square">
            <a:spAutoFit/>
          </a:bodyPr>
          <a:lstStyle/>
          <a:p>
            <a:pPr>
              <a:buClr>
                <a:srgbClr val="F99B27"/>
              </a:buClr>
              <a:buSzPct val="150000"/>
            </a:pPr>
            <a:r>
              <a:rPr lang="en-US" sz="24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Key Areas To Cover When Doing Assessments</a:t>
            </a:r>
          </a:p>
          <a:p>
            <a:pPr>
              <a:buClr>
                <a:srgbClr val="F99B27"/>
              </a:buClr>
              <a:buSzPct val="1500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ct val="15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Health and Psychosocial Support</a:t>
            </a:r>
          </a:p>
          <a:p>
            <a:pPr marL="342900" indent="-342900">
              <a:buClr>
                <a:srgbClr val="E42D38"/>
              </a:buClr>
              <a:buSzPct val="1500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ct val="15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Water and Sanitation</a:t>
            </a:r>
          </a:p>
          <a:p>
            <a:pPr marL="342900" indent="-342900">
              <a:buClr>
                <a:srgbClr val="E42D38"/>
              </a:buClr>
              <a:buSzPct val="1500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ct val="15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Shelter</a:t>
            </a:r>
          </a:p>
          <a:p>
            <a:pPr marL="342900" indent="-342900">
              <a:buClr>
                <a:srgbClr val="E42D38"/>
              </a:buClr>
              <a:buSzPct val="150000"/>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ct val="1500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Livelihood, economic and infrastructural damage, including damage to the physical environment</a:t>
            </a:r>
          </a:p>
        </p:txBody>
      </p:sp>
    </p:spTree>
    <p:extLst>
      <p:ext uri="{BB962C8B-B14F-4D97-AF65-F5344CB8AC3E}">
        <p14:creationId xmlns:p14="http://schemas.microsoft.com/office/powerpoint/2010/main" val="283690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84;p7" descr="D:\CDRT UPdate\pics\20120201_328.JPG">
            <a:extLst>
              <a:ext uri="{FF2B5EF4-FFF2-40B4-BE49-F238E27FC236}">
                <a16:creationId xmlns:a16="http://schemas.microsoft.com/office/drawing/2014/main" id="{DD8AD75C-3098-4375-9FF5-58F63F3E3202}"/>
              </a:ext>
            </a:extLst>
          </p:cNvPr>
          <p:cNvPicPr preferRelativeResize="0"/>
          <p:nvPr/>
        </p:nvPicPr>
        <p:blipFill rotWithShape="1">
          <a:blip r:embed="rId2">
            <a:alphaModFix/>
          </a:blip>
          <a:srcRect t="3892"/>
          <a:stretch/>
        </p:blipFill>
        <p:spPr>
          <a:xfrm>
            <a:off x="3568353" y="-5347"/>
            <a:ext cx="8623648" cy="6858000"/>
          </a:xfrm>
          <a:prstGeom prst="rect">
            <a:avLst/>
          </a:prstGeom>
          <a:noFill/>
          <a:ln>
            <a:noFill/>
          </a:ln>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58847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76034" y="1072259"/>
            <a:ext cx="387033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If There Is No </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Disaster Why Do An</a:t>
            </a:r>
          </a:p>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Assessment?</a:t>
            </a:r>
          </a:p>
        </p:txBody>
      </p:sp>
    </p:spTree>
    <p:extLst>
      <p:ext uri="{BB962C8B-B14F-4D97-AF65-F5344CB8AC3E}">
        <p14:creationId xmlns:p14="http://schemas.microsoft.com/office/powerpoint/2010/main" val="297817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6CB6F0E0-7490-AD0B-3AB4-4C2267CC85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71" b="12471"/>
          <a:stretch/>
        </p:blipFill>
        <p:spPr bwMode="auto">
          <a:xfrm>
            <a:off x="3055156" y="-5347"/>
            <a:ext cx="9136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Assessments Done Before A Disaster Allows You To:</a:t>
            </a:r>
          </a:p>
        </p:txBody>
      </p:sp>
      <p:sp>
        <p:nvSpPr>
          <p:cNvPr id="15" name="Rectangle 14">
            <a:extLst>
              <a:ext uri="{FF2B5EF4-FFF2-40B4-BE49-F238E27FC236}">
                <a16:creationId xmlns:a16="http://schemas.microsoft.com/office/drawing/2014/main" id="{06C58E41-D0EB-40D1-98A2-A96F9C70F912}"/>
              </a:ext>
            </a:extLst>
          </p:cNvPr>
          <p:cNvSpPr/>
          <p:nvPr/>
        </p:nvSpPr>
        <p:spPr>
          <a:xfrm>
            <a:off x="4475615" y="3429000"/>
            <a:ext cx="7435348" cy="2876797"/>
          </a:xfrm>
          <a:prstGeom prst="rect">
            <a:avLst/>
          </a:prstGeom>
          <a:solidFill>
            <a:srgbClr val="E42D3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D9F4AE8-EA60-4096-8E7C-8F0239E037A7}"/>
              </a:ext>
            </a:extLst>
          </p:cNvPr>
          <p:cNvSpPr txBox="1"/>
          <p:nvPr/>
        </p:nvSpPr>
        <p:spPr>
          <a:xfrm>
            <a:off x="4685905" y="3616456"/>
            <a:ext cx="7105148" cy="2462213"/>
          </a:xfrm>
          <a:prstGeom prst="rect">
            <a:avLst/>
          </a:prstGeom>
          <a:noFill/>
        </p:spPr>
        <p:txBody>
          <a:bodyPr wrap="square">
            <a:spAutoFit/>
          </a:bodyPr>
          <a:lstStyle/>
          <a:p>
            <a:pPr marL="285750" indent="-285750">
              <a:buFont typeface="Arial" panose="020B0604020202020204" pitchFamily="34" charset="0"/>
              <a:buChar char="•"/>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 how familiar you are with information to be collected.</a:t>
            </a:r>
          </a:p>
          <a:p>
            <a:pPr marL="285750" indent="-285750">
              <a:buFont typeface="Arial" panose="020B0604020202020204" pitchFamily="34" charset="0"/>
              <a:buChar char="•"/>
            </a:pPr>
            <a:endPar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Identify gaps and capacities. </a:t>
            </a:r>
          </a:p>
          <a:p>
            <a:pPr marL="285750" indent="-285750">
              <a:buFont typeface="Arial" panose="020B0604020202020204" pitchFamily="34" charset="0"/>
              <a:buChar char="•"/>
            </a:pPr>
            <a:endPar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Plan according to resources available in the community</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02761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3918</TotalTime>
  <Words>2333</Words>
  <Application>Microsoft Office PowerPoint</Application>
  <PresentationFormat>Widescreen</PresentationFormat>
  <Paragraphs>294</Paragraphs>
  <Slides>27</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Nova</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Vanita REDOY</cp:lastModifiedBy>
  <cp:revision>189</cp:revision>
  <dcterms:created xsi:type="dcterms:W3CDTF">2021-09-10T07:38:40Z</dcterms:created>
  <dcterms:modified xsi:type="dcterms:W3CDTF">2024-07-02T17:26:16Z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2022-06-01T21:01:33Z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ddcbfbd7-c457-4f2e-bb27-8f3835bc56ed</vt:lpwstr>
  </property>
  <property fmtid="{D5CDD505-2E9C-101B-9397-08002B2CF9AE}" pid="8" name="MSIP_Label_caf3f7fd-5cd4-4287-9002-aceb9af13c42_ContentBits">
    <vt:lpwstr>2</vt:lpwstr>
  </property>
</Properties>
</file>