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48.jpg" ContentType="image/pn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310" r:id="rId2"/>
    <p:sldId id="309" r:id="rId3"/>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312" r:id="rId23"/>
    <p:sldId id="280" r:id="rId24"/>
    <p:sldId id="281" r:id="rId25"/>
    <p:sldId id="282" r:id="rId26"/>
    <p:sldId id="283" r:id="rId27"/>
    <p:sldId id="284" r:id="rId28"/>
    <p:sldId id="285" r:id="rId29"/>
    <p:sldId id="286" r:id="rId30"/>
    <p:sldId id="315" r:id="rId31"/>
    <p:sldId id="287" r:id="rId32"/>
    <p:sldId id="288" r:id="rId33"/>
    <p:sldId id="313" r:id="rId34"/>
    <p:sldId id="314" r:id="rId35"/>
    <p:sldId id="311" r:id="rId36"/>
  </p:sldIdLst>
  <p:sldSz cx="12192000" cy="6858000"/>
  <p:notesSz cx="6858000" cy="9144000"/>
  <p:embeddedFontLst>
    <p:embeddedFont>
      <p:font typeface="Arial Nova" panose="020B0504020202020204" pitchFamily="34" charset="0"/>
      <p:regular r:id="rId38"/>
      <p:bold r:id="rId39"/>
      <p:italic r:id="rId40"/>
      <p:boldItalic r:id="rId41"/>
    </p:embeddedFont>
    <p:embeddedFont>
      <p:font typeface="Open sans" panose="020B0606030504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t3RH29ZGMN3+6PdwntBeuzZkH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C2C1C1"/>
    <a:srgbClr val="F5F4F4"/>
    <a:srgbClr val="FFFFFF"/>
    <a:srgbClr val="E9E8E8"/>
    <a:srgbClr val="727272"/>
    <a:srgbClr val="011E41"/>
    <a:srgbClr val="32323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8366E-84D9-4671-9EF1-C62E19F072D8}" v="1" dt="2024-07-02T23:51:53.3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93447" autoAdjust="0"/>
  </p:normalViewPr>
  <p:slideViewPr>
    <p:cSldViewPr snapToGrid="0">
      <p:cViewPr varScale="1">
        <p:scale>
          <a:sx n="74" d="100"/>
          <a:sy n="74" d="100"/>
        </p:scale>
        <p:origin x="134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font" Target="fonts/font4.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9FD8366E-84D9-4671-9EF1-C62E19F072D8}"/>
    <pc:docChg chg="custSel addSld delSld modSld sldOrd">
      <pc:chgData name="Vanita REDOY" userId="bdf92b45-d4ea-4a1c-a375-114a0375a38b" providerId="ADAL" clId="{9FD8366E-84D9-4671-9EF1-C62E19F072D8}" dt="2024-07-02T23:52:08.551" v="279" actId="20577"/>
      <pc:docMkLst>
        <pc:docMk/>
      </pc:docMkLst>
      <pc:sldChg chg="modSp mod">
        <pc:chgData name="Vanita REDOY" userId="bdf92b45-d4ea-4a1c-a375-114a0375a38b" providerId="ADAL" clId="{9FD8366E-84D9-4671-9EF1-C62E19F072D8}" dt="2024-07-02T23:41:59.684" v="0" actId="1076"/>
        <pc:sldMkLst>
          <pc:docMk/>
          <pc:sldMk cId="0" sldId="258"/>
        </pc:sldMkLst>
        <pc:spChg chg="mod">
          <ac:chgData name="Vanita REDOY" userId="bdf92b45-d4ea-4a1c-a375-114a0375a38b" providerId="ADAL" clId="{9FD8366E-84D9-4671-9EF1-C62E19F072D8}" dt="2024-07-02T23:41:59.684" v="0" actId="1076"/>
          <ac:spMkLst>
            <pc:docMk/>
            <pc:sldMk cId="0" sldId="258"/>
            <ac:spMk id="3" creationId="{BE85C8AF-D767-1459-A732-DAD70B63A847}"/>
          </ac:spMkLst>
        </pc:spChg>
      </pc:sldChg>
      <pc:sldChg chg="del">
        <pc:chgData name="Vanita REDOY" userId="bdf92b45-d4ea-4a1c-a375-114a0375a38b" providerId="ADAL" clId="{9FD8366E-84D9-4671-9EF1-C62E19F072D8}" dt="2024-07-02T23:43:16.709" v="3" actId="2696"/>
        <pc:sldMkLst>
          <pc:docMk/>
          <pc:sldMk cId="0" sldId="260"/>
        </pc:sldMkLst>
      </pc:sldChg>
      <pc:sldChg chg="modSp mod">
        <pc:chgData name="Vanita REDOY" userId="bdf92b45-d4ea-4a1c-a375-114a0375a38b" providerId="ADAL" clId="{9FD8366E-84D9-4671-9EF1-C62E19F072D8}" dt="2024-07-02T23:43:01.277" v="2" actId="20577"/>
        <pc:sldMkLst>
          <pc:docMk/>
          <pc:sldMk cId="0" sldId="262"/>
        </pc:sldMkLst>
        <pc:spChg chg="mod">
          <ac:chgData name="Vanita REDOY" userId="bdf92b45-d4ea-4a1c-a375-114a0375a38b" providerId="ADAL" clId="{9FD8366E-84D9-4671-9EF1-C62E19F072D8}" dt="2024-07-02T23:42:30.704" v="1" actId="14100"/>
          <ac:spMkLst>
            <pc:docMk/>
            <pc:sldMk cId="0" sldId="262"/>
            <ac:spMk id="265" creationId="{00000000-0000-0000-0000-000000000000}"/>
          </ac:spMkLst>
        </pc:spChg>
        <pc:spChg chg="mod">
          <ac:chgData name="Vanita REDOY" userId="bdf92b45-d4ea-4a1c-a375-114a0375a38b" providerId="ADAL" clId="{9FD8366E-84D9-4671-9EF1-C62E19F072D8}" dt="2024-07-02T23:43:01.277" v="2" actId="20577"/>
          <ac:spMkLst>
            <pc:docMk/>
            <pc:sldMk cId="0" sldId="262"/>
            <ac:spMk id="266" creationId="{00000000-0000-0000-0000-000000000000}"/>
          </ac:spMkLst>
        </pc:spChg>
      </pc:sldChg>
      <pc:sldChg chg="modSp mod">
        <pc:chgData name="Vanita REDOY" userId="bdf92b45-d4ea-4a1c-a375-114a0375a38b" providerId="ADAL" clId="{9FD8366E-84D9-4671-9EF1-C62E19F072D8}" dt="2024-07-02T23:45:31.410" v="13" actId="20577"/>
        <pc:sldMkLst>
          <pc:docMk/>
          <pc:sldMk cId="0" sldId="288"/>
        </pc:sldMkLst>
        <pc:spChg chg="mod">
          <ac:chgData name="Vanita REDOY" userId="bdf92b45-d4ea-4a1c-a375-114a0375a38b" providerId="ADAL" clId="{9FD8366E-84D9-4671-9EF1-C62E19F072D8}" dt="2024-07-02T23:45:31.410" v="13" actId="20577"/>
          <ac:spMkLst>
            <pc:docMk/>
            <pc:sldMk cId="0" sldId="288"/>
            <ac:spMk id="653" creationId="{00000000-0000-0000-0000-000000000000}"/>
          </ac:spMkLst>
        </pc:spChg>
      </pc:sldChg>
      <pc:sldChg chg="del">
        <pc:chgData name="Vanita REDOY" userId="bdf92b45-d4ea-4a1c-a375-114a0375a38b" providerId="ADAL" clId="{9FD8366E-84D9-4671-9EF1-C62E19F072D8}" dt="2024-07-02T23:45:40.293" v="14" actId="2696"/>
        <pc:sldMkLst>
          <pc:docMk/>
          <pc:sldMk cId="1822952716" sldId="291"/>
        </pc:sldMkLst>
      </pc:sldChg>
      <pc:sldChg chg="delSp modSp add mod ord">
        <pc:chgData name="Vanita REDOY" userId="bdf92b45-d4ea-4a1c-a375-114a0375a38b" providerId="ADAL" clId="{9FD8366E-84D9-4671-9EF1-C62E19F072D8}" dt="2024-07-02T23:47:20.773" v="74" actId="14100"/>
        <pc:sldMkLst>
          <pc:docMk/>
          <pc:sldMk cId="4004122414" sldId="314"/>
        </pc:sldMkLst>
        <pc:spChg chg="mod">
          <ac:chgData name="Vanita REDOY" userId="bdf92b45-d4ea-4a1c-a375-114a0375a38b" providerId="ADAL" clId="{9FD8366E-84D9-4671-9EF1-C62E19F072D8}" dt="2024-07-02T23:47:20.773" v="74" actId="14100"/>
          <ac:spMkLst>
            <pc:docMk/>
            <pc:sldMk cId="4004122414" sldId="314"/>
            <ac:spMk id="626" creationId="{00000000-0000-0000-0000-000000000000}"/>
          </ac:spMkLst>
        </pc:spChg>
        <pc:spChg chg="mod">
          <ac:chgData name="Vanita REDOY" userId="bdf92b45-d4ea-4a1c-a375-114a0375a38b" providerId="ADAL" clId="{9FD8366E-84D9-4671-9EF1-C62E19F072D8}" dt="2024-07-02T23:46:55.541" v="52" actId="1076"/>
          <ac:spMkLst>
            <pc:docMk/>
            <pc:sldMk cId="4004122414" sldId="314"/>
            <ac:spMk id="627" creationId="{00000000-0000-0000-0000-000000000000}"/>
          </ac:spMkLst>
        </pc:spChg>
        <pc:picChg chg="del">
          <ac:chgData name="Vanita REDOY" userId="bdf92b45-d4ea-4a1c-a375-114a0375a38b" providerId="ADAL" clId="{9FD8366E-84D9-4671-9EF1-C62E19F072D8}" dt="2024-07-02T23:46:57.230" v="53" actId="478"/>
          <ac:picMkLst>
            <pc:docMk/>
            <pc:sldMk cId="4004122414" sldId="314"/>
            <ac:picMk id="628" creationId="{00000000-0000-0000-0000-000000000000}"/>
          </ac:picMkLst>
        </pc:picChg>
        <pc:picChg chg="del">
          <ac:chgData name="Vanita REDOY" userId="bdf92b45-d4ea-4a1c-a375-114a0375a38b" providerId="ADAL" clId="{9FD8366E-84D9-4671-9EF1-C62E19F072D8}" dt="2024-07-02T23:46:58.320" v="54" actId="478"/>
          <ac:picMkLst>
            <pc:docMk/>
            <pc:sldMk cId="4004122414" sldId="314"/>
            <ac:picMk id="629" creationId="{00000000-0000-0000-0000-000000000000}"/>
          </ac:picMkLst>
        </pc:picChg>
      </pc:sldChg>
      <pc:sldChg chg="addSp delSp modSp add mod">
        <pc:chgData name="Vanita REDOY" userId="bdf92b45-d4ea-4a1c-a375-114a0375a38b" providerId="ADAL" clId="{9FD8366E-84D9-4671-9EF1-C62E19F072D8}" dt="2024-07-02T23:52:08.551" v="279" actId="20577"/>
        <pc:sldMkLst>
          <pc:docMk/>
          <pc:sldMk cId="4007995798" sldId="315"/>
        </pc:sldMkLst>
        <pc:spChg chg="add mod">
          <ac:chgData name="Vanita REDOY" userId="bdf92b45-d4ea-4a1c-a375-114a0375a38b" providerId="ADAL" clId="{9FD8366E-84D9-4671-9EF1-C62E19F072D8}" dt="2024-07-02T23:52:08.551" v="279" actId="20577"/>
          <ac:spMkLst>
            <pc:docMk/>
            <pc:sldMk cId="4007995798" sldId="315"/>
            <ac:spMk id="2" creationId="{AA6089CA-1BCB-3620-5798-09C9482C9672}"/>
          </ac:spMkLst>
        </pc:spChg>
        <pc:spChg chg="mod">
          <ac:chgData name="Vanita REDOY" userId="bdf92b45-d4ea-4a1c-a375-114a0375a38b" providerId="ADAL" clId="{9FD8366E-84D9-4671-9EF1-C62E19F072D8}" dt="2024-07-02T23:50:26.593" v="273" actId="20577"/>
          <ac:spMkLst>
            <pc:docMk/>
            <pc:sldMk cId="4007995798" sldId="315"/>
            <ac:spMk id="626" creationId="{00000000-0000-0000-0000-000000000000}"/>
          </ac:spMkLst>
        </pc:spChg>
        <pc:spChg chg="mod">
          <ac:chgData name="Vanita REDOY" userId="bdf92b45-d4ea-4a1c-a375-114a0375a38b" providerId="ADAL" clId="{9FD8366E-84D9-4671-9EF1-C62E19F072D8}" dt="2024-07-02T23:50:18.727" v="261" actId="1076"/>
          <ac:spMkLst>
            <pc:docMk/>
            <pc:sldMk cId="4007995798" sldId="315"/>
            <ac:spMk id="627" creationId="{00000000-0000-0000-0000-000000000000}"/>
          </ac:spMkLst>
        </pc:spChg>
        <pc:picChg chg="del">
          <ac:chgData name="Vanita REDOY" userId="bdf92b45-d4ea-4a1c-a375-114a0375a38b" providerId="ADAL" clId="{9FD8366E-84D9-4671-9EF1-C62E19F072D8}" dt="2024-07-02T23:51:49.152" v="274" actId="478"/>
          <ac:picMkLst>
            <pc:docMk/>
            <pc:sldMk cId="4007995798" sldId="315"/>
            <ac:picMk id="629"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Avoid the “electrical octopus.”  Eliminate tangles of electrical cords.  Don’t overload electrical outlets.  Don’t plug power strips into other power strips.</a:t>
            </a:r>
            <a:endParaRPr/>
          </a:p>
          <a:p>
            <a:pPr marL="342900" marR="0" lvl="0" indent="-342900" algn="l" rtl="0">
              <a:spcBef>
                <a:spcPts val="0"/>
              </a:spcBef>
              <a:spcAft>
                <a:spcPts val="0"/>
              </a:spcAft>
              <a:buClr>
                <a:schemeClr val="dk1"/>
              </a:buClr>
              <a:buSzPts val="1200"/>
              <a:buFont typeface="Noto Sans Symbols"/>
              <a:buChar char="▪"/>
            </a:pPr>
            <a:r>
              <a:rPr lang="en-US" sz="1200">
                <a:latin typeface="Arial"/>
                <a:ea typeface="Arial"/>
                <a:cs typeface="Arial"/>
                <a:sym typeface="Arial"/>
              </a:rPr>
              <a:t>Don’t run electrical cords under carpets.</a:t>
            </a:r>
            <a:endParaRPr/>
          </a:p>
          <a:p>
            <a:pPr marL="342900" marR="0" lvl="0" indent="-342900" algn="l" rtl="0">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Replace broken or frayed cords immediately.</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Maintain electrical appliances properly.  Repair or replace malfunctioning appliance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shutoffs for electrical appliances are.</a:t>
            </a:r>
            <a:endParaRPr/>
          </a:p>
          <a:p>
            <a:pPr marL="342900" marR="0" lvl="0" indent="-342900" algn="l" rtl="0">
              <a:lnSpc>
                <a:spcPct val="100000"/>
              </a:lnSpc>
              <a:spcBef>
                <a:spcPts val="0"/>
              </a:spcBef>
              <a:spcAft>
                <a:spcPts val="0"/>
              </a:spcAft>
              <a:buClr>
                <a:srgbClr val="000000"/>
              </a:buClr>
              <a:buSzPts val="1200"/>
              <a:buFont typeface="Noto Sans Symbols"/>
              <a:buChar char="▪"/>
            </a:pPr>
            <a:r>
              <a:rPr lang="en-US" sz="1200" b="0" i="0" u="none" strike="noStrike" cap="none">
                <a:solidFill>
                  <a:srgbClr val="000000"/>
                </a:solidFill>
                <a:latin typeface="Arial"/>
                <a:ea typeface="Arial"/>
                <a:cs typeface="Arial"/>
                <a:sym typeface="Arial"/>
              </a:rPr>
              <a:t>Know where the power shutoff for circuit breakers or fuses is and how to shut off the power.</a:t>
            </a:r>
            <a:endParaRPr/>
          </a:p>
          <a:p>
            <a:pPr marL="0" lvl="0" indent="0" algn="l" rtl="0">
              <a:spcBef>
                <a:spcPts val="0"/>
              </a:spcBef>
              <a:spcAft>
                <a:spcPts val="0"/>
              </a:spcAft>
              <a:buNone/>
            </a:pPr>
            <a:endParaRPr/>
          </a:p>
        </p:txBody>
      </p:sp>
      <p:sp>
        <p:nvSpPr>
          <p:cNvPr id="339" name="Google Shape;33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a:extLst>
            <a:ext uri="{FF2B5EF4-FFF2-40B4-BE49-F238E27FC236}">
              <a16:creationId xmlns:a16="http://schemas.microsoft.com/office/drawing/2014/main" id="{57724C20-D360-1B6A-89DA-4F94413B6199}"/>
            </a:ext>
          </a:extLst>
        </p:cNvPr>
        <p:cNvGrpSpPr/>
        <p:nvPr/>
      </p:nvGrpSpPr>
      <p:grpSpPr>
        <a:xfrm>
          <a:off x="0" y="0"/>
          <a:ext cx="0" cy="0"/>
          <a:chOff x="0" y="0"/>
          <a:chExt cx="0" cy="0"/>
        </a:xfrm>
      </p:grpSpPr>
      <p:sp>
        <p:nvSpPr>
          <p:cNvPr id="471" name="Google Shape;471;p23:notes">
            <a:extLst>
              <a:ext uri="{FF2B5EF4-FFF2-40B4-BE49-F238E27FC236}">
                <a16:creationId xmlns:a16="http://schemas.microsoft.com/office/drawing/2014/main" id="{54BDFEB0-A3C9-5821-4EB4-4F0E1D154B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Questions:</a:t>
            </a:r>
          </a:p>
          <a:p>
            <a:pPr marL="0" lvl="0" indent="0" algn="l" rtl="0">
              <a:spcBef>
                <a:spcPts val="0"/>
              </a:spcBef>
              <a:spcAft>
                <a:spcPts val="0"/>
              </a:spcAft>
              <a:buNone/>
            </a:pPr>
            <a:endParaRPr lang="en-US" dirty="0"/>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Fire Safety Activity 1</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questions 1- 5 choose the class of fire for the following materials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Circuit breaker.  Answers: Class A, Class B,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Wood. Answers: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B,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Alcohol. Answers: Class A,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B</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Class C, Class D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Grease in a kitchen. Answers: Class A, Class B, Class C, Class D or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burning of metals such as metallic substances such as sodium, titanium, zirconium, or magnesium is considered which type of class fire?  Answers: Class A, Class B, Class C, </a:t>
            </a:r>
            <a:r>
              <a:rPr lang="en-US"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or Class 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2" name="Google Shape;472;p23:notes">
            <a:extLst>
              <a:ext uri="{FF2B5EF4-FFF2-40B4-BE49-F238E27FC236}">
                <a16:creationId xmlns:a16="http://schemas.microsoft.com/office/drawing/2014/main" id="{67041B0F-6FA3-96D9-3259-FB10C1EA9C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305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6" name="Google Shape;4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1f3e4934084_47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1f3e4934084_47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f3e4934084_47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g1f3e4934084_47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Fire can double in size every 30 seconds</a:t>
            </a:r>
            <a:endParaRPr dirty="0"/>
          </a:p>
        </p:txBody>
      </p:sp>
      <p:sp>
        <p:nvSpPr>
          <p:cNvPr id="548" name="Google Shape;54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2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7" name="Google Shape;63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f3e4934084_47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g1f3e4934084_47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877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783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4"/>
          <p:cNvSpPr>
            <a:spLocks noGrp="1"/>
          </p:cNvSpPr>
          <p:nvPr>
            <p:ph type="pic" idx="2"/>
          </p:nvPr>
        </p:nvSpPr>
        <p:spPr>
          <a:xfrm>
            <a:off x="5183188" y="987425"/>
            <a:ext cx="6172200" cy="4873625"/>
          </a:xfrm>
          <a:prstGeom prst="rect">
            <a:avLst/>
          </a:prstGeom>
          <a:noFill/>
          <a:ln>
            <a:noFill/>
          </a:ln>
        </p:spPr>
      </p:sp>
      <p:sp>
        <p:nvSpPr>
          <p:cNvPr id="69" name="Google Shape;69;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
        <p:nvSpPr>
          <p:cNvPr id="15" name="Google Shape;15;p3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BbL_dK_Dsng?feature=oembed" TargetMode="Externa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51.png"/><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4.wdp"/><Relationship Id="rId5" Type="http://schemas.openxmlformats.org/officeDocument/2006/relationships/image" Target="../media/image54.png"/><Relationship Id="rId4" Type="http://schemas.microsoft.com/office/2007/relationships/hdphoto" Target="../media/hdphoto13.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cadrim.org/" TargetMode="External"/><Relationship Id="rId7"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3.pn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6B78439B-7E8E-FE05-1211-0A850FD9F28E}"/>
              </a:ext>
            </a:extLst>
          </p:cNvPr>
          <p:cNvGrpSpPr/>
          <p:nvPr/>
        </p:nvGrpSpPr>
        <p:grpSpPr>
          <a:xfrm>
            <a:off x="-7286" y="0"/>
            <a:ext cx="12199286" cy="6858000"/>
            <a:chOff x="-7286" y="0"/>
            <a:chExt cx="12643002" cy="6858000"/>
          </a:xfrm>
        </p:grpSpPr>
        <p:pic>
          <p:nvPicPr>
            <p:cNvPr id="2" name="Google Shape;168;p1" descr="A firefighter using a hose to water a fire hydrant&#10;&#10;Description automatically generated with low confidence">
              <a:extLst>
                <a:ext uri="{FF2B5EF4-FFF2-40B4-BE49-F238E27FC236}">
                  <a16:creationId xmlns:a16="http://schemas.microsoft.com/office/drawing/2014/main" id="{F5EF28B3-9A59-803B-DDB7-D535A58DBDB7}"/>
                </a:ext>
              </a:extLst>
            </p:cNvPr>
            <p:cNvPicPr preferRelativeResize="0"/>
            <p:nvPr/>
          </p:nvPicPr>
          <p:blipFill rotWithShape="1">
            <a:blip r:embed="rId3">
              <a:alphaModFix/>
            </a:blip>
            <a:srcRect/>
            <a:stretch/>
          </p:blipFill>
          <p:spPr>
            <a:xfrm>
              <a:off x="-7286" y="0"/>
              <a:ext cx="6789420" cy="6858000"/>
            </a:xfrm>
            <a:prstGeom prst="rect">
              <a:avLst/>
            </a:prstGeom>
            <a:noFill/>
            <a:ln>
              <a:noFill/>
            </a:ln>
          </p:spPr>
        </p:pic>
        <p:pic>
          <p:nvPicPr>
            <p:cNvPr id="11" name="Google Shape;168;p1" descr="A firefighter using a hose to water a fire hydrant&#10;&#10;Description automatically generated with low confidence">
              <a:extLst>
                <a:ext uri="{FF2B5EF4-FFF2-40B4-BE49-F238E27FC236}">
                  <a16:creationId xmlns:a16="http://schemas.microsoft.com/office/drawing/2014/main" id="{4A430626-14B0-D291-2B8C-6E0819094874}"/>
                </a:ext>
              </a:extLst>
            </p:cNvPr>
            <p:cNvPicPr preferRelativeResize="0"/>
            <p:nvPr/>
          </p:nvPicPr>
          <p:blipFill rotWithShape="1">
            <a:blip r:embed="rId3">
              <a:alphaModFix/>
            </a:blip>
            <a:srcRect l="56705"/>
            <a:stretch/>
          </p:blipFill>
          <p:spPr>
            <a:xfrm flipH="1">
              <a:off x="6767648" y="0"/>
              <a:ext cx="2939477" cy="6858000"/>
            </a:xfrm>
            <a:prstGeom prst="rect">
              <a:avLst/>
            </a:prstGeom>
            <a:noFill/>
            <a:ln>
              <a:noFill/>
            </a:ln>
          </p:spPr>
        </p:pic>
        <p:pic>
          <p:nvPicPr>
            <p:cNvPr id="14" name="Google Shape;168;p1" descr="A firefighter using a hose to water a fire hydrant&#10;&#10;Description automatically generated with low confidence">
              <a:extLst>
                <a:ext uri="{FF2B5EF4-FFF2-40B4-BE49-F238E27FC236}">
                  <a16:creationId xmlns:a16="http://schemas.microsoft.com/office/drawing/2014/main" id="{5095A18B-D39E-AFC4-0481-5E18B470C667}"/>
                </a:ext>
              </a:extLst>
            </p:cNvPr>
            <p:cNvPicPr preferRelativeResize="0"/>
            <p:nvPr/>
          </p:nvPicPr>
          <p:blipFill rotWithShape="1">
            <a:blip r:embed="rId3">
              <a:alphaModFix/>
            </a:blip>
            <a:srcRect l="56705"/>
            <a:stretch/>
          </p:blipFill>
          <p:spPr>
            <a:xfrm>
              <a:off x="9696239" y="0"/>
              <a:ext cx="2939477" cy="6858000"/>
            </a:xfrm>
            <a:prstGeom prst="rect">
              <a:avLst/>
            </a:prstGeom>
            <a:noFill/>
            <a:ln>
              <a:noFill/>
            </a:ln>
          </p:spPr>
        </p:pic>
      </p:grpSp>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5865169" cy="3598674"/>
            <a:chOff x="324999" y="2351761"/>
            <a:chExt cx="5865169" cy="3598674"/>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61750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s" sz="3600" b="1" i="0" u="none" strike="noStrike" cap="none" baseline="0" dirty="0">
                  <a:solidFill>
                    <a:schemeClr val="lt1">
                      <a:lumMod val="100000"/>
                    </a:schemeClr>
                  </a:solidFill>
                  <a:latin typeface="Arial" panose="020B0604020202020204" pitchFamily="34" charset="0"/>
                  <a:cs typeface="+mn-cs"/>
                  <a:sym typeface="Arial" panose="020B0604020202020204" pitchFamily="34" charset="0"/>
                </a:rPr>
                <a:t>Los CDRT y </a:t>
              </a:r>
              <a:r>
                <a:rPr lang="es" sz="3600" b="1" i="0" u="none" strike="noStrike" cap="none" baseline="0" dirty="0">
                  <a:solidFill>
                    <a:schemeClr val="lt1"/>
                  </a:solidFill>
                  <a:latin typeface="Arial" panose="020B0604020202020204" pitchFamily="34" charset="0"/>
                  <a:cs typeface="+mn-cs"/>
                  <a:sym typeface="Arial" panose="020B0604020202020204" pitchFamily="34" charset="0"/>
                </a:rPr>
                <a:t>la seguridad contra incendios</a:t>
              </a:r>
              <a:endParaRPr lang="es" sz="1100" b="0" i="0" u="none" strike="noStrike" cap="none" dirty="0">
                <a:solidFill>
                  <a:schemeClr val="dk1"/>
                </a:solidFill>
                <a:latin typeface="Arial" panose="020B0604020202020204" pitchFamily="34" charset="0"/>
                <a:ea typeface="Calibri"/>
                <a:cs typeface="+mn-cs"/>
                <a:sym typeface="Arial" panose="020B0604020202020204" pitchFamily="34" charset="0"/>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5711672"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s" sz="2100" b="0" i="0" u="none" strike="noStrike" cap="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los equipos comunitarios de respuesta a desastres</a:t>
              </a:r>
              <a:endParaRPr lang="es"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17" name="Google Shape;317;p11"/>
          <p:cNvSpPr txBox="1"/>
          <p:nvPr/>
        </p:nvSpPr>
        <p:spPr>
          <a:xfrm>
            <a:off x="620359" y="6865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Prevenir incendios en casa</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18" name="Google Shape;318;p11"/>
          <p:cNvSpPr txBox="1"/>
          <p:nvPr/>
        </p:nvSpPr>
        <p:spPr>
          <a:xfrm>
            <a:off x="5657254" y="833967"/>
            <a:ext cx="6300884" cy="503210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Instale alarmas y extintores de incendios</a:t>
            </a:r>
            <a:endParaRPr lang="es"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Pruébelos una vez al mes.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lnSpc>
                <a:spcPct val="150000"/>
              </a:lnSpc>
              <a:buClr>
                <a:srgbClr val="E42D38"/>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Asegúrese de que todos los miembros de la familia, incluidos los niños, sepan qué hacer cuando oigan la alarma.</a:t>
            </a:r>
          </a:p>
          <a:p>
            <a:pPr algn="l" rtl="0">
              <a:lnSpc>
                <a:spcPct val="150000"/>
              </a:lnSpc>
              <a:buClr>
                <a:srgbClr val="E42D38"/>
              </a:buClr>
              <a:buSzPts val="1800"/>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Elabore un plan de evacuación</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que todos los miembros de la casa conocen dos vías de escape de cada habitación.</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Guarde las llaves de las ventanas antirrobo en un lugar seguro y de fácil acceso.</a:t>
            </a: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Siren with solid fill">
            <a:extLst>
              <a:ext uri="{FF2B5EF4-FFF2-40B4-BE49-F238E27FC236}">
                <a16:creationId xmlns:a16="http://schemas.microsoft.com/office/drawing/2014/main" id="{7B16DD32-9C09-A6CB-2A35-EDFD1CD63C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8716" y="894709"/>
            <a:ext cx="914400" cy="914400"/>
          </a:xfrm>
          <a:prstGeom prst="rect">
            <a:avLst/>
          </a:prstGeom>
        </p:spPr>
      </p:pic>
      <p:pic>
        <p:nvPicPr>
          <p:cNvPr id="5" name="Graphic 4" descr="Checklist with solid fill">
            <a:extLst>
              <a:ext uri="{FF2B5EF4-FFF2-40B4-BE49-F238E27FC236}">
                <a16:creationId xmlns:a16="http://schemas.microsoft.com/office/drawing/2014/main" id="{CD4FCEBB-6322-3877-F249-A343E6013F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8716" y="3426325"/>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9" name="Google Shape;329;p12"/>
          <p:cNvSpPr txBox="1"/>
          <p:nvPr/>
        </p:nvSpPr>
        <p:spPr>
          <a:xfrm>
            <a:off x="732119" y="7881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Prevenir incendios en casa</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30" name="Google Shape;330;p12"/>
          <p:cNvSpPr txBox="1"/>
          <p:nvPr/>
        </p:nvSpPr>
        <p:spPr>
          <a:xfrm>
            <a:off x="5634051" y="635948"/>
            <a:ext cx="6141389" cy="5863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Consejos adicionales</a:t>
            </a:r>
          </a:p>
          <a:p>
            <a:pPr marL="0" marR="0" lvl="0" indent="0" algn="l" rtl="0">
              <a:spcBef>
                <a:spcPts val="0"/>
              </a:spcBef>
              <a:spcAft>
                <a:spcPts val="0"/>
              </a:spcAft>
              <a:buNone/>
            </a:pPr>
            <a:endParaRPr lang="es" sz="18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Mantenga las cerillas y los encendedores fuera del alcance de los niños.</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Guarde todos los líquidos inflamables o productos químicos peligrosos en un lugar seguro, lejos de objetos o aparatos que desprendan calor.</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Mantenga un espacio adecuado entre los aparatos.</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que todos los miembros de la familia conocen el número de los bomberos.</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Evite el desorden o la acumulación de periódicos viejos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Aprenda a desconectar la caja de circuitos/fusibles. </a:t>
            </a:r>
          </a:p>
          <a:p>
            <a:pPr marL="342900" lvl="0" indent="-342900" algn="l" rtl="0">
              <a:lnSpc>
                <a:spcPct val="150000"/>
              </a:lnSpc>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Tome precauciones cuando utilice fuegos artificiales.</a:t>
            </a:r>
          </a:p>
          <a:p>
            <a:pPr marL="0" marR="0" lvl="0" indent="0" algn="l" rtl="0">
              <a:spcBef>
                <a:spcPts val="0"/>
              </a:spcBef>
              <a:spcAft>
                <a:spcPts val="0"/>
              </a:spcAft>
              <a:buNone/>
            </a:pPr>
            <a:endParaRPr lang="es" sz="18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800" b="1" dirty="0">
              <a:solidFill>
                <a:srgbClr val="FFA025"/>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 name="Graphic 2" descr="Clipboard Checked outline">
            <a:extLst>
              <a:ext uri="{FF2B5EF4-FFF2-40B4-BE49-F238E27FC236}">
                <a16:creationId xmlns:a16="http://schemas.microsoft.com/office/drawing/2014/main" id="{20546630-1AA0-D00B-78A4-3564D34AC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0156" y="635948"/>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2" name="Google Shape;342;p13"/>
          <p:cNvSpPr txBox="1"/>
          <p:nvPr/>
        </p:nvSpPr>
        <p:spPr>
          <a:xfrm>
            <a:off x="848108" y="686531"/>
            <a:ext cx="305887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Apagado de </a:t>
            </a:r>
            <a:r>
              <a:rPr lang="es" sz="3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disyuntores</a:t>
            </a:r>
            <a:endParaRPr lang="es"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3" name="Google Shape;343;p13"/>
          <p:cNvSpPr/>
          <p:nvPr/>
        </p:nvSpPr>
        <p:spPr>
          <a:xfrm>
            <a:off x="6952984" y="4225370"/>
            <a:ext cx="2480766" cy="369291"/>
          </a:xfrm>
          <a:prstGeom prst="rect">
            <a:avLst/>
          </a:prstGeom>
          <a:solidFill>
            <a:srgbClr val="E42D38"/>
          </a:solidFill>
          <a:ln>
            <a:noFill/>
          </a:ln>
        </p:spPr>
        <p:txBody>
          <a:bodyPr spcFirstLastPara="1" wrap="square" lIns="91425" tIns="45700" rIns="91425" bIns="45700" anchor="t" anchorCtr="0">
            <a:spAutoFit/>
          </a:bodyPr>
          <a:lstStyle/>
          <a:p>
            <a:pPr marL="4514850" marR="0" lvl="0" indent="-4514850" algn="l" rtl="0">
              <a:spcBef>
                <a:spcPts val="0"/>
              </a:spcBef>
              <a:spcAft>
                <a:spcPts val="0"/>
              </a:spcAft>
              <a:buNone/>
            </a:pPr>
            <a:r>
              <a:rPr lang="es" sz="18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DISYUNTORES  </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4" name="Google Shape;344;p13"/>
          <p:cNvSpPr txBox="1"/>
          <p:nvPr/>
        </p:nvSpPr>
        <p:spPr>
          <a:xfrm>
            <a:off x="4572000" y="4833409"/>
            <a:ext cx="7620000" cy="189581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Caja de circuito mostrando los pasos de cierre. </a:t>
            </a:r>
          </a:p>
          <a:p>
            <a:pPr marL="0" marR="0" lvl="0" indent="0" algn="l" rtl="0">
              <a:lnSpc>
                <a:spcPct val="150000"/>
              </a:lnSpc>
              <a:spcBef>
                <a:spcPts val="0"/>
              </a:spcBef>
              <a:spcAft>
                <a:spcPts val="0"/>
              </a:spcAft>
              <a:buNone/>
            </a:pPr>
            <a:r>
              <a:rPr lang="es" sz="1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t>
            </a:r>
            <a:r>
              <a:rPr lang="es" sz="1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aso 1:  </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Apague los </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interruptores principales</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en una situación de emergencia.</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t>
            </a:r>
            <a:endParaRPr lang="es" sz="16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1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Paso 2</a:t>
            </a:r>
            <a:r>
              <a:rPr lang="es" sz="1600" b="0"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Cuando </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vuelva a encender, apague </a:t>
            </a: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rPr>
              <a:t>los disyuntores individuales y luego, vuelva a encender el principal seguido de los disyuntores individuales.</a:t>
            </a:r>
          </a:p>
        </p:txBody>
      </p:sp>
      <p:pic>
        <p:nvPicPr>
          <p:cNvPr id="3" name="Picture 2" descr="A diagram of a electrical service&#10;&#10;Description automatically generated">
            <a:extLst>
              <a:ext uri="{FF2B5EF4-FFF2-40B4-BE49-F238E27FC236}">
                <a16:creationId xmlns:a16="http://schemas.microsoft.com/office/drawing/2014/main" id="{C7A8B393-C0B6-7957-190C-25AAFFFD2633}"/>
              </a:ext>
            </a:extLst>
          </p:cNvPr>
          <p:cNvPicPr>
            <a:picLocks noChangeAspect="1"/>
          </p:cNvPicPr>
          <p:nvPr/>
        </p:nvPicPr>
        <p:blipFill>
          <a:blip r:embed="rId3">
            <a:duotone>
              <a:prstClr val="black"/>
              <a:schemeClr val="tx2">
                <a:tint val="45000"/>
                <a:satMod val="400000"/>
              </a:schemeClr>
            </a:duotone>
          </a:blip>
          <a:stretch>
            <a:fillRect/>
          </a:stretch>
        </p:blipFill>
        <p:spPr>
          <a:xfrm>
            <a:off x="4837119" y="429177"/>
            <a:ext cx="6320610" cy="3720732"/>
          </a:xfrm>
          <a:prstGeom prst="rect">
            <a:avLst/>
          </a:prstGeom>
        </p:spPr>
      </p:pic>
      <p:sp>
        <p:nvSpPr>
          <p:cNvPr id="2" name="ZoneTexte 1">
            <a:extLst>
              <a:ext uri="{FF2B5EF4-FFF2-40B4-BE49-F238E27FC236}">
                <a16:creationId xmlns:a16="http://schemas.microsoft.com/office/drawing/2014/main" id="{688F5F96-CC9E-4512-0F44-BC86036AF8D5}"/>
              </a:ext>
            </a:extLst>
          </p:cNvPr>
          <p:cNvSpPr txBox="1"/>
          <p:nvPr/>
        </p:nvSpPr>
        <p:spPr>
          <a:xfrm>
            <a:off x="5011731" y="532640"/>
            <a:ext cx="6145998" cy="369332"/>
          </a:xfrm>
          <a:prstGeom prst="rect">
            <a:avLst/>
          </a:prstGeom>
          <a:solidFill>
            <a:srgbClr val="E9E8E8"/>
          </a:solidFill>
        </p:spPr>
        <p:txBody>
          <a:bodyPr wrap="square" rtlCol="0">
            <a:spAutoFit/>
          </a:bodyPr>
          <a:lstStyle/>
          <a:p>
            <a:pPr algn="l" rtl="0"/>
            <a:r>
              <a:rPr lang="es" sz="1800" b="1" i="0" u="none" baseline="0"/>
              <a:t>Dentro de su cuadro eléctrico principal</a:t>
            </a:r>
            <a:endParaRPr lang="es" sz="1800" b="1" dirty="0"/>
          </a:p>
        </p:txBody>
      </p:sp>
      <p:sp>
        <p:nvSpPr>
          <p:cNvPr id="4" name="ZoneTexte 3">
            <a:extLst>
              <a:ext uri="{FF2B5EF4-FFF2-40B4-BE49-F238E27FC236}">
                <a16:creationId xmlns:a16="http://schemas.microsoft.com/office/drawing/2014/main" id="{822B63EA-DFEE-503D-C3DC-9185342FAA2F}"/>
              </a:ext>
            </a:extLst>
          </p:cNvPr>
          <p:cNvSpPr txBox="1"/>
          <p:nvPr/>
        </p:nvSpPr>
        <p:spPr>
          <a:xfrm>
            <a:off x="4837119" y="1354639"/>
            <a:ext cx="1258881" cy="430887"/>
          </a:xfrm>
          <a:prstGeom prst="rect">
            <a:avLst/>
          </a:prstGeom>
          <a:solidFill>
            <a:srgbClr val="E9E8E8"/>
          </a:solidFill>
        </p:spPr>
        <p:txBody>
          <a:bodyPr wrap="square" rtlCol="0">
            <a:spAutoFit/>
          </a:bodyPr>
          <a:lstStyle/>
          <a:p>
            <a:pPr algn="l" rtl="0"/>
            <a:r>
              <a:rPr lang="es" sz="1100" b="1" i="0" u="none" baseline="0"/>
              <a:t>DISYUNTOR PRINCIPAL</a:t>
            </a:r>
            <a:endParaRPr lang="es" sz="1100" b="1" dirty="0"/>
          </a:p>
        </p:txBody>
      </p:sp>
      <p:sp>
        <p:nvSpPr>
          <p:cNvPr id="5" name="ZoneTexte 4">
            <a:extLst>
              <a:ext uri="{FF2B5EF4-FFF2-40B4-BE49-F238E27FC236}">
                <a16:creationId xmlns:a16="http://schemas.microsoft.com/office/drawing/2014/main" id="{FC996545-2C3D-48C4-9942-8E7A1FDDA2B2}"/>
              </a:ext>
            </a:extLst>
          </p:cNvPr>
          <p:cNvSpPr txBox="1"/>
          <p:nvPr/>
        </p:nvSpPr>
        <p:spPr>
          <a:xfrm>
            <a:off x="4837119" y="2133525"/>
            <a:ext cx="1639882" cy="261610"/>
          </a:xfrm>
          <a:prstGeom prst="rect">
            <a:avLst/>
          </a:prstGeom>
          <a:solidFill>
            <a:srgbClr val="E9E8E8"/>
          </a:solidFill>
        </p:spPr>
        <p:txBody>
          <a:bodyPr wrap="square" rtlCol="0">
            <a:spAutoFit/>
          </a:bodyPr>
          <a:lstStyle/>
          <a:p>
            <a:pPr algn="l" rtl="0"/>
            <a:r>
              <a:rPr lang="es" sz="1100" b="1" i="0" u="none" baseline="0"/>
              <a:t>DISYUNTORES</a:t>
            </a:r>
            <a:endParaRPr lang="es" sz="1100" b="1" dirty="0"/>
          </a:p>
        </p:txBody>
      </p:sp>
      <p:sp>
        <p:nvSpPr>
          <p:cNvPr id="6" name="ZoneTexte 5">
            <a:extLst>
              <a:ext uri="{FF2B5EF4-FFF2-40B4-BE49-F238E27FC236}">
                <a16:creationId xmlns:a16="http://schemas.microsoft.com/office/drawing/2014/main" id="{46ECE5DB-CEE7-C1A5-AFF2-C98B8269CB47}"/>
              </a:ext>
            </a:extLst>
          </p:cNvPr>
          <p:cNvSpPr txBox="1"/>
          <p:nvPr/>
        </p:nvSpPr>
        <p:spPr>
          <a:xfrm>
            <a:off x="4837118" y="2838762"/>
            <a:ext cx="1563682" cy="769441"/>
          </a:xfrm>
          <a:prstGeom prst="rect">
            <a:avLst/>
          </a:prstGeom>
          <a:solidFill>
            <a:srgbClr val="E9E8E8"/>
          </a:solidFill>
        </p:spPr>
        <p:txBody>
          <a:bodyPr wrap="square" rtlCol="0">
            <a:spAutoFit/>
          </a:bodyPr>
          <a:lstStyle/>
          <a:p>
            <a:pPr algn="l" rtl="0"/>
            <a:r>
              <a:rPr lang="es" sz="1100" b="1" i="0" u="none" baseline="0"/>
              <a:t>BARRAS CONDUCTORAS CALIENTES </a:t>
            </a:r>
            <a:r>
              <a:rPr lang="es" sz="1100" b="0" i="0" u="none" baseline="0"/>
              <a:t>(pueden no ser visibles desde detrás de los disyuntores)</a:t>
            </a:r>
            <a:endParaRPr lang="es" sz="1100" dirty="0"/>
          </a:p>
        </p:txBody>
      </p:sp>
      <p:sp>
        <p:nvSpPr>
          <p:cNvPr id="7" name="ZoneTexte 6">
            <a:extLst>
              <a:ext uri="{FF2B5EF4-FFF2-40B4-BE49-F238E27FC236}">
                <a16:creationId xmlns:a16="http://schemas.microsoft.com/office/drawing/2014/main" id="{9154F71B-EC66-9121-39AA-2F52622542FE}"/>
              </a:ext>
            </a:extLst>
          </p:cNvPr>
          <p:cNvSpPr txBox="1"/>
          <p:nvPr/>
        </p:nvSpPr>
        <p:spPr>
          <a:xfrm>
            <a:off x="9805329" y="1370028"/>
            <a:ext cx="1333725" cy="600164"/>
          </a:xfrm>
          <a:prstGeom prst="rect">
            <a:avLst/>
          </a:prstGeom>
          <a:solidFill>
            <a:srgbClr val="E9E8E8"/>
          </a:solidFill>
        </p:spPr>
        <p:txBody>
          <a:bodyPr wrap="square" rtlCol="0">
            <a:spAutoFit/>
          </a:bodyPr>
          <a:lstStyle/>
          <a:p>
            <a:pPr algn="l" rtl="0"/>
            <a:r>
              <a:rPr lang="es" sz="1100" b="1" i="0" u="none" baseline="0" dirty="0"/>
              <a:t>BARRAS CONDUCTORAS NEUTRALES</a:t>
            </a:r>
            <a:endParaRPr lang="es" sz="1100" b="1" dirty="0"/>
          </a:p>
        </p:txBody>
      </p:sp>
      <p:sp>
        <p:nvSpPr>
          <p:cNvPr id="8" name="ZoneTexte 7">
            <a:extLst>
              <a:ext uri="{FF2B5EF4-FFF2-40B4-BE49-F238E27FC236}">
                <a16:creationId xmlns:a16="http://schemas.microsoft.com/office/drawing/2014/main" id="{68DA5BA3-0066-7276-9384-5AFF5CDFA497}"/>
              </a:ext>
            </a:extLst>
          </p:cNvPr>
          <p:cNvSpPr txBox="1"/>
          <p:nvPr/>
        </p:nvSpPr>
        <p:spPr>
          <a:xfrm>
            <a:off x="9898847" y="2392442"/>
            <a:ext cx="1258881" cy="600164"/>
          </a:xfrm>
          <a:prstGeom prst="rect">
            <a:avLst/>
          </a:prstGeom>
          <a:solidFill>
            <a:srgbClr val="E9E8E8"/>
          </a:solidFill>
        </p:spPr>
        <p:txBody>
          <a:bodyPr wrap="square" rtlCol="0">
            <a:spAutoFit/>
          </a:bodyPr>
          <a:lstStyle/>
          <a:p>
            <a:pPr algn="l" rtl="0"/>
            <a:r>
              <a:rPr lang="es" sz="1100" b="1" i="0" u="none" baseline="0" dirty="0"/>
              <a:t>PUENTE DE UNIÓN PRINCIPAL</a:t>
            </a:r>
            <a:endParaRPr lang="es" sz="1100" b="1" dirty="0"/>
          </a:p>
        </p:txBody>
      </p:sp>
      <p:sp>
        <p:nvSpPr>
          <p:cNvPr id="9" name="ZoneTexte 8">
            <a:extLst>
              <a:ext uri="{FF2B5EF4-FFF2-40B4-BE49-F238E27FC236}">
                <a16:creationId xmlns:a16="http://schemas.microsoft.com/office/drawing/2014/main" id="{E050DB19-81F2-17B8-F474-20D749E4AAAE}"/>
              </a:ext>
            </a:extLst>
          </p:cNvPr>
          <p:cNvSpPr txBox="1"/>
          <p:nvPr/>
        </p:nvSpPr>
        <p:spPr>
          <a:xfrm>
            <a:off x="9898847" y="3008038"/>
            <a:ext cx="1258881" cy="430887"/>
          </a:xfrm>
          <a:prstGeom prst="rect">
            <a:avLst/>
          </a:prstGeom>
          <a:solidFill>
            <a:srgbClr val="E9E8E8"/>
          </a:solidFill>
        </p:spPr>
        <p:txBody>
          <a:bodyPr wrap="square" rtlCol="0">
            <a:spAutoFit/>
          </a:bodyPr>
          <a:lstStyle/>
          <a:p>
            <a:pPr algn="l" rtl="0"/>
            <a:r>
              <a:rPr lang="es" sz="1100" b="1" i="0" u="none" baseline="0"/>
              <a:t>BARRA CONDUCTORA DE PUESTA A TIERRA</a:t>
            </a:r>
            <a:endParaRPr lang="es" sz="11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4"/>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4"/>
          <p:cNvSpPr txBox="1"/>
          <p:nvPr/>
        </p:nvSpPr>
        <p:spPr>
          <a:xfrm>
            <a:off x="706281" y="2459524"/>
            <a:ext cx="3276600"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Incendios </a:t>
            </a:r>
            <a:r>
              <a:rPr lang="es" sz="32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en el lugar de trabajo</a:t>
            </a: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56" name="Google Shape;356;p14"/>
          <p:cNvSpPr/>
          <p:nvPr/>
        </p:nvSpPr>
        <p:spPr>
          <a:xfrm>
            <a:off x="5178029" y="514730"/>
            <a:ext cx="6628771" cy="54860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800"/>
              <a:buFont typeface="Arial"/>
              <a:buNone/>
            </a:pPr>
            <a:r>
              <a:rPr lang="es" sz="2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Principales</a:t>
            </a:r>
            <a:r>
              <a:rPr lang="es" sz="2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causas de los incendios en el lugar de trabajo</a:t>
            </a:r>
            <a:endParaRPr lang="es" sz="2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2800"/>
              <a:buFont typeface="Calibri"/>
              <a:buNone/>
            </a:pPr>
            <a:endParaRPr lang="es" sz="2800" b="1" i="0" u="none" strike="noStrike" cap="none"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Descuido y sobrecarga de las tomas eléctricas.</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Fumar y no desechar adecuadamente las colillas o las cerillas encendidas.</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Almacenamiento inadecuado de líquidos inflamables y productos químicos peligrosos.</a:t>
            </a:r>
          </a:p>
          <a:p>
            <a:pPr marL="469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s" sz="20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Desorden y acumulación de papel triturado o periódicos viejos.</a:t>
            </a: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00000"/>
              </a:lnSpc>
              <a:spcBef>
                <a:spcPts val="0"/>
              </a:spcBef>
              <a:spcAft>
                <a:spcPts val="0"/>
              </a:spcAft>
              <a:buClr>
                <a:srgbClr val="E42D38"/>
              </a:buClr>
              <a:buSzPts val="2000"/>
              <a:buFont typeface="Arial" panose="020B0604020202020204" pitchFamily="34" charset="0"/>
              <a:buChar char="•"/>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Roboto" panose="02000000000000000000" pitchFamily="2" charset="0"/>
              </a:rPr>
              <a:t>Cableado defectuoso y trabajos de reparación realizados por personas no certificadas.</a:t>
            </a:r>
          </a:p>
          <a:p>
            <a:pPr marL="0" marR="0" lvl="0" indent="0" algn="l" rtl="0">
              <a:lnSpc>
                <a:spcPct val="100000"/>
              </a:lnSpc>
              <a:spcBef>
                <a:spcPts val="0"/>
              </a:spcBef>
              <a:spcAft>
                <a:spcPts val="0"/>
              </a:spcAft>
              <a:buNone/>
            </a:pPr>
            <a:endParaRPr lang="es" sz="1050" dirty="0">
              <a:solidFill>
                <a:srgbClr val="444746"/>
              </a:solidFill>
              <a:latin typeface="Open sans" panose="020B0606030504020204" pitchFamily="34" charset="0"/>
              <a:ea typeface="Open sans" panose="020B0606030504020204" pitchFamily="34" charset="0"/>
              <a:cs typeface="+mn-cs"/>
              <a:sym typeface="Roboto" panose="02000000000000000000" pitchFamily="2" charset="0"/>
            </a:endParaRPr>
          </a:p>
          <a:p>
            <a:pPr marL="0" marR="0" lvl="0" indent="0" algn="l" rtl="0">
              <a:spcBef>
                <a:spcPts val="0"/>
              </a:spcBef>
              <a:spcAft>
                <a:spcPts val="0"/>
              </a:spcAft>
              <a:buNone/>
            </a:pPr>
            <a:endParaRPr sz="24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Graphic 4" descr="Comment Fire outline">
            <a:extLst>
              <a:ext uri="{FF2B5EF4-FFF2-40B4-BE49-F238E27FC236}">
                <a16:creationId xmlns:a16="http://schemas.microsoft.com/office/drawing/2014/main" id="{5691A6A5-8B55-0D44-44A3-7738F71815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3629" y="362330"/>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5"/>
          <p:cNvSpPr/>
          <p:nvPr/>
        </p:nvSpPr>
        <p:spPr>
          <a:xfrm>
            <a:off x="-26167" y="0"/>
            <a:ext cx="4199237"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5"/>
          <p:cNvSpPr txBox="1"/>
          <p:nvPr/>
        </p:nvSpPr>
        <p:spPr>
          <a:xfrm>
            <a:off x="533400" y="2133600"/>
            <a:ext cx="327660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32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Prevenir incendios </a:t>
            </a:r>
            <a:r>
              <a:rPr lang="es" sz="32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en el lugar de trabajo</a:t>
            </a:r>
          </a:p>
          <a:p>
            <a:pPr marL="0" marR="0" lvl="0" indent="0" algn="l" rtl="0">
              <a:spcBef>
                <a:spcPts val="0"/>
              </a:spcBef>
              <a:spcAft>
                <a:spcPts val="0"/>
              </a:spcAft>
              <a:buNone/>
            </a:pPr>
            <a:endParaRPr sz="2400" dirty="0">
              <a:solidFill>
                <a:srgbClr val="E42D38"/>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368" name="Google Shape;368;p15"/>
          <p:cNvSpPr/>
          <p:nvPr/>
        </p:nvSpPr>
        <p:spPr>
          <a:xfrm>
            <a:off x="5454575" y="255574"/>
            <a:ext cx="6737425"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2300"/>
              <a:buFont typeface="Arial"/>
              <a:buNone/>
            </a:pPr>
            <a:r>
              <a:rPr lang="es" sz="1800" b="1" i="0" u="none" strike="noStrike" cap="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Instalar alarmas y extintores de incendios</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Pruébelos una vez al mes.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57200" marR="0" lvl="0" indent="-457200" algn="l" rtl="0">
              <a:lnSpc>
                <a:spcPct val="100000"/>
              </a:lnSpc>
              <a:spcBef>
                <a:spcPts val="0"/>
              </a:spcBef>
              <a:spcAft>
                <a:spcPts val="0"/>
              </a:spcAft>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que todos los empleados saben qué hacer al oír la alarma.</a:t>
            </a:r>
          </a:p>
          <a:p>
            <a:pPr marL="457200" marR="0" lvl="0" indent="0" algn="l" rtl="0">
              <a:lnSpc>
                <a:spcPct val="100000"/>
              </a:lnSpc>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Realización de inspecciones eléctricas por parte del Departamento de Salud y Seguridad.</a:t>
            </a:r>
          </a:p>
          <a:p>
            <a:pPr marL="0" marR="0" lvl="0" indent="0" algn="l" rtl="0">
              <a:lnSpc>
                <a:spcPct val="100000"/>
              </a:lnSpc>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es"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Desarrolle un plan de evacuación</a:t>
            </a:r>
          </a:p>
          <a:p>
            <a:pPr marL="457200" indent="-457200" algn="l" rtl="0">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Coloque planos de evacuación en caso de incendio en todos los niveles del edificio.</a:t>
            </a:r>
          </a:p>
          <a:p>
            <a:pPr marL="457200" indent="-457200" algn="l" rtl="0">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Asigne y forme a vigilantes de seguridad en todos los niveles del edificio.</a:t>
            </a:r>
          </a:p>
          <a:p>
            <a:pPr marL="457200" indent="-457200" algn="l" rtl="0">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Enseñe a los empleados las ubicaciones de las salidas, las vías de evacuación y dónde se encuentran los extintores y los botiquines de primeros auxilios.</a:t>
            </a:r>
          </a:p>
          <a:p>
            <a:pPr marL="457200" indent="-457200" algn="l" rtl="0">
              <a:buClr>
                <a:srgbClr val="E42D38"/>
              </a:buClr>
              <a:buSzPts val="2300"/>
              <a:buFont typeface="Arial" panose="020B0604020202020204" pitchFamily="34" charset="0"/>
              <a:buChar char="•"/>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Practique simulacros con regularidad y reciba formación sobre el uso de un extintor.</a:t>
            </a:r>
          </a:p>
          <a:p>
            <a:pPr marL="457200" indent="-457200" algn="l" rtl="0">
              <a:buClr>
                <a:srgbClr val="E42D38"/>
              </a:buClr>
              <a:buSzPts val="2300"/>
              <a:buFont typeface="Arial" panose="020B0604020202020204" pitchFamily="34" charset="0"/>
              <a:buChar char="•"/>
            </a:pPr>
            <a:r>
              <a:rPr lang="es"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Mantenga las salidas de emergencia libres de desorden.</a:t>
            </a:r>
            <a:endParaRPr lang="es" sz="20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 name="Graphic 2" descr="Siren outline">
            <a:extLst>
              <a:ext uri="{FF2B5EF4-FFF2-40B4-BE49-F238E27FC236}">
                <a16:creationId xmlns:a16="http://schemas.microsoft.com/office/drawing/2014/main" id="{267CFB4E-A659-33FE-EA2D-7290D65820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0175" y="255574"/>
            <a:ext cx="914400" cy="914400"/>
          </a:xfrm>
          <a:prstGeom prst="rect">
            <a:avLst/>
          </a:prstGeom>
        </p:spPr>
      </p:pic>
      <p:pic>
        <p:nvPicPr>
          <p:cNvPr id="5" name="Graphic 4" descr="Playbook outline">
            <a:extLst>
              <a:ext uri="{FF2B5EF4-FFF2-40B4-BE49-F238E27FC236}">
                <a16:creationId xmlns:a16="http://schemas.microsoft.com/office/drawing/2014/main" id="{C51A9AE5-17E9-2B86-3AF6-1E73A688D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0175" y="2971800"/>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9" name="Google Shape;379;p16"/>
          <p:cNvSpPr txBox="1"/>
          <p:nvPr/>
        </p:nvSpPr>
        <p:spPr>
          <a:xfrm>
            <a:off x="408420" y="686531"/>
            <a:ext cx="336126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Clasificación de incendios</a:t>
            </a:r>
            <a:endParaRPr lang="es"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80" name="Google Shape;380;p16"/>
          <p:cNvSpPr txBox="1"/>
          <p:nvPr/>
        </p:nvSpPr>
        <p:spPr>
          <a:xfrm>
            <a:off x="5717341" y="443702"/>
            <a:ext cx="6474659" cy="6211098"/>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FFA025"/>
              </a:buClr>
              <a:buSzPts val="1200"/>
              <a:buFont typeface="Arial"/>
              <a:buNone/>
            </a:pPr>
            <a:r>
              <a:rPr lang="es"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Incendios de clase A</a:t>
            </a:r>
            <a:endParaRPr lang="es"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Combustibles ordinarios como el papel, la tela, la madera, el caucho y muchos plásticos.</a:t>
            </a:r>
          </a:p>
          <a:p>
            <a:pPr marL="0" marR="0" lvl="0" indent="0" algn="l" rtl="0">
              <a:lnSpc>
                <a:spcPct val="95000"/>
              </a:lnSpc>
              <a:spcBef>
                <a:spcPts val="0"/>
              </a:spcBef>
              <a:spcAft>
                <a:spcPts val="0"/>
              </a:spcAft>
              <a:buClr>
                <a:schemeClr val="dk1"/>
              </a:buClr>
              <a:buSzPts val="1200"/>
              <a:buFont typeface="Arial"/>
              <a:buNone/>
            </a:pPr>
            <a:endParaRPr lang="es" sz="20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es"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Incendios de clase B</a:t>
            </a:r>
            <a:endParaRPr lang="es"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Líquidos inflamables (p. ej., aceites, gasolina) y líquidos combustibles (p. ej., líquido para encendedores de carbón, queroseno).  Estos combustibles solo arden en la superficie porque el oxígeno no puede penetrar en la profundidad del fluido.  Sólo el vapor arde cuando se enciende.</a:t>
            </a:r>
          </a:p>
          <a:p>
            <a:pPr marL="0" marR="0" lvl="0" indent="0" algn="l" rtl="0">
              <a:lnSpc>
                <a:spcPct val="95000"/>
              </a:lnSpc>
              <a:spcBef>
                <a:spcPts val="0"/>
              </a:spcBef>
              <a:spcAft>
                <a:spcPts val="0"/>
              </a:spcAft>
              <a:buClr>
                <a:schemeClr val="dk1"/>
              </a:buClr>
              <a:buSzPts val="1200"/>
              <a:buFont typeface="Arial"/>
              <a:buNone/>
            </a:pPr>
            <a:endParaRPr lang="es"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es"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Incendios de clase C</a:t>
            </a:r>
            <a:endParaRPr lang="es"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es" sz="18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Equipo eléctrico energizado (p. ej., cableado, motores).  (Cuando se corta la electricidad, el fuego se convierte en un incendio de clase A).</a:t>
            </a:r>
          </a:p>
          <a:p>
            <a:pPr marL="0" marR="0" lvl="0" indent="0" algn="l" rtl="0">
              <a:lnSpc>
                <a:spcPct val="95000"/>
              </a:lnSpc>
              <a:spcBef>
                <a:spcPts val="0"/>
              </a:spcBef>
              <a:spcAft>
                <a:spcPts val="0"/>
              </a:spcAft>
              <a:buClr>
                <a:schemeClr val="dk1"/>
              </a:buClr>
              <a:buSzPts val="1200"/>
              <a:buFont typeface="Arial"/>
              <a:buNone/>
            </a:pPr>
            <a:endParaRPr lang="es"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rgbClr val="FFA025"/>
              </a:buClr>
              <a:buSzPts val="1200"/>
              <a:buFont typeface="Arial"/>
              <a:buNone/>
            </a:pPr>
            <a:r>
              <a:rPr lang="es" sz="20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Incendios de clase D</a:t>
            </a:r>
            <a:endParaRPr lang="es" sz="20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es"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Metales combustibles (p. ej., aluminio, magnesio, titanio).</a:t>
            </a:r>
          </a:p>
          <a:p>
            <a:pPr marL="0" marR="0" lvl="0" indent="0" algn="l" rtl="0">
              <a:lnSpc>
                <a:spcPct val="95000"/>
              </a:lnSpc>
              <a:spcBef>
                <a:spcPts val="0"/>
              </a:spcBef>
              <a:spcAft>
                <a:spcPts val="0"/>
              </a:spcAft>
              <a:buClr>
                <a:schemeClr val="dk1"/>
              </a:buClr>
              <a:buSzPts val="1200"/>
              <a:buFont typeface="Arial"/>
              <a:buNone/>
            </a:pPr>
            <a:endParaRPr lang="es"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lnSpc>
                <a:spcPct val="95000"/>
              </a:lnSpc>
              <a:buClr>
                <a:srgbClr val="FFA025"/>
              </a:buClr>
              <a:buSzPts val="1200"/>
            </a:pPr>
            <a:r>
              <a:rPr lang="es" sz="20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Incendios de clase K</a:t>
            </a:r>
            <a:endParaRPr lang="es" sz="20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5000"/>
              </a:lnSpc>
              <a:spcBef>
                <a:spcPts val="0"/>
              </a:spcBef>
              <a:spcAft>
                <a:spcPts val="0"/>
              </a:spcAft>
              <a:buClr>
                <a:schemeClr val="dk1"/>
              </a:buClr>
              <a:buSzPts val="1200"/>
              <a:buFont typeface="Arial"/>
              <a:buNone/>
            </a:pPr>
            <a:r>
              <a:rPr lang="es" sz="18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Incendios de cocina relacionados con aceites de cocina.</a:t>
            </a:r>
            <a:endParaRPr lang="es" sz="1800"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81" name="Google Shape;381;p16"/>
          <p:cNvPicPr preferRelativeResize="0"/>
          <p:nvPr/>
        </p:nvPicPr>
        <p:blipFill rotWithShape="1">
          <a:blip r:embed="rId3">
            <a:alphaModFix/>
            <a:duotone>
              <a:schemeClr val="accent3">
                <a:shade val="45000"/>
                <a:satMod val="135000"/>
              </a:schemeClr>
              <a:prstClr val="white"/>
            </a:duotone>
          </a:blip>
          <a:srcRect/>
          <a:stretch/>
        </p:blipFill>
        <p:spPr>
          <a:xfrm>
            <a:off x="4905131" y="526937"/>
            <a:ext cx="598311" cy="519289"/>
          </a:xfrm>
          <a:prstGeom prst="rect">
            <a:avLst/>
          </a:prstGeom>
          <a:noFill/>
          <a:ln>
            <a:noFill/>
          </a:ln>
        </p:spPr>
      </p:pic>
      <p:pic>
        <p:nvPicPr>
          <p:cNvPr id="382" name="Google Shape;382;p16"/>
          <p:cNvPicPr preferRelativeResize="0"/>
          <p:nvPr/>
        </p:nvPicPr>
        <p:blipFill rotWithShape="1">
          <a:blip r:embed="rId4">
            <a:alphaModFix/>
            <a:duotone>
              <a:schemeClr val="accent3">
                <a:shade val="45000"/>
                <a:satMod val="135000"/>
              </a:schemeClr>
              <a:prstClr val="white"/>
            </a:duotone>
          </a:blip>
          <a:srcRect/>
          <a:stretch/>
        </p:blipFill>
        <p:spPr>
          <a:xfrm>
            <a:off x="4905130" y="1610726"/>
            <a:ext cx="598311" cy="598311"/>
          </a:xfrm>
          <a:prstGeom prst="rect">
            <a:avLst/>
          </a:prstGeom>
          <a:noFill/>
          <a:ln>
            <a:noFill/>
          </a:ln>
        </p:spPr>
      </p:pic>
      <p:pic>
        <p:nvPicPr>
          <p:cNvPr id="383" name="Google Shape;383;p16"/>
          <p:cNvPicPr preferRelativeResize="0"/>
          <p:nvPr/>
        </p:nvPicPr>
        <p:blipFill rotWithShape="1">
          <a:blip r:embed="rId5">
            <a:alphaModFix/>
            <a:duotone>
              <a:schemeClr val="accent3">
                <a:shade val="45000"/>
                <a:satMod val="135000"/>
              </a:schemeClr>
              <a:prstClr val="white"/>
            </a:duotone>
          </a:blip>
          <a:srcRect/>
          <a:stretch/>
        </p:blipFill>
        <p:spPr>
          <a:xfrm>
            <a:off x="4905130" y="3426326"/>
            <a:ext cx="598311" cy="598311"/>
          </a:xfrm>
          <a:prstGeom prst="rect">
            <a:avLst/>
          </a:prstGeom>
          <a:noFill/>
          <a:ln>
            <a:noFill/>
          </a:ln>
        </p:spPr>
      </p:pic>
      <p:pic>
        <p:nvPicPr>
          <p:cNvPr id="384" name="Google Shape;384;p16"/>
          <p:cNvPicPr preferRelativeResize="0"/>
          <p:nvPr/>
        </p:nvPicPr>
        <p:blipFill rotWithShape="1">
          <a:blip r:embed="rId6">
            <a:alphaModFix/>
            <a:duotone>
              <a:schemeClr val="accent3">
                <a:shade val="45000"/>
                <a:satMod val="135000"/>
              </a:schemeClr>
              <a:prstClr val="white"/>
            </a:duotone>
          </a:blip>
          <a:srcRect/>
          <a:stretch/>
        </p:blipFill>
        <p:spPr>
          <a:xfrm>
            <a:off x="4896376" y="4758957"/>
            <a:ext cx="688622" cy="643467"/>
          </a:xfrm>
          <a:prstGeom prst="rect">
            <a:avLst/>
          </a:prstGeom>
          <a:noFill/>
          <a:ln>
            <a:noFill/>
          </a:ln>
        </p:spPr>
      </p:pic>
      <p:grpSp>
        <p:nvGrpSpPr>
          <p:cNvPr id="5" name="Group 4">
            <a:extLst>
              <a:ext uri="{FF2B5EF4-FFF2-40B4-BE49-F238E27FC236}">
                <a16:creationId xmlns:a16="http://schemas.microsoft.com/office/drawing/2014/main" id="{52AC0EBB-FF91-C079-5B02-C6E02CD7DBDA}"/>
              </a:ext>
            </a:extLst>
          </p:cNvPr>
          <p:cNvGrpSpPr/>
          <p:nvPr/>
        </p:nvGrpSpPr>
        <p:grpSpPr>
          <a:xfrm>
            <a:off x="4988560" y="5933440"/>
            <a:ext cx="543742" cy="468743"/>
            <a:chOff x="5059680" y="5862320"/>
            <a:chExt cx="543742" cy="468743"/>
          </a:xfrm>
        </p:grpSpPr>
        <p:sp>
          <p:nvSpPr>
            <p:cNvPr id="2" name="Hexagon 1">
              <a:extLst>
                <a:ext uri="{FF2B5EF4-FFF2-40B4-BE49-F238E27FC236}">
                  <a16:creationId xmlns:a16="http://schemas.microsoft.com/office/drawing/2014/main" id="{9E7A2827-EB93-C494-C4C9-403626000315}"/>
                </a:ext>
              </a:extLst>
            </p:cNvPr>
            <p:cNvSpPr/>
            <p:nvPr/>
          </p:nvSpPr>
          <p:spPr>
            <a:xfrm>
              <a:off x="5059680" y="5862320"/>
              <a:ext cx="543742" cy="468743"/>
            </a:xfrm>
            <a:prstGeom prst="hexagon">
              <a:avLst/>
            </a:prstGeom>
            <a:solidFill>
              <a:srgbClr val="7272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 name="TextBox 3">
              <a:extLst>
                <a:ext uri="{FF2B5EF4-FFF2-40B4-BE49-F238E27FC236}">
                  <a16:creationId xmlns:a16="http://schemas.microsoft.com/office/drawing/2014/main" id="{E343065B-32EB-F198-60DA-0B80E2D29F94}"/>
                </a:ext>
              </a:extLst>
            </p:cNvPr>
            <p:cNvSpPr txBox="1"/>
            <p:nvPr/>
          </p:nvSpPr>
          <p:spPr>
            <a:xfrm>
              <a:off x="5124351" y="5865561"/>
              <a:ext cx="283460" cy="461665"/>
            </a:xfrm>
            <a:prstGeom prst="rect">
              <a:avLst/>
            </a:prstGeom>
            <a:noFill/>
          </p:spPr>
          <p:txBody>
            <a:bodyPr wrap="square" rtlCol="0">
              <a:spAutoFit/>
            </a:bodyPr>
            <a:lstStyle/>
            <a:p>
              <a:pPr algn="l" rtl="0"/>
              <a:r>
                <a:rPr lang="es" sz="24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K</a:t>
              </a:r>
              <a:endParaRPr lang="es" sz="1200" b="1"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 name="TextBox 6">
            <a:extLst>
              <a:ext uri="{FF2B5EF4-FFF2-40B4-BE49-F238E27FC236}">
                <a16:creationId xmlns:a16="http://schemas.microsoft.com/office/drawing/2014/main" id="{BFAC49CD-8EEF-C049-18F5-600E032302F9}"/>
              </a:ext>
            </a:extLst>
          </p:cNvPr>
          <p:cNvSpPr txBox="1"/>
          <p:nvPr/>
        </p:nvSpPr>
        <p:spPr>
          <a:xfrm>
            <a:off x="4596031" y="4819081"/>
            <a:ext cx="283460" cy="523220"/>
          </a:xfrm>
          <a:prstGeom prst="rect">
            <a:avLst/>
          </a:prstGeom>
          <a:noFill/>
        </p:spPr>
        <p:txBody>
          <a:bodyPr wrap="square" rtlCol="0">
            <a:spAutoFit/>
          </a:bodyPr>
          <a:lstStyle/>
          <a:p>
            <a:pPr algn="l" rtl="0"/>
            <a:r>
              <a:rPr lang="es" sz="28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D</a:t>
            </a:r>
            <a:endParaRPr lang="es" b="1"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5" name="Google Shape;395;p17"/>
          <p:cNvSpPr txBox="1"/>
          <p:nvPr/>
        </p:nvSpPr>
        <p:spPr>
          <a:xfrm>
            <a:off x="788019" y="686531"/>
            <a:ext cx="295270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Cómo </a:t>
            </a: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extinguir </a:t>
            </a: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un incendio</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96" name="Google Shape;396;p17"/>
          <p:cNvSpPr txBox="1"/>
          <p:nvPr/>
        </p:nvSpPr>
        <p:spPr>
          <a:xfrm>
            <a:off x="4632960" y="1330875"/>
            <a:ext cx="698806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A025"/>
              </a:buClr>
              <a:buSzPts val="1800"/>
              <a:buFont typeface="Arial"/>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Enfriamiento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es" sz="1800" b="0" i="0" u="none" strike="noStrike" cap="none"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 enfriamiento se produce cuando el calor se elimina o se reduce por debajo de la temperatura necesaria para la ignición. Un método común de refrigeración es el uso de agua.</a:t>
            </a:r>
            <a:endParaRPr lang="es" sz="180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FFA025"/>
              </a:buClr>
              <a:buSzPts val="1800"/>
              <a:buFont typeface="Arial"/>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Eliminación de combustible</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es" sz="1800" b="0" i="0" u="none" strike="noStrike" cap="none" baseline="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Consiste en eliminar el combustible necesario para mantener un incendio, ya que un fuego seguirá ardiendo una vez que haya material combustible presente. La inanición puede realizarse cerrando el suministro de gas.</a:t>
            </a:r>
            <a:endParaRPr lang="es" sz="1800" dirty="0">
              <a:solidFill>
                <a:srgbClr val="000000">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b="0" i="0" u="none" strike="noStrike" cap="none" dirty="0">
              <a:solidFill>
                <a:srgbClr val="000000"/>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b="0" i="0" u="none" strike="noStrike" cap="none"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FFA025"/>
              </a:buClr>
              <a:buSzPts val="1800"/>
              <a:buFont typeface="Arial"/>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Eliminación de oxígeno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Arial"/>
              <a:buNone/>
            </a:pPr>
            <a:r>
              <a:rPr lang="es" sz="1800" b="0" i="0" u="none" strike="noStrike" cap="none" baseline="0">
                <a:solidFill>
                  <a:srgbClr val="000000"/>
                </a:solidFill>
                <a:latin typeface="Open sans" panose="020B0606030504020204" pitchFamily="34" charset="0"/>
                <a:ea typeface="Open sans" panose="020B0606030504020204" pitchFamily="34" charset="0"/>
                <a:cs typeface="+mn-cs"/>
                <a:sym typeface="Arial" panose="020B0604020202020204" pitchFamily="34" charset="0"/>
              </a:rPr>
              <a:t>Consiste en eliminar el oxígeno y es más aplicable a los fuegos de combustibles sólidos. La eliminación de oxígeno puede conseguirse utilizando una manta ignífuga.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FC6F4F7E-99FE-28B1-70D7-8457FC88358C}"/>
              </a:ext>
            </a:extLst>
          </p:cNvPr>
          <p:cNvSpPr txBox="1"/>
          <p:nvPr/>
        </p:nvSpPr>
        <p:spPr>
          <a:xfrm>
            <a:off x="4538900" y="455698"/>
            <a:ext cx="2814988" cy="461665"/>
          </a:xfrm>
          <a:prstGeom prst="rect">
            <a:avLst/>
          </a:prstGeom>
          <a:noFill/>
        </p:spPr>
        <p:txBody>
          <a:bodyPr wrap="square" rtlCol="0">
            <a:spAutoFit/>
          </a:bodyPr>
          <a:lstStyle/>
          <a:p>
            <a:pPr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Tres métodos</a:t>
            </a: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07" name="Google Shape;407;p18"/>
          <p:cNvSpPr txBox="1"/>
          <p:nvPr/>
        </p:nvSpPr>
        <p:spPr>
          <a:xfrm>
            <a:off x="748046" y="943058"/>
            <a:ext cx="260821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Agentes contra incendios</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08" name="Google Shape;408;p18"/>
          <p:cNvSpPr txBox="1"/>
          <p:nvPr/>
        </p:nvSpPr>
        <p:spPr>
          <a:xfrm>
            <a:off x="4959098" y="1445312"/>
            <a:ext cx="6439877"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Muchos elementos </a:t>
            </a: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(líquidos, gases y sólidos) </a:t>
            </a: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pueden utilizarse como agentes contra incendios. Los agentes adecuados a utilizar en una situación determinada dependerán de:</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lang="es"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clase del incendio</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es"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localización del incendio</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es"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extensión del incendio</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400050" marR="0" lvl="0" indent="-285750" algn="l" rtl="0">
              <a:lnSpc>
                <a:spcPct val="100000"/>
              </a:lnSpc>
              <a:spcBef>
                <a:spcPts val="0"/>
              </a:spcBef>
              <a:spcAft>
                <a:spcPts val="0"/>
              </a:spcAft>
              <a:buClr>
                <a:srgbClr val="E42D38"/>
              </a:buClr>
              <a:buSzPts val="1800"/>
              <a:buFont typeface="Arial" panose="020B0604020202020204" pitchFamily="34" charset="0"/>
              <a:buChar char="•"/>
            </a:pPr>
            <a:endParaRPr lang="es"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rgbClr val="E42D38"/>
              </a:buClr>
              <a:buSzPts val="1800"/>
              <a:buFont typeface="Arial" panose="020B0604020202020204" pitchFamily="34" charset="0"/>
              <a:buChar char="•"/>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Disponibilidad de equipos contra incendios</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Clr>
                <a:schemeClr val="dk1"/>
              </a:buClr>
              <a:buSzPts val="1800"/>
              <a:buFont typeface="Calibri"/>
              <a:buNone/>
            </a:pPr>
            <a:endParaRPr sz="180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19"/>
          <p:cNvSpPr/>
          <p:nvPr/>
        </p:nvSpPr>
        <p:spPr>
          <a:xfrm>
            <a:off x="-16474" y="-5347"/>
            <a:ext cx="4211052" cy="695478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9" name="Google Shape;419;p19"/>
          <p:cNvSpPr txBox="1"/>
          <p:nvPr/>
        </p:nvSpPr>
        <p:spPr>
          <a:xfrm>
            <a:off x="727412" y="638258"/>
            <a:ext cx="285562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Los principales agentes son:</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20" name="Google Shape;420;p19"/>
          <p:cNvSpPr txBox="1"/>
          <p:nvPr/>
        </p:nvSpPr>
        <p:spPr>
          <a:xfrm>
            <a:off x="4849337" y="2016278"/>
            <a:ext cx="6986497" cy="224672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s" sz="20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Agua</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es"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s" sz="20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Producto químico seco</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es"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s" sz="2000" b="1"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Dióxido de carbono</a:t>
            </a:r>
            <a:endParaRPr lang="es" sz="20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endParaRPr>
          </a:p>
          <a:p>
            <a:pPr marL="457200" marR="0" lvl="0" indent="-342900" algn="l" rtl="0">
              <a:lnSpc>
                <a:spcPct val="100000"/>
              </a:lnSpc>
              <a:spcBef>
                <a:spcPts val="0"/>
              </a:spcBef>
              <a:spcAft>
                <a:spcPts val="0"/>
              </a:spcAft>
              <a:buClr>
                <a:srgbClr val="E42D38"/>
              </a:buClr>
              <a:buSzPts val="1800"/>
              <a:buFont typeface="Arial" panose="020B0604020202020204" pitchFamily="34" charset="0"/>
              <a:buChar char="•"/>
            </a:pPr>
            <a:endParaRPr lang="es" sz="2000" b="1"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342900" marR="0" lvl="0" indent="-342900" algn="l" rtl="0">
              <a:lnSpc>
                <a:spcPct val="100000"/>
              </a:lnSpc>
              <a:spcBef>
                <a:spcPts val="0"/>
              </a:spcBef>
              <a:spcAft>
                <a:spcPts val="0"/>
              </a:spcAft>
              <a:buClr>
                <a:srgbClr val="E42D38"/>
              </a:buClr>
              <a:buSzPts val="1800"/>
              <a:buFont typeface="Arial" panose="020B0604020202020204" pitchFamily="34" charset="0"/>
              <a:buChar char="•"/>
            </a:pPr>
            <a:r>
              <a:rPr lang="es" sz="20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Espuma</a:t>
            </a:r>
            <a:endParaRPr lang="es" sz="2000" dirty="0">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p:txBody>
      </p:sp>
      <p:pic>
        <p:nvPicPr>
          <p:cNvPr id="421" name="Google Shape;421;p19" descr="C:\Users\B.T. Marksman\AppData\Local\Microsoft\Windows\Temporary Internet Files\Content.IE5\LTC0U68J\MC900340286[1].wmf"/>
          <p:cNvPicPr preferRelativeResize="0"/>
          <p:nvPr/>
        </p:nvPicPr>
        <p:blipFill rotWithShape="1">
          <a:blip r:embed="rId3">
            <a:alphaModFix/>
          </a:blip>
          <a:srcRect/>
          <a:stretch/>
        </p:blipFill>
        <p:spPr>
          <a:xfrm>
            <a:off x="8608080" y="1243056"/>
            <a:ext cx="3357094" cy="39836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432" name="Google Shape;432;p20"/>
          <p:cNvSpPr txBox="1"/>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Los agentes primarios </a:t>
            </a: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que combaten el fuego son:</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3" name="Google Shape;433;p20"/>
          <p:cNvSpPr txBox="1"/>
          <p:nvPr/>
        </p:nvSpPr>
        <p:spPr>
          <a:xfrm>
            <a:off x="5848667" y="1064141"/>
            <a:ext cx="571125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Agua</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es"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 el agente más utilizado para la eliminación del calor por enfriamiento. Es el método más eficaz para apagar un incendio de clase 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34" name="Google Shape;434;p20"/>
          <p:cNvSpPr txBox="1"/>
          <p:nvPr/>
        </p:nvSpPr>
        <p:spPr>
          <a:xfrm>
            <a:off x="5848667" y="3278409"/>
            <a:ext cx="5711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435" name="Google Shape;435;p20" descr="A picture containing chart&#10;&#10;Description automatically generated"/>
          <p:cNvPicPr preferRelativeResize="0"/>
          <p:nvPr/>
        </p:nvPicPr>
        <p:blipFill rotWithShape="1">
          <a:blip r:embed="rId3">
            <a:alphaModFix/>
          </a:blip>
          <a:srcRect/>
          <a:stretch/>
        </p:blipFill>
        <p:spPr>
          <a:xfrm>
            <a:off x="4843127" y="943524"/>
            <a:ext cx="604598" cy="1320946"/>
          </a:xfrm>
          <a:prstGeom prst="rect">
            <a:avLst/>
          </a:prstGeom>
          <a:noFill/>
          <a:ln>
            <a:noFill/>
          </a:ln>
        </p:spPr>
      </p:pic>
      <p:pic>
        <p:nvPicPr>
          <p:cNvPr id="436" name="Google Shape;436;p20" descr="A picture containing fire extinguisher, kitchen appliance&#10;&#10;Description automatically generated"/>
          <p:cNvPicPr preferRelativeResize="0"/>
          <p:nvPr/>
        </p:nvPicPr>
        <p:blipFill rotWithShape="1">
          <a:blip r:embed="rId4">
            <a:alphaModFix/>
          </a:blip>
          <a:srcRect/>
          <a:stretch/>
        </p:blipFill>
        <p:spPr>
          <a:xfrm>
            <a:off x="4843127" y="3278409"/>
            <a:ext cx="644713" cy="1170512"/>
          </a:xfrm>
          <a:prstGeom prst="rect">
            <a:avLst/>
          </a:prstGeom>
          <a:noFill/>
          <a:ln>
            <a:noFill/>
          </a:ln>
        </p:spPr>
      </p:pic>
      <p:sp>
        <p:nvSpPr>
          <p:cNvPr id="2" name="Google Shape;433;p20">
            <a:extLst>
              <a:ext uri="{FF2B5EF4-FFF2-40B4-BE49-F238E27FC236}">
                <a16:creationId xmlns:a16="http://schemas.microsoft.com/office/drawing/2014/main" id="{7BD2DA2C-E481-420A-7F56-D334D3914200}"/>
              </a:ext>
            </a:extLst>
          </p:cNvPr>
          <p:cNvSpPr txBox="1"/>
          <p:nvPr/>
        </p:nvSpPr>
        <p:spPr>
          <a:xfrm>
            <a:off x="5848666" y="3429000"/>
            <a:ext cx="592423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Producto químico seco</a:t>
            </a:r>
          </a:p>
          <a:p>
            <a:pPr marL="0" marR="0" lvl="0" indent="0" algn="l" rtl="0">
              <a:lnSpc>
                <a:spcPct val="100000"/>
              </a:lnSpc>
              <a:spcBef>
                <a:spcPts val="0"/>
              </a:spcBef>
              <a:spcAft>
                <a:spcPts val="0"/>
              </a:spcAft>
              <a:buNone/>
            </a:pPr>
            <a:r>
              <a:rPr lang="es" sz="1800" b="0"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Se utiliza para sofocar el fuego. Es el método más eficaz para apagar un incendio de las clases A, B y C.</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Agradecimientos</a:t>
            </a:r>
            <a:endParaRPr lang="es"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Agradecemos a la Cruz Roja de Belice, a la Cruz Roja de Granada, a la Cruz Roja de Guyana, a la Cruz Roja de Jamaica, a la Cruz Roja de San Vicente y las Granadinas, a la Cruz Roja de Trinidad y Tobago y a la Agencia para el Manejo de Emergencias por Desastres en el Caribe (CDEMA) su compromiso de colaboración con</a:t>
            </a: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el Centro de Referencia para la Gestión del Riesgo de Desastres en el Caribe (CADRIM). Juntos, examinamos</a:t>
            </a: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y revisamos el material de formación de los CDRT, para hacerlos más adecuados y eficaces en la formación de respuesta a</a:t>
            </a: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desastres. Su dedicación ejemplifica el espíritu de cooperación dentro de la comunidad</a:t>
            </a: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t>
            </a:r>
            <a:r>
              <a:rPr lang="es"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humanitaria, y apreciamos profundamente sus inestimables contribuciones.</a:t>
            </a:r>
            <a:endParaRPr lang="es"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7" name="Google Shape;447;p21"/>
          <p:cNvSpPr txBox="1"/>
          <p:nvPr/>
        </p:nvSpPr>
        <p:spPr>
          <a:xfrm>
            <a:off x="632075" y="638258"/>
            <a:ext cx="304630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Los agentes primarios </a:t>
            </a: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que combaten el fuego son:</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48" name="Google Shape;448;p21"/>
          <p:cNvSpPr txBox="1"/>
          <p:nvPr/>
        </p:nvSpPr>
        <p:spPr>
          <a:xfrm>
            <a:off x="5848667" y="1064141"/>
            <a:ext cx="57114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 sz="1800" b="1" i="0" u="none" strike="noStrike" cap="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Espuma </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es" sz="1800" b="0" i="0" u="none" strike="noStrike" cap="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También se utiliza en un incendio de clase B y produce una manta de espuma blanca que flota sobre un fluido inflamable.</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endParaRPr lang="es" sz="180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00000"/>
              </a:lnSpc>
              <a:spcBef>
                <a:spcPts val="0"/>
              </a:spcBef>
              <a:spcAft>
                <a:spcPts val="0"/>
              </a:spcAft>
              <a:buNone/>
            </a:pPr>
            <a:r>
              <a:rPr lang="es" sz="1800" b="0" i="0" u="none" strike="noStrike" cap="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 medida que se aplica la espuma, un acuoso (como una película de agua) se escurre de la espuma y flota sobre la superficie del líquido para proporcionar un sellado que aleja el oxígeno del fuego.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49" name="Google Shape;449;p21" descr="A picture containing text, red&#10;&#10;Description automatically generated"/>
          <p:cNvPicPr preferRelativeResize="0"/>
          <p:nvPr/>
        </p:nvPicPr>
        <p:blipFill rotWithShape="1">
          <a:blip r:embed="rId3">
            <a:alphaModFix/>
          </a:blip>
          <a:srcRect/>
          <a:stretch/>
        </p:blipFill>
        <p:spPr>
          <a:xfrm>
            <a:off x="4843127" y="1169248"/>
            <a:ext cx="688483" cy="1550327"/>
          </a:xfrm>
          <a:prstGeom prst="rect">
            <a:avLst/>
          </a:prstGeom>
          <a:noFill/>
          <a:ln>
            <a:noFill/>
          </a:ln>
        </p:spPr>
      </p:pic>
      <p:sp>
        <p:nvSpPr>
          <p:cNvPr id="450" name="Google Shape;450;p21"/>
          <p:cNvSpPr txBox="1"/>
          <p:nvPr/>
        </p:nvSpPr>
        <p:spPr>
          <a:xfrm>
            <a:off x="5848666" y="4190685"/>
            <a:ext cx="601821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a:t>
            </a: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ióxido de carbono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 CO</a:t>
            </a:r>
            <a:r>
              <a:rPr lang="es" sz="1800" b="0" i="0" u="none" baseline="-2500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2</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se utiliza en fuegos de clase B y clase C. </a:t>
            </a:r>
          </a:p>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Sofoca un incendio reduciendo la cantidad de oxígeno disponible para la combustión. </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451" name="Google Shape;451;p21" descr="A picture containing red, fire extinguisher&#10;&#10;Description automatically generated"/>
          <p:cNvPicPr preferRelativeResize="0"/>
          <p:nvPr/>
        </p:nvPicPr>
        <p:blipFill rotWithShape="1">
          <a:blip r:embed="rId4">
            <a:alphaModFix/>
          </a:blip>
          <a:srcRect/>
          <a:stretch/>
        </p:blipFill>
        <p:spPr>
          <a:xfrm>
            <a:off x="4843127" y="3986017"/>
            <a:ext cx="688483" cy="12748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p:cNvSpPr txBox="1"/>
          <p:nvPr/>
        </p:nvSpPr>
        <p:spPr>
          <a:xfrm>
            <a:off x="300149" y="92573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Agentes </a:t>
            </a: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extintores</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12" name="Group 11">
            <a:extLst>
              <a:ext uri="{FF2B5EF4-FFF2-40B4-BE49-F238E27FC236}">
                <a16:creationId xmlns:a16="http://schemas.microsoft.com/office/drawing/2014/main" id="{9CCB64C3-4BA1-DE68-CDD0-CBF36388C67B}"/>
              </a:ext>
            </a:extLst>
          </p:cNvPr>
          <p:cNvGrpSpPr/>
          <p:nvPr/>
        </p:nvGrpSpPr>
        <p:grpSpPr>
          <a:xfrm>
            <a:off x="4267200" y="1016000"/>
            <a:ext cx="7721600" cy="5070100"/>
            <a:chOff x="4338320" y="812800"/>
            <a:chExt cx="7721600" cy="5070100"/>
          </a:xfrm>
        </p:grpSpPr>
        <p:pic>
          <p:nvPicPr>
            <p:cNvPr id="476" name="Google Shape;476;p23"/>
            <p:cNvPicPr preferRelativeResize="0"/>
            <p:nvPr/>
          </p:nvPicPr>
          <p:blipFill rotWithShape="1">
            <a:blip r:embed="rId3">
              <a:alphaModFix/>
              <a:duotone>
                <a:prstClr val="black"/>
                <a:schemeClr val="tx2">
                  <a:tint val="45000"/>
                  <a:satMod val="400000"/>
                </a:schemeClr>
              </a:duotone>
            </a:blip>
            <a:srcRect/>
            <a:stretch/>
          </p:blipFill>
          <p:spPr>
            <a:xfrm>
              <a:off x="4338320" y="813311"/>
              <a:ext cx="7721600" cy="4144521"/>
            </a:xfrm>
            <a:prstGeom prst="rect">
              <a:avLst/>
            </a:prstGeom>
            <a:noFill/>
            <a:ln>
              <a:noFill/>
            </a:ln>
          </p:spPr>
        </p:pic>
        <p:pic>
          <p:nvPicPr>
            <p:cNvPr id="2" name="Picture 1">
              <a:extLst>
                <a:ext uri="{FF2B5EF4-FFF2-40B4-BE49-F238E27FC236}">
                  <a16:creationId xmlns:a16="http://schemas.microsoft.com/office/drawing/2014/main" id="{0D9F1D93-BAA3-DF2F-1317-E003B55F4394}"/>
                </a:ext>
              </a:extLst>
            </p:cNvPr>
            <p:cNvPicPr>
              <a:picLocks noChangeAspect="1"/>
            </p:cNvPicPr>
            <p:nvPr/>
          </p:nvPicPr>
          <p:blipFill rotWithShape="1">
            <a:blip r:embed="rId4">
              <a:duotone>
                <a:prstClr val="black"/>
                <a:schemeClr val="tx2">
                  <a:tint val="45000"/>
                  <a:satMod val="400000"/>
                </a:schemeClr>
              </a:duotone>
            </a:blip>
            <a:srcRect r="50395"/>
            <a:stretch/>
          </p:blipFill>
          <p:spPr>
            <a:xfrm>
              <a:off x="4348480" y="4957832"/>
              <a:ext cx="3830320" cy="925068"/>
            </a:xfrm>
            <a:prstGeom prst="rect">
              <a:avLst/>
            </a:prstGeom>
          </p:spPr>
        </p:pic>
        <p:sp>
          <p:nvSpPr>
            <p:cNvPr id="3" name="Rectangle 2">
              <a:extLst>
                <a:ext uri="{FF2B5EF4-FFF2-40B4-BE49-F238E27FC236}">
                  <a16:creationId xmlns:a16="http://schemas.microsoft.com/office/drawing/2014/main" id="{62727D3B-54D6-2642-13AE-2268746EFE88}"/>
                </a:ext>
              </a:extLst>
            </p:cNvPr>
            <p:cNvSpPr/>
            <p:nvPr/>
          </p:nvSpPr>
          <p:spPr>
            <a:xfrm>
              <a:off x="8199120" y="4957832"/>
              <a:ext cx="194056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 name="Rectangle 3">
              <a:extLst>
                <a:ext uri="{FF2B5EF4-FFF2-40B4-BE49-F238E27FC236}">
                  <a16:creationId xmlns:a16="http://schemas.microsoft.com/office/drawing/2014/main" id="{87DA2B8F-FC90-09F8-824A-B88DE1A46167}"/>
                </a:ext>
              </a:extLst>
            </p:cNvPr>
            <p:cNvSpPr/>
            <p:nvPr/>
          </p:nvSpPr>
          <p:spPr>
            <a:xfrm>
              <a:off x="10139680" y="4957832"/>
              <a:ext cx="1920240" cy="609848"/>
            </a:xfrm>
            <a:prstGeom prst="rect">
              <a:avLst/>
            </a:prstGeom>
            <a:solidFill>
              <a:srgbClr val="C2C1C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 name="TextBox 4">
              <a:extLst>
                <a:ext uri="{FF2B5EF4-FFF2-40B4-BE49-F238E27FC236}">
                  <a16:creationId xmlns:a16="http://schemas.microsoft.com/office/drawing/2014/main" id="{B5DB9885-6C4F-23E0-44CB-3AA59903012C}"/>
                </a:ext>
              </a:extLst>
            </p:cNvPr>
            <p:cNvSpPr txBox="1"/>
            <p:nvPr/>
          </p:nvSpPr>
          <p:spPr>
            <a:xfrm>
              <a:off x="8229600" y="5097460"/>
              <a:ext cx="1930400" cy="261610"/>
            </a:xfrm>
            <a:prstGeom prst="rect">
              <a:avLst/>
            </a:prstGeom>
            <a:no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Espuma</a:t>
              </a:r>
              <a:endParaRPr lang="es" sz="1100" dirty="0">
                <a:latin typeface="Arial" panose="020B0604020202020204" pitchFamily="34" charset="0"/>
                <a:cs typeface="+mn-cs"/>
                <a:sym typeface="Arial" panose="020B0604020202020204" pitchFamily="34" charset="0"/>
              </a:endParaRPr>
            </a:p>
          </p:txBody>
        </p:sp>
        <p:sp>
          <p:nvSpPr>
            <p:cNvPr id="7" name="TextBox 6">
              <a:extLst>
                <a:ext uri="{FF2B5EF4-FFF2-40B4-BE49-F238E27FC236}">
                  <a16:creationId xmlns:a16="http://schemas.microsoft.com/office/drawing/2014/main" id="{4DD4AFD0-26B1-D44F-047D-91BEB960C57A}"/>
                </a:ext>
              </a:extLst>
            </p:cNvPr>
            <p:cNvSpPr txBox="1"/>
            <p:nvPr/>
          </p:nvSpPr>
          <p:spPr>
            <a:xfrm>
              <a:off x="10119360" y="5128238"/>
              <a:ext cx="1930400" cy="261610"/>
            </a:xfrm>
            <a:prstGeom prst="rect">
              <a:avLst/>
            </a:prstGeom>
            <a:no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Elimina el aire</a:t>
              </a:r>
            </a:p>
          </p:txBody>
        </p:sp>
        <p:sp>
          <p:nvSpPr>
            <p:cNvPr id="9" name="Rectangle 8">
              <a:extLst>
                <a:ext uri="{FF2B5EF4-FFF2-40B4-BE49-F238E27FC236}">
                  <a16:creationId xmlns:a16="http://schemas.microsoft.com/office/drawing/2014/main" id="{8D6ECEFC-4037-9217-C499-C53D27DE2E7E}"/>
                </a:ext>
              </a:extLst>
            </p:cNvPr>
            <p:cNvSpPr/>
            <p:nvPr/>
          </p:nvSpPr>
          <p:spPr>
            <a:xfrm>
              <a:off x="5466080" y="4998472"/>
              <a:ext cx="1706880" cy="538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8" name="TextBox 7">
              <a:extLst>
                <a:ext uri="{FF2B5EF4-FFF2-40B4-BE49-F238E27FC236}">
                  <a16:creationId xmlns:a16="http://schemas.microsoft.com/office/drawing/2014/main" id="{9E18EF9B-ABC4-E5B2-894E-8D6D402EBEF3}"/>
                </a:ext>
              </a:extLst>
            </p:cNvPr>
            <p:cNvSpPr txBox="1"/>
            <p:nvPr/>
          </p:nvSpPr>
          <p:spPr>
            <a:xfrm>
              <a:off x="5288280" y="5158756"/>
              <a:ext cx="1930400" cy="261610"/>
            </a:xfrm>
            <a:prstGeom prst="rect">
              <a:avLst/>
            </a:prstGeom>
            <a:no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Aceites de cocina</a:t>
              </a:r>
              <a:endParaRPr lang="es" sz="1100" dirty="0">
                <a:latin typeface="Arial" panose="020B0604020202020204" pitchFamily="34" charset="0"/>
                <a:cs typeface="+mn-cs"/>
                <a:sym typeface="Arial" panose="020B0604020202020204" pitchFamily="34" charset="0"/>
              </a:endParaRPr>
            </a:p>
          </p:txBody>
        </p:sp>
        <p:cxnSp>
          <p:nvCxnSpPr>
            <p:cNvPr id="11" name="Straight Arrow Connector 10">
              <a:extLst>
                <a:ext uri="{FF2B5EF4-FFF2-40B4-BE49-F238E27FC236}">
                  <a16:creationId xmlns:a16="http://schemas.microsoft.com/office/drawing/2014/main" id="{931ED3B7-0707-EDB7-FB74-3C79ADFFFD41}"/>
                </a:ext>
              </a:extLst>
            </p:cNvPr>
            <p:cNvCxnSpPr/>
            <p:nvPr/>
          </p:nvCxnSpPr>
          <p:spPr>
            <a:xfrm>
              <a:off x="12049760" y="812800"/>
              <a:ext cx="10160" cy="4747492"/>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6" name="ZoneTexte 5">
            <a:extLst>
              <a:ext uri="{FF2B5EF4-FFF2-40B4-BE49-F238E27FC236}">
                <a16:creationId xmlns:a16="http://schemas.microsoft.com/office/drawing/2014/main" id="{1E6A9161-7A5A-2875-F7A7-3CE6C9F378B1}"/>
              </a:ext>
            </a:extLst>
          </p:cNvPr>
          <p:cNvSpPr txBox="1"/>
          <p:nvPr/>
        </p:nvSpPr>
        <p:spPr>
          <a:xfrm>
            <a:off x="4665287" y="1049768"/>
            <a:ext cx="2832793" cy="369332"/>
          </a:xfrm>
          <a:prstGeom prst="rect">
            <a:avLst/>
          </a:prstGeom>
          <a:solidFill>
            <a:srgbClr val="F5F4F4"/>
          </a:solidFill>
        </p:spPr>
        <p:txBody>
          <a:bodyPr wrap="square" rtlCol="0">
            <a:spAutoFit/>
          </a:bodyPr>
          <a:lstStyle/>
          <a:p>
            <a:pPr algn="ctr" rtl="0"/>
            <a:r>
              <a:rPr lang="es" sz="1800" b="1" i="0" u="none" baseline="0" dirty="0"/>
              <a:t>Tipo de incendio</a:t>
            </a:r>
            <a:endParaRPr lang="es" sz="1800" b="1" dirty="0"/>
          </a:p>
        </p:txBody>
      </p:sp>
      <p:sp>
        <p:nvSpPr>
          <p:cNvPr id="10" name="ZoneTexte 9">
            <a:extLst>
              <a:ext uri="{FF2B5EF4-FFF2-40B4-BE49-F238E27FC236}">
                <a16:creationId xmlns:a16="http://schemas.microsoft.com/office/drawing/2014/main" id="{F1D6B355-6BEE-EA11-F4EF-FE8656327143}"/>
              </a:ext>
            </a:extLst>
          </p:cNvPr>
          <p:cNvSpPr txBox="1"/>
          <p:nvPr/>
        </p:nvSpPr>
        <p:spPr>
          <a:xfrm>
            <a:off x="8772440" y="1079613"/>
            <a:ext cx="2413720" cy="369332"/>
          </a:xfrm>
          <a:prstGeom prst="rect">
            <a:avLst/>
          </a:prstGeom>
          <a:solidFill>
            <a:srgbClr val="C2C1C1"/>
          </a:solidFill>
        </p:spPr>
        <p:txBody>
          <a:bodyPr wrap="square" rtlCol="0">
            <a:spAutoFit/>
          </a:bodyPr>
          <a:lstStyle/>
          <a:p>
            <a:pPr algn="ctr" rtl="0"/>
            <a:r>
              <a:rPr lang="es" sz="1800" b="1" i="0" u="none" baseline="0"/>
              <a:t>Extinción</a:t>
            </a:r>
            <a:endParaRPr lang="es" sz="1800" b="1" dirty="0"/>
          </a:p>
        </p:txBody>
      </p:sp>
      <p:sp>
        <p:nvSpPr>
          <p:cNvPr id="14" name="ZoneTexte 13">
            <a:extLst>
              <a:ext uri="{FF2B5EF4-FFF2-40B4-BE49-F238E27FC236}">
                <a16:creationId xmlns:a16="http://schemas.microsoft.com/office/drawing/2014/main" id="{C2B66B82-41DC-E911-1E2B-5D62D8EAA040}"/>
              </a:ext>
            </a:extLst>
          </p:cNvPr>
          <p:cNvSpPr txBox="1"/>
          <p:nvPr/>
        </p:nvSpPr>
        <p:spPr>
          <a:xfrm>
            <a:off x="8370210" y="1497715"/>
            <a:ext cx="1456140" cy="369332"/>
          </a:xfrm>
          <a:prstGeom prst="rect">
            <a:avLst/>
          </a:prstGeom>
          <a:solidFill>
            <a:srgbClr val="C2C1C1"/>
          </a:solidFill>
        </p:spPr>
        <p:txBody>
          <a:bodyPr wrap="square" rtlCol="0">
            <a:spAutoFit/>
          </a:bodyPr>
          <a:lstStyle/>
          <a:p>
            <a:pPr algn="ctr" rtl="0"/>
            <a:r>
              <a:rPr lang="es" sz="1800" b="1" i="0" u="none" baseline="0"/>
              <a:t>Agente</a:t>
            </a:r>
            <a:endParaRPr lang="es" sz="1800" b="1" dirty="0"/>
          </a:p>
        </p:txBody>
      </p:sp>
      <p:sp>
        <p:nvSpPr>
          <p:cNvPr id="15" name="ZoneTexte 14">
            <a:extLst>
              <a:ext uri="{FF2B5EF4-FFF2-40B4-BE49-F238E27FC236}">
                <a16:creationId xmlns:a16="http://schemas.microsoft.com/office/drawing/2014/main" id="{15046450-705D-4629-3354-FCFBDE871910}"/>
              </a:ext>
            </a:extLst>
          </p:cNvPr>
          <p:cNvSpPr txBox="1"/>
          <p:nvPr/>
        </p:nvSpPr>
        <p:spPr>
          <a:xfrm>
            <a:off x="10305690" y="1497715"/>
            <a:ext cx="1456140" cy="369332"/>
          </a:xfrm>
          <a:prstGeom prst="rect">
            <a:avLst/>
          </a:prstGeom>
          <a:solidFill>
            <a:srgbClr val="C2C1C1"/>
          </a:solidFill>
        </p:spPr>
        <p:txBody>
          <a:bodyPr wrap="square" rtlCol="0">
            <a:spAutoFit/>
          </a:bodyPr>
          <a:lstStyle/>
          <a:p>
            <a:pPr algn="ctr" rtl="0"/>
            <a:r>
              <a:rPr lang="es" sz="1800" b="1" i="0" u="none" baseline="0"/>
              <a:t>Método</a:t>
            </a:r>
            <a:endParaRPr lang="es" sz="1800" b="1" dirty="0"/>
          </a:p>
        </p:txBody>
      </p:sp>
      <p:sp>
        <p:nvSpPr>
          <p:cNvPr id="16" name="TextBox 7">
            <a:extLst>
              <a:ext uri="{FF2B5EF4-FFF2-40B4-BE49-F238E27FC236}">
                <a16:creationId xmlns:a16="http://schemas.microsoft.com/office/drawing/2014/main" id="{88A05FB9-A568-FC51-0CC4-13C4EF1886A8}"/>
              </a:ext>
            </a:extLst>
          </p:cNvPr>
          <p:cNvSpPr txBox="1"/>
          <p:nvPr/>
        </p:nvSpPr>
        <p:spPr>
          <a:xfrm>
            <a:off x="5283200" y="1750829"/>
            <a:ext cx="1930400" cy="261610"/>
          </a:xfrm>
          <a:prstGeom prst="rect">
            <a:avLst/>
          </a:prstGeom>
          <a:solidFill>
            <a:srgbClr val="F5F4F4"/>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Materiales sólidos ordinarios</a:t>
            </a:r>
          </a:p>
        </p:txBody>
      </p:sp>
      <p:sp>
        <p:nvSpPr>
          <p:cNvPr id="17" name="TextBox 7">
            <a:extLst>
              <a:ext uri="{FF2B5EF4-FFF2-40B4-BE49-F238E27FC236}">
                <a16:creationId xmlns:a16="http://schemas.microsoft.com/office/drawing/2014/main" id="{5CE7B20B-B959-5C65-5A30-74F86307260F}"/>
              </a:ext>
            </a:extLst>
          </p:cNvPr>
          <p:cNvSpPr txBox="1"/>
          <p:nvPr/>
        </p:nvSpPr>
        <p:spPr>
          <a:xfrm>
            <a:off x="5438140" y="2731786"/>
            <a:ext cx="1620520" cy="261610"/>
          </a:xfrm>
          <a:prstGeom prst="rect">
            <a:avLst/>
          </a:prstGeom>
          <a:solidFill>
            <a:srgbClr val="F5F4F4"/>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Líquidos inflamables</a:t>
            </a:r>
            <a:endParaRPr lang="es" sz="1100" dirty="0">
              <a:latin typeface="Arial" panose="020B0604020202020204" pitchFamily="34" charset="0"/>
              <a:cs typeface="+mn-cs"/>
              <a:sym typeface="Arial" panose="020B0604020202020204" pitchFamily="34" charset="0"/>
            </a:endParaRPr>
          </a:p>
        </p:txBody>
      </p:sp>
      <p:sp>
        <p:nvSpPr>
          <p:cNvPr id="18" name="TextBox 7">
            <a:extLst>
              <a:ext uri="{FF2B5EF4-FFF2-40B4-BE49-F238E27FC236}">
                <a16:creationId xmlns:a16="http://schemas.microsoft.com/office/drawing/2014/main" id="{1BA9DE46-3AF9-3324-CE02-6F6BE1A642BA}"/>
              </a:ext>
            </a:extLst>
          </p:cNvPr>
          <p:cNvSpPr txBox="1"/>
          <p:nvPr/>
        </p:nvSpPr>
        <p:spPr>
          <a:xfrm>
            <a:off x="5283200" y="3684799"/>
            <a:ext cx="1778000" cy="261610"/>
          </a:xfrm>
          <a:prstGeom prst="rect">
            <a:avLst/>
          </a:prstGeom>
          <a:solidFill>
            <a:srgbClr val="F5F4F4"/>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Material eléctrico</a:t>
            </a:r>
          </a:p>
        </p:txBody>
      </p:sp>
      <p:sp>
        <p:nvSpPr>
          <p:cNvPr id="19" name="TextBox 7">
            <a:extLst>
              <a:ext uri="{FF2B5EF4-FFF2-40B4-BE49-F238E27FC236}">
                <a16:creationId xmlns:a16="http://schemas.microsoft.com/office/drawing/2014/main" id="{AC87D8E2-7465-47CF-DA02-8F9262A628A8}"/>
              </a:ext>
            </a:extLst>
          </p:cNvPr>
          <p:cNvSpPr txBox="1"/>
          <p:nvPr/>
        </p:nvSpPr>
        <p:spPr>
          <a:xfrm>
            <a:off x="5293360" y="4625636"/>
            <a:ext cx="1778000" cy="261610"/>
          </a:xfrm>
          <a:prstGeom prst="rect">
            <a:avLst/>
          </a:prstGeom>
          <a:solidFill>
            <a:srgbClr val="F5F4F4"/>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Metales combustibles</a:t>
            </a:r>
            <a:endParaRPr lang="es" sz="1100" dirty="0">
              <a:latin typeface="Arial" panose="020B0604020202020204" pitchFamily="34" charset="0"/>
              <a:cs typeface="+mn-cs"/>
              <a:sym typeface="Arial" panose="020B0604020202020204" pitchFamily="34" charset="0"/>
            </a:endParaRPr>
          </a:p>
        </p:txBody>
      </p:sp>
      <p:sp>
        <p:nvSpPr>
          <p:cNvPr id="20" name="TextBox 4">
            <a:extLst>
              <a:ext uri="{FF2B5EF4-FFF2-40B4-BE49-F238E27FC236}">
                <a16:creationId xmlns:a16="http://schemas.microsoft.com/office/drawing/2014/main" id="{5313C34D-E739-A5CD-2738-756B26845A95}"/>
              </a:ext>
            </a:extLst>
          </p:cNvPr>
          <p:cNvSpPr txBox="1"/>
          <p:nvPr/>
        </p:nvSpPr>
        <p:spPr>
          <a:xfrm>
            <a:off x="8366352" y="1978100"/>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Agua</a:t>
            </a:r>
          </a:p>
        </p:txBody>
      </p:sp>
      <p:sp>
        <p:nvSpPr>
          <p:cNvPr id="21" name="TextBox 4">
            <a:extLst>
              <a:ext uri="{FF2B5EF4-FFF2-40B4-BE49-F238E27FC236}">
                <a16:creationId xmlns:a16="http://schemas.microsoft.com/office/drawing/2014/main" id="{9A5A4FAA-97EA-7D9C-C71D-29DFB91AAB82}"/>
              </a:ext>
            </a:extLst>
          </p:cNvPr>
          <p:cNvSpPr txBox="1"/>
          <p:nvPr/>
        </p:nvSpPr>
        <p:spPr>
          <a:xfrm>
            <a:off x="8366352" y="2396202"/>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Espuma</a:t>
            </a:r>
            <a:endParaRPr lang="es" sz="1100" dirty="0">
              <a:latin typeface="Arial" panose="020B0604020202020204" pitchFamily="34" charset="0"/>
              <a:cs typeface="+mn-cs"/>
              <a:sym typeface="Arial" panose="020B0604020202020204" pitchFamily="34" charset="0"/>
            </a:endParaRPr>
          </a:p>
        </p:txBody>
      </p:sp>
      <p:sp>
        <p:nvSpPr>
          <p:cNvPr id="22" name="TextBox 4">
            <a:extLst>
              <a:ext uri="{FF2B5EF4-FFF2-40B4-BE49-F238E27FC236}">
                <a16:creationId xmlns:a16="http://schemas.microsoft.com/office/drawing/2014/main" id="{5674B3A9-36D7-22FB-E9F4-2AB3D151BE6A}"/>
              </a:ext>
            </a:extLst>
          </p:cNvPr>
          <p:cNvSpPr txBox="1"/>
          <p:nvPr/>
        </p:nvSpPr>
        <p:spPr>
          <a:xfrm>
            <a:off x="8229600" y="2797440"/>
            <a:ext cx="1652222" cy="261610"/>
          </a:xfrm>
          <a:prstGeom prst="rect">
            <a:avLst/>
          </a:prstGeom>
          <a:solidFill>
            <a:srgbClr val="C2C1C1"/>
          </a:solidFill>
        </p:spPr>
        <p:txBody>
          <a:bodyPr wrap="square" rtlCol="0">
            <a:spAutoFit/>
          </a:bodyPr>
          <a:lstStyle/>
          <a:p>
            <a:pPr algn="ctr" rtl="0"/>
            <a:r>
              <a:rPr lang="es" sz="1100" b="0" i="0" u="none" baseline="0" dirty="0">
                <a:latin typeface="Arial" panose="020B0604020202020204" pitchFamily="34" charset="0"/>
                <a:cs typeface="+mn-cs"/>
                <a:sym typeface="Arial" panose="020B0604020202020204" pitchFamily="34" charset="0"/>
              </a:rPr>
              <a:t>Producto químico seco</a:t>
            </a:r>
          </a:p>
        </p:txBody>
      </p:sp>
      <p:sp>
        <p:nvSpPr>
          <p:cNvPr id="23" name="TextBox 4">
            <a:extLst>
              <a:ext uri="{FF2B5EF4-FFF2-40B4-BE49-F238E27FC236}">
                <a16:creationId xmlns:a16="http://schemas.microsoft.com/office/drawing/2014/main" id="{263D8BF9-ACA7-C79D-A3F0-E9B7B4C4B18A}"/>
              </a:ext>
            </a:extLst>
          </p:cNvPr>
          <p:cNvSpPr txBox="1"/>
          <p:nvPr/>
        </p:nvSpPr>
        <p:spPr>
          <a:xfrm>
            <a:off x="8366352" y="3192035"/>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Espuma CO</a:t>
            </a:r>
            <a:r>
              <a:rPr lang="es" sz="1100" b="0" i="0" u="none" baseline="-25000">
                <a:latin typeface="Arial" panose="020B0604020202020204" pitchFamily="34" charset="0"/>
                <a:cs typeface="+mn-cs"/>
                <a:sym typeface="Arial" panose="020B0604020202020204" pitchFamily="34" charset="0"/>
              </a:rPr>
              <a:t>2</a:t>
            </a:r>
          </a:p>
        </p:txBody>
      </p:sp>
      <p:sp>
        <p:nvSpPr>
          <p:cNvPr id="24" name="TextBox 4">
            <a:extLst>
              <a:ext uri="{FF2B5EF4-FFF2-40B4-BE49-F238E27FC236}">
                <a16:creationId xmlns:a16="http://schemas.microsoft.com/office/drawing/2014/main" id="{E35691B3-6357-648F-8EB5-967039661129}"/>
              </a:ext>
            </a:extLst>
          </p:cNvPr>
          <p:cNvSpPr txBox="1"/>
          <p:nvPr/>
        </p:nvSpPr>
        <p:spPr>
          <a:xfrm>
            <a:off x="8239760" y="3616780"/>
            <a:ext cx="1778000" cy="261610"/>
          </a:xfrm>
          <a:prstGeom prst="rect">
            <a:avLst/>
          </a:prstGeom>
          <a:solidFill>
            <a:srgbClr val="C2C1C1"/>
          </a:solidFill>
        </p:spPr>
        <p:txBody>
          <a:bodyPr wrap="square" rtlCol="0">
            <a:spAutoFit/>
          </a:bodyPr>
          <a:lstStyle/>
          <a:p>
            <a:pPr algn="ctr" rtl="0"/>
            <a:r>
              <a:rPr lang="es" sz="1100" b="0" i="0" u="none" baseline="0" dirty="0">
                <a:latin typeface="Arial" panose="020B0604020202020204" pitchFamily="34" charset="0"/>
                <a:cs typeface="+mn-cs"/>
                <a:sym typeface="Arial" panose="020B0604020202020204" pitchFamily="34" charset="0"/>
              </a:rPr>
              <a:t>Producto químico seco</a:t>
            </a:r>
          </a:p>
        </p:txBody>
      </p:sp>
      <p:sp>
        <p:nvSpPr>
          <p:cNvPr id="25" name="TextBox 4">
            <a:extLst>
              <a:ext uri="{FF2B5EF4-FFF2-40B4-BE49-F238E27FC236}">
                <a16:creationId xmlns:a16="http://schemas.microsoft.com/office/drawing/2014/main" id="{80C455D9-13D2-6FA4-5AF3-A9313FF5D497}"/>
              </a:ext>
            </a:extLst>
          </p:cNvPr>
          <p:cNvSpPr txBox="1"/>
          <p:nvPr/>
        </p:nvSpPr>
        <p:spPr>
          <a:xfrm>
            <a:off x="8366352" y="3999130"/>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CO</a:t>
            </a:r>
            <a:r>
              <a:rPr lang="es" sz="1100" b="0" i="0" u="none" baseline="-25000">
                <a:latin typeface="Arial" panose="020B0604020202020204" pitchFamily="34" charset="0"/>
                <a:cs typeface="+mn-cs"/>
                <a:sym typeface="Arial" panose="020B0604020202020204" pitchFamily="34" charset="0"/>
              </a:rPr>
              <a:t>2</a:t>
            </a:r>
          </a:p>
        </p:txBody>
      </p:sp>
      <p:sp>
        <p:nvSpPr>
          <p:cNvPr id="26" name="TextBox 4">
            <a:extLst>
              <a:ext uri="{FF2B5EF4-FFF2-40B4-BE49-F238E27FC236}">
                <a16:creationId xmlns:a16="http://schemas.microsoft.com/office/drawing/2014/main" id="{BF31BFFF-61A6-E4A7-5DA1-E4FF7847A91B}"/>
              </a:ext>
            </a:extLst>
          </p:cNvPr>
          <p:cNvSpPr txBox="1"/>
          <p:nvPr/>
        </p:nvSpPr>
        <p:spPr>
          <a:xfrm>
            <a:off x="8158480" y="4428350"/>
            <a:ext cx="1778000" cy="261610"/>
          </a:xfrm>
          <a:prstGeom prst="rect">
            <a:avLst/>
          </a:prstGeom>
          <a:solidFill>
            <a:srgbClr val="C2C1C1"/>
          </a:solidFill>
        </p:spPr>
        <p:txBody>
          <a:bodyPr wrap="square" rtlCol="0">
            <a:spAutoFit/>
          </a:bodyPr>
          <a:lstStyle/>
          <a:p>
            <a:pPr algn="ctr" rtl="0"/>
            <a:r>
              <a:rPr lang="es" sz="1100" b="0" i="0" u="none" baseline="0" dirty="0">
                <a:latin typeface="Arial" panose="020B0604020202020204" pitchFamily="34" charset="0"/>
                <a:cs typeface="+mn-cs"/>
                <a:sym typeface="Arial" panose="020B0604020202020204" pitchFamily="34" charset="0"/>
              </a:rPr>
              <a:t>Producto químico seco</a:t>
            </a:r>
          </a:p>
        </p:txBody>
      </p:sp>
      <p:sp>
        <p:nvSpPr>
          <p:cNvPr id="27" name="TextBox 4">
            <a:extLst>
              <a:ext uri="{FF2B5EF4-FFF2-40B4-BE49-F238E27FC236}">
                <a16:creationId xmlns:a16="http://schemas.microsoft.com/office/drawing/2014/main" id="{57E93000-B748-2792-C21C-8B4640C2AC3F}"/>
              </a:ext>
            </a:extLst>
          </p:cNvPr>
          <p:cNvSpPr txBox="1"/>
          <p:nvPr/>
        </p:nvSpPr>
        <p:spPr>
          <a:xfrm>
            <a:off x="8366352" y="4846863"/>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Agentes especiales</a:t>
            </a:r>
          </a:p>
        </p:txBody>
      </p:sp>
      <p:sp>
        <p:nvSpPr>
          <p:cNvPr id="28" name="TextBox 4">
            <a:extLst>
              <a:ext uri="{FF2B5EF4-FFF2-40B4-BE49-F238E27FC236}">
                <a16:creationId xmlns:a16="http://schemas.microsoft.com/office/drawing/2014/main" id="{BF83DA37-6398-5B38-7E20-56F9F1964308}"/>
              </a:ext>
            </a:extLst>
          </p:cNvPr>
          <p:cNvSpPr txBox="1"/>
          <p:nvPr/>
        </p:nvSpPr>
        <p:spPr>
          <a:xfrm>
            <a:off x="10281105" y="1978100"/>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Elimina el calor</a:t>
            </a:r>
          </a:p>
        </p:txBody>
      </p:sp>
      <p:sp>
        <p:nvSpPr>
          <p:cNvPr id="29" name="TextBox 4">
            <a:extLst>
              <a:ext uri="{FF2B5EF4-FFF2-40B4-BE49-F238E27FC236}">
                <a16:creationId xmlns:a16="http://schemas.microsoft.com/office/drawing/2014/main" id="{5269E243-F889-85BB-B789-F51F0C4BA68A}"/>
              </a:ext>
            </a:extLst>
          </p:cNvPr>
          <p:cNvSpPr txBox="1"/>
          <p:nvPr/>
        </p:nvSpPr>
        <p:spPr>
          <a:xfrm>
            <a:off x="10139272" y="2391827"/>
            <a:ext cx="1849528" cy="261610"/>
          </a:xfrm>
          <a:prstGeom prst="rect">
            <a:avLst/>
          </a:prstGeom>
          <a:solidFill>
            <a:srgbClr val="C2C1C1"/>
          </a:solidFill>
        </p:spPr>
        <p:txBody>
          <a:bodyPr wrap="square" rtlCol="0">
            <a:spAutoFit/>
          </a:bodyPr>
          <a:lstStyle/>
          <a:p>
            <a:pPr algn="ctr" rtl="0"/>
            <a:r>
              <a:rPr lang="es" sz="1100" b="0" i="0" u="none" baseline="0" dirty="0">
                <a:latin typeface="Arial" panose="020B0604020202020204" pitchFamily="34" charset="0"/>
                <a:cs typeface="+mn-cs"/>
                <a:sym typeface="Arial" panose="020B0604020202020204" pitchFamily="34" charset="0"/>
              </a:rPr>
              <a:t>Elimina el aire y el calor</a:t>
            </a:r>
          </a:p>
        </p:txBody>
      </p:sp>
      <p:sp>
        <p:nvSpPr>
          <p:cNvPr id="30" name="TextBox 4">
            <a:extLst>
              <a:ext uri="{FF2B5EF4-FFF2-40B4-BE49-F238E27FC236}">
                <a16:creationId xmlns:a16="http://schemas.microsoft.com/office/drawing/2014/main" id="{4398B7F7-EAC2-3F31-92FD-DD5D3B3AC9CD}"/>
              </a:ext>
            </a:extLst>
          </p:cNvPr>
          <p:cNvSpPr txBox="1"/>
          <p:nvPr/>
        </p:nvSpPr>
        <p:spPr>
          <a:xfrm>
            <a:off x="10108792" y="2788967"/>
            <a:ext cx="1867308" cy="246221"/>
          </a:xfrm>
          <a:prstGeom prst="rect">
            <a:avLst/>
          </a:prstGeom>
          <a:solidFill>
            <a:srgbClr val="C2C1C1"/>
          </a:solidFill>
        </p:spPr>
        <p:txBody>
          <a:bodyPr wrap="square" rtlCol="0">
            <a:spAutoFit/>
          </a:bodyPr>
          <a:lstStyle/>
          <a:p>
            <a:pPr algn="ctr" rtl="0"/>
            <a:r>
              <a:rPr lang="es" sz="1000" b="0" i="0" u="none" baseline="0" dirty="0">
                <a:latin typeface="Arial" panose="020B0604020202020204" pitchFamily="34" charset="0"/>
                <a:cs typeface="+mn-cs"/>
                <a:sym typeface="Arial" panose="020B0604020202020204" pitchFamily="34" charset="0"/>
              </a:rPr>
              <a:t>Rompe la reacción en cadena</a:t>
            </a:r>
            <a:endParaRPr lang="es" sz="1000" dirty="0">
              <a:latin typeface="Arial" panose="020B0604020202020204" pitchFamily="34" charset="0"/>
              <a:cs typeface="+mn-cs"/>
              <a:sym typeface="Arial" panose="020B0604020202020204" pitchFamily="34" charset="0"/>
            </a:endParaRPr>
          </a:p>
        </p:txBody>
      </p:sp>
      <p:sp>
        <p:nvSpPr>
          <p:cNvPr id="31" name="TextBox 4">
            <a:extLst>
              <a:ext uri="{FF2B5EF4-FFF2-40B4-BE49-F238E27FC236}">
                <a16:creationId xmlns:a16="http://schemas.microsoft.com/office/drawing/2014/main" id="{66BC1F6B-8B36-873D-9CC9-858036D0E184}"/>
              </a:ext>
            </a:extLst>
          </p:cNvPr>
          <p:cNvSpPr txBox="1"/>
          <p:nvPr/>
        </p:nvSpPr>
        <p:spPr>
          <a:xfrm>
            <a:off x="10281105" y="3164716"/>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Elimina el aire</a:t>
            </a:r>
          </a:p>
        </p:txBody>
      </p:sp>
      <p:sp>
        <p:nvSpPr>
          <p:cNvPr id="32" name="TextBox 4">
            <a:extLst>
              <a:ext uri="{FF2B5EF4-FFF2-40B4-BE49-F238E27FC236}">
                <a16:creationId xmlns:a16="http://schemas.microsoft.com/office/drawing/2014/main" id="{EACC72A2-3D70-511D-BED1-2CD10527E043}"/>
              </a:ext>
            </a:extLst>
          </p:cNvPr>
          <p:cNvSpPr txBox="1"/>
          <p:nvPr/>
        </p:nvSpPr>
        <p:spPr>
          <a:xfrm>
            <a:off x="10108792" y="3616780"/>
            <a:ext cx="1859688" cy="246221"/>
          </a:xfrm>
          <a:prstGeom prst="rect">
            <a:avLst/>
          </a:prstGeom>
          <a:solidFill>
            <a:srgbClr val="C2C1C1"/>
          </a:solidFill>
        </p:spPr>
        <p:txBody>
          <a:bodyPr wrap="square" rtlCol="0">
            <a:spAutoFit/>
          </a:bodyPr>
          <a:lstStyle/>
          <a:p>
            <a:pPr algn="ctr" rtl="0"/>
            <a:r>
              <a:rPr lang="es" sz="1000" b="0" i="0" u="none" baseline="0" dirty="0">
                <a:latin typeface="Arial" panose="020B0604020202020204" pitchFamily="34" charset="0"/>
                <a:cs typeface="+mn-cs"/>
                <a:sym typeface="Arial" panose="020B0604020202020204" pitchFamily="34" charset="0"/>
              </a:rPr>
              <a:t>Rompe la reacción en cadena</a:t>
            </a:r>
            <a:endParaRPr lang="es" sz="1000" dirty="0">
              <a:latin typeface="Arial" panose="020B0604020202020204" pitchFamily="34" charset="0"/>
              <a:cs typeface="+mn-cs"/>
              <a:sym typeface="Arial" panose="020B0604020202020204" pitchFamily="34" charset="0"/>
            </a:endParaRPr>
          </a:p>
        </p:txBody>
      </p:sp>
      <p:sp>
        <p:nvSpPr>
          <p:cNvPr id="33" name="TextBox 4">
            <a:extLst>
              <a:ext uri="{FF2B5EF4-FFF2-40B4-BE49-F238E27FC236}">
                <a16:creationId xmlns:a16="http://schemas.microsoft.com/office/drawing/2014/main" id="{DA161882-C061-5EF7-E2B4-966A2D839FE7}"/>
              </a:ext>
            </a:extLst>
          </p:cNvPr>
          <p:cNvSpPr txBox="1"/>
          <p:nvPr/>
        </p:nvSpPr>
        <p:spPr>
          <a:xfrm>
            <a:off x="10108792" y="4433620"/>
            <a:ext cx="1797226" cy="230832"/>
          </a:xfrm>
          <a:prstGeom prst="rect">
            <a:avLst/>
          </a:prstGeom>
          <a:solidFill>
            <a:srgbClr val="C2C1C1"/>
          </a:solidFill>
        </p:spPr>
        <p:txBody>
          <a:bodyPr wrap="square" rtlCol="0">
            <a:spAutoFit/>
          </a:bodyPr>
          <a:lstStyle/>
          <a:p>
            <a:pPr algn="ctr" rtl="0"/>
            <a:r>
              <a:rPr lang="es" sz="900" b="0" i="0" u="none" baseline="0" dirty="0">
                <a:latin typeface="Arial" panose="020B0604020202020204" pitchFamily="34" charset="0"/>
                <a:cs typeface="+mn-cs"/>
                <a:sym typeface="Arial" panose="020B0604020202020204" pitchFamily="34" charset="0"/>
              </a:rPr>
              <a:t>Rompe la reacción en cadena</a:t>
            </a:r>
            <a:endParaRPr lang="es" sz="900" dirty="0">
              <a:latin typeface="Arial" panose="020B0604020202020204" pitchFamily="34" charset="0"/>
              <a:cs typeface="+mn-cs"/>
              <a:sym typeface="Arial" panose="020B0604020202020204" pitchFamily="34" charset="0"/>
            </a:endParaRPr>
          </a:p>
        </p:txBody>
      </p:sp>
      <p:sp>
        <p:nvSpPr>
          <p:cNvPr id="34" name="TextBox 4">
            <a:extLst>
              <a:ext uri="{FF2B5EF4-FFF2-40B4-BE49-F238E27FC236}">
                <a16:creationId xmlns:a16="http://schemas.microsoft.com/office/drawing/2014/main" id="{3D95907B-5F6A-6DCE-9D84-E2F7BA86D554}"/>
              </a:ext>
            </a:extLst>
          </p:cNvPr>
          <p:cNvSpPr txBox="1"/>
          <p:nvPr/>
        </p:nvSpPr>
        <p:spPr>
          <a:xfrm>
            <a:off x="10281105" y="3996374"/>
            <a:ext cx="1515470" cy="261610"/>
          </a:xfrm>
          <a:prstGeom prst="rect">
            <a:avLst/>
          </a:prstGeom>
          <a:solidFill>
            <a:srgbClr val="C2C1C1"/>
          </a:solidFill>
        </p:spPr>
        <p:txBody>
          <a:bodyPr wrap="square" rtlCol="0">
            <a:spAutoFit/>
          </a:bodyPr>
          <a:lstStyle/>
          <a:p>
            <a:pPr algn="ctr" rtl="0"/>
            <a:r>
              <a:rPr lang="es" sz="1100" b="0" i="0" u="none" baseline="0">
                <a:latin typeface="Arial" panose="020B0604020202020204" pitchFamily="34" charset="0"/>
                <a:cs typeface="+mn-cs"/>
                <a:sym typeface="Arial" panose="020B0604020202020204" pitchFamily="34" charset="0"/>
              </a:rPr>
              <a:t>Elimina el aire</a:t>
            </a:r>
          </a:p>
        </p:txBody>
      </p:sp>
      <p:sp>
        <p:nvSpPr>
          <p:cNvPr id="35" name="TextBox 4">
            <a:extLst>
              <a:ext uri="{FF2B5EF4-FFF2-40B4-BE49-F238E27FC236}">
                <a16:creationId xmlns:a16="http://schemas.microsoft.com/office/drawing/2014/main" id="{559BDFF1-6183-403E-264E-C7FED94794DE}"/>
              </a:ext>
            </a:extLst>
          </p:cNvPr>
          <p:cNvSpPr txBox="1"/>
          <p:nvPr/>
        </p:nvSpPr>
        <p:spPr>
          <a:xfrm>
            <a:off x="10159592" y="4821988"/>
            <a:ext cx="1816508" cy="246221"/>
          </a:xfrm>
          <a:prstGeom prst="rect">
            <a:avLst/>
          </a:prstGeom>
          <a:solidFill>
            <a:srgbClr val="C2C1C1"/>
          </a:solidFill>
        </p:spPr>
        <p:txBody>
          <a:bodyPr wrap="square" rtlCol="0">
            <a:spAutoFit/>
          </a:bodyPr>
          <a:lstStyle/>
          <a:p>
            <a:pPr algn="ctr" rtl="0"/>
            <a:r>
              <a:rPr lang="es" sz="1000" b="0" i="0" u="none" baseline="0" dirty="0">
                <a:latin typeface="Arial" panose="020B0604020202020204" pitchFamily="34" charset="0"/>
                <a:cs typeface="+mn-cs"/>
                <a:sym typeface="Arial" panose="020B0604020202020204" pitchFamily="34" charset="0"/>
              </a:rPr>
              <a:t>Normalmente elimina el aire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3">
          <a:extLst>
            <a:ext uri="{FF2B5EF4-FFF2-40B4-BE49-F238E27FC236}">
              <a16:creationId xmlns:a16="http://schemas.microsoft.com/office/drawing/2014/main" id="{A3080286-043C-9640-43F2-87015C869803}"/>
            </a:ext>
          </a:extLst>
        </p:cNvPr>
        <p:cNvGrpSpPr/>
        <p:nvPr/>
      </p:nvGrpSpPr>
      <p:grpSpPr>
        <a:xfrm>
          <a:off x="0" y="0"/>
          <a:ext cx="0" cy="0"/>
          <a:chOff x="0" y="0"/>
          <a:chExt cx="0" cy="0"/>
        </a:xfrm>
      </p:grpSpPr>
      <p:sp>
        <p:nvSpPr>
          <p:cNvPr id="474" name="Google Shape;474;p23">
            <a:extLst>
              <a:ext uri="{FF2B5EF4-FFF2-40B4-BE49-F238E27FC236}">
                <a16:creationId xmlns:a16="http://schemas.microsoft.com/office/drawing/2014/main" id="{D6EC9BB7-A9ED-0162-E798-1B46663D1F90}"/>
              </a:ext>
            </a:extLst>
          </p:cNvPr>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a:extLst>
              <a:ext uri="{FF2B5EF4-FFF2-40B4-BE49-F238E27FC236}">
                <a16:creationId xmlns:a16="http://schemas.microsoft.com/office/drawing/2014/main" id="{C24FE293-14A9-5AAE-87A1-35C5E8ABD5F6}"/>
              </a:ext>
            </a:extLst>
          </p:cNvPr>
          <p:cNvSpPr txBox="1"/>
          <p:nvPr/>
        </p:nvSpPr>
        <p:spPr>
          <a:xfrm>
            <a:off x="777669" y="935897"/>
            <a:ext cx="33269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Actividad</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185F9C8E-8207-91A3-094B-64E35A61F14A}"/>
              </a:ext>
            </a:extLst>
          </p:cNvPr>
          <p:cNvSpPr txBox="1"/>
          <p:nvPr/>
        </p:nvSpPr>
        <p:spPr>
          <a:xfrm>
            <a:off x="4193503" y="313561"/>
            <a:ext cx="7991935" cy="51887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s" sz="2400" b="0" i="0" u="none" baseline="0">
                <a:latin typeface="Open sans" panose="020B0606030504020204" pitchFamily="34" charset="0"/>
                <a:cs typeface="+mn-cs"/>
                <a:sym typeface="Arial" panose="020B0604020202020204" pitchFamily="34" charset="0"/>
              </a:rPr>
              <a:t>Puede crear un breve cuestionario utilizando las preguntas que figuran a continuación:</a:t>
            </a:r>
          </a:p>
          <a:p>
            <a:pPr algn="ctr" rtl="0"/>
            <a:endParaRPr lang="es" sz="2400" dirty="0">
              <a:latin typeface="Open sans" panose="020B0606030504020204" pitchFamily="34" charset="0"/>
              <a:cs typeface="+mn-cs"/>
              <a:sym typeface="Arial" panose="020B0604020202020204" pitchFamily="34" charset="0"/>
            </a:endParaRPr>
          </a:p>
          <a:p>
            <a:pPr marL="0" marR="0" algn="l" rtl="0">
              <a:lnSpc>
                <a:spcPct val="107000"/>
              </a:lnSpc>
              <a:spcBef>
                <a:spcPts val="0"/>
              </a:spcBef>
              <a:spcAft>
                <a:spcPts val="800"/>
              </a:spcAft>
            </a:pPr>
            <a:r>
              <a:rPr lang="es" sz="1800" b="1"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Actividad 1 de Seguridad contra incendios</a:t>
            </a:r>
          </a:p>
          <a:p>
            <a:pPr marL="0" marR="0" algn="l" rtl="0">
              <a:lnSpc>
                <a:spcPct val="107000"/>
              </a:lnSpc>
              <a:spcBef>
                <a:spcPts val="0"/>
              </a:spcBef>
              <a:spcAft>
                <a:spcPts val="800"/>
              </a:spcAft>
            </a:pPr>
            <a:r>
              <a:rPr lang="es" sz="1800" b="1"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Preguntas:</a:t>
            </a:r>
          </a:p>
          <a:p>
            <a:pPr marL="0" marR="0" algn="l" rtl="0">
              <a:lnSpc>
                <a:spcPct val="107000"/>
              </a:lnSpc>
              <a:spcBef>
                <a:spcPts val="0"/>
              </a:spcBef>
              <a:spcAft>
                <a:spcPts val="800"/>
              </a:spcAft>
            </a:pPr>
            <a:r>
              <a:rPr lang="es" sz="1800" b="0" i="0" u="none" kern="100" baseline="0">
                <a:effectLst/>
                <a:latin typeface="Calibri" panose="020F0502020204030204" pitchFamily="34" charset="0"/>
                <a:ea typeface="Calibri" panose="020F0502020204030204" pitchFamily="34" charset="0"/>
                <a:cs typeface="+mn-cs"/>
                <a:sym typeface="Arial" panose="020B0604020202020204" pitchFamily="34" charset="0"/>
              </a:rPr>
              <a:t>Para las preguntas 1-5, elija la clase de fuego para los siguientes materiales </a:t>
            </a:r>
          </a:p>
          <a:p>
            <a:pPr marL="342900" marR="0" lvl="0" indent="-342900" algn="l" rtl="0">
              <a:lnSpc>
                <a:spcPct val="107000"/>
              </a:lnSpc>
              <a:spcBef>
                <a:spcPts val="0"/>
              </a:spcBef>
              <a:spcAft>
                <a:spcPts val="0"/>
              </a:spcAft>
              <a:buFont typeface="+mj-lt"/>
              <a:buAutoNum type="arabicParenR"/>
            </a:pP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Material: Disyuntor.  Respuestas: Clase A, Clase B, </a:t>
            </a:r>
            <a:r>
              <a:rPr lang="es"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Clase C</a:t>
            </a: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Clase D o Clase K</a:t>
            </a:r>
          </a:p>
          <a:p>
            <a:pPr marL="342900" marR="0" lvl="0" indent="-342900" algn="l" rtl="0">
              <a:lnSpc>
                <a:spcPct val="107000"/>
              </a:lnSpc>
              <a:spcBef>
                <a:spcPts val="0"/>
              </a:spcBef>
              <a:spcAft>
                <a:spcPts val="0"/>
              </a:spcAft>
              <a:buFont typeface="+mj-lt"/>
              <a:buAutoNum type="arabicParenR"/>
            </a:pP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Material: Madera. Respuestas: </a:t>
            </a:r>
            <a:r>
              <a:rPr lang="es"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Clase A</a:t>
            </a: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Clase B, Clase C, Clase D o Clase K</a:t>
            </a:r>
          </a:p>
          <a:p>
            <a:pPr marL="342900" marR="0" lvl="0" indent="-342900" algn="l" rtl="0">
              <a:lnSpc>
                <a:spcPct val="107000"/>
              </a:lnSpc>
              <a:spcBef>
                <a:spcPts val="0"/>
              </a:spcBef>
              <a:spcAft>
                <a:spcPts val="0"/>
              </a:spcAft>
              <a:buFont typeface="+mj-lt"/>
              <a:buAutoNum type="arabicParenR"/>
            </a:pP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Material: Alcohol. Respuestas: Clase A, </a:t>
            </a:r>
            <a:r>
              <a:rPr lang="es"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Clase B</a:t>
            </a: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Clase C, Clase D o Clase K</a:t>
            </a:r>
          </a:p>
          <a:p>
            <a:pPr marL="342900" marR="0" lvl="0" indent="-342900" algn="l" rtl="0">
              <a:lnSpc>
                <a:spcPct val="107000"/>
              </a:lnSpc>
              <a:spcBef>
                <a:spcPts val="0"/>
              </a:spcBef>
              <a:spcAft>
                <a:spcPts val="0"/>
              </a:spcAft>
              <a:buFont typeface="+mj-lt"/>
              <a:buAutoNum type="arabicParenR"/>
            </a:pP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Grasa en una cocina. Respuestas: Clase A, Clase B, Clase C, Clase D o </a:t>
            </a:r>
            <a:r>
              <a:rPr lang="es"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Clase K</a:t>
            </a:r>
            <a:endParaRPr lang="es" sz="1800" dirty="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endParaRPr>
          </a:p>
          <a:p>
            <a:pPr marL="342900" marR="0" lvl="0" indent="-342900" algn="l" rtl="0">
              <a:lnSpc>
                <a:spcPct val="107000"/>
              </a:lnSpc>
              <a:spcBef>
                <a:spcPts val="0"/>
              </a:spcBef>
              <a:spcAft>
                <a:spcPts val="800"/>
              </a:spcAft>
              <a:buFont typeface="+mj-lt"/>
              <a:buAutoNum type="arabicParenR"/>
            </a:pP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¿Qué clase de fuego se considera la combustión de metales como sustancias metálicas, pongamos por caso, el sodio, el titanio, el circonio o el magnesio?  Respuestas: Clase A, Clase B, Clase C, </a:t>
            </a:r>
            <a:r>
              <a:rPr lang="es" sz="1800" b="0" i="0" u="none" baseline="0">
                <a:solidFill>
                  <a:srgbClr val="000000">
                    <a:lumMod val="100000"/>
                  </a:srgbClr>
                </a:solidFill>
                <a:effectLst/>
                <a:highlight>
                  <a:srgbClr val="FFFF00"/>
                </a:highlight>
                <a:latin typeface="Calibri" panose="020F0502020204030204" pitchFamily="34" charset="0"/>
                <a:ea typeface="Calibri" panose="020F0502020204030204" pitchFamily="34" charset="0"/>
                <a:cs typeface="+mn-cs"/>
                <a:sym typeface="Arial" panose="020B0604020202020204" pitchFamily="34" charset="0"/>
              </a:rPr>
              <a:t>Clase D</a:t>
            </a:r>
            <a:r>
              <a:rPr lang="es" sz="1800" b="0" i="0" u="none" baseline="0">
                <a:solidFill>
                  <a:srgbClr val="000000">
                    <a:lumMod val="100000"/>
                  </a:srgbClr>
                </a:solidFill>
                <a:effectLst/>
                <a:latin typeface="Calibri" panose="020F0502020204030204" pitchFamily="34" charset="0"/>
                <a:ea typeface="Calibri" panose="020F0502020204030204" pitchFamily="34" charset="0"/>
                <a:cs typeface="+mn-cs"/>
                <a:sym typeface="Arial" panose="020B0604020202020204" pitchFamily="34" charset="0"/>
              </a:rPr>
              <a:t> o Clase K</a:t>
            </a:r>
          </a:p>
          <a:p>
            <a:pPr marL="0" marR="0" algn="l" rtl="0">
              <a:lnSpc>
                <a:spcPct val="107000"/>
              </a:lnSpc>
              <a:spcBef>
                <a:spcPts val="0"/>
              </a:spcBef>
              <a:spcAft>
                <a:spcPts val="800"/>
              </a:spcAft>
            </a:pPr>
            <a:r>
              <a:rPr lang="es" sz="1800" b="0" i="0" u="none" kern="100" baseline="0">
                <a:effectLst/>
                <a:latin typeface="Calibri" panose="020F0502020204030204" pitchFamily="34" charset="0"/>
                <a:ea typeface="Calibri" panose="020F0502020204030204" pitchFamily="34" charset="0"/>
                <a:cs typeface="+mn-cs"/>
                <a:sym typeface="Arial" panose="020B0604020202020204" pitchFamily="34" charset="0"/>
              </a:rPr>
              <a:t> </a:t>
            </a:r>
          </a:p>
          <a:p>
            <a:pPr algn="ctr" rtl="0"/>
            <a:endParaRPr lang="es" dirty="0"/>
          </a:p>
        </p:txBody>
      </p:sp>
    </p:spTree>
    <p:extLst>
      <p:ext uri="{BB962C8B-B14F-4D97-AF65-F5344CB8AC3E}">
        <p14:creationId xmlns:p14="http://schemas.microsoft.com/office/powerpoint/2010/main" val="47723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9" name="Google Shape;499;p25"/>
          <p:cNvSpPr txBox="1"/>
          <p:nvPr/>
        </p:nvSpPr>
        <p:spPr>
          <a:xfrm>
            <a:off x="574469" y="961690"/>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Cómo utilizar un extintor de incendios</a:t>
            </a:r>
            <a:endParaRPr lang="es"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Instrucciones del extintor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00" name="Google Shape;500;p25"/>
          <p:cNvSpPr txBox="1"/>
          <p:nvPr/>
        </p:nvSpPr>
        <p:spPr>
          <a:xfrm>
            <a:off x="9848667" y="2609624"/>
            <a:ext cx="2165142" cy="11987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A025"/>
              </a:buClr>
              <a:buSzPts val="1800"/>
              <a:buFont typeface="Arial"/>
              <a:buNone/>
            </a:pPr>
            <a:r>
              <a:rPr lang="es" sz="18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Cómo utilizar un extintor de incendios: </a:t>
            </a: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P.A.S.S</a:t>
            </a:r>
            <a:endParaRPr lang="es"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6" name="Group 5">
            <a:extLst>
              <a:ext uri="{FF2B5EF4-FFF2-40B4-BE49-F238E27FC236}">
                <a16:creationId xmlns:a16="http://schemas.microsoft.com/office/drawing/2014/main" id="{21665AAC-2CB1-7A77-F501-997791C684E8}"/>
              </a:ext>
            </a:extLst>
          </p:cNvPr>
          <p:cNvGrpSpPr/>
          <p:nvPr/>
        </p:nvGrpSpPr>
        <p:grpSpPr>
          <a:xfrm>
            <a:off x="5071122" y="676022"/>
            <a:ext cx="4528651" cy="5771033"/>
            <a:chOff x="5071122" y="676022"/>
            <a:chExt cx="4528651" cy="5771033"/>
          </a:xfrm>
        </p:grpSpPr>
        <p:grpSp>
          <p:nvGrpSpPr>
            <p:cNvPr id="501" name="Google Shape;501;p25"/>
            <p:cNvGrpSpPr/>
            <p:nvPr/>
          </p:nvGrpSpPr>
          <p:grpSpPr>
            <a:xfrm>
              <a:off x="5071122" y="676022"/>
              <a:ext cx="4528651" cy="5771033"/>
              <a:chOff x="4629417" y="601903"/>
              <a:chExt cx="3368007" cy="4291980"/>
            </a:xfrm>
          </p:grpSpPr>
          <p:pic>
            <p:nvPicPr>
              <p:cNvPr id="502" name="Google Shape;502;p25"/>
              <p:cNvPicPr preferRelativeResize="0"/>
              <p:nvPr/>
            </p:nvPicPr>
            <p:blipFill rotWithShape="1">
              <a:blip r:embed="rId3">
                <a:alphaModFix/>
              </a:blip>
              <a:srcRect r="50000"/>
              <a:stretch/>
            </p:blipFill>
            <p:spPr>
              <a:xfrm>
                <a:off x="4629417" y="601903"/>
                <a:ext cx="3352353" cy="2145990"/>
              </a:xfrm>
              <a:prstGeom prst="rect">
                <a:avLst/>
              </a:prstGeom>
              <a:noFill/>
              <a:ln>
                <a:noFill/>
              </a:ln>
            </p:spPr>
          </p:pic>
          <p:pic>
            <p:nvPicPr>
              <p:cNvPr id="503" name="Google Shape;503;p25"/>
              <p:cNvPicPr preferRelativeResize="0"/>
              <p:nvPr/>
            </p:nvPicPr>
            <p:blipFill rotWithShape="1">
              <a:blip r:embed="rId4">
                <a:alphaModFix/>
              </a:blip>
              <a:srcRect l="49766"/>
              <a:stretch/>
            </p:blipFill>
            <p:spPr>
              <a:xfrm>
                <a:off x="4629417" y="2747893"/>
                <a:ext cx="3368007" cy="2145990"/>
              </a:xfrm>
              <a:prstGeom prst="rect">
                <a:avLst/>
              </a:prstGeom>
              <a:noFill/>
              <a:ln>
                <a:noFill/>
              </a:ln>
            </p:spPr>
          </p:pic>
        </p:grpSp>
        <p:sp>
          <p:nvSpPr>
            <p:cNvPr id="2" name="TextBox 1">
              <a:extLst>
                <a:ext uri="{FF2B5EF4-FFF2-40B4-BE49-F238E27FC236}">
                  <a16:creationId xmlns:a16="http://schemas.microsoft.com/office/drawing/2014/main" id="{A16D9256-3CF3-9C5C-0230-96F8BD87FF94}"/>
                </a:ext>
              </a:extLst>
            </p:cNvPr>
            <p:cNvSpPr txBox="1"/>
            <p:nvPr/>
          </p:nvSpPr>
          <p:spPr>
            <a:xfrm>
              <a:off x="5171440" y="3136766"/>
              <a:ext cx="2042160" cy="307777"/>
            </a:xfrm>
            <a:prstGeom prst="rect">
              <a:avLst/>
            </a:prstGeom>
            <a:solidFill>
              <a:srgbClr val="F5333F"/>
            </a:solidFill>
          </p:spPr>
          <p:txBody>
            <a:bodyPr wrap="square" rtlCol="0">
              <a:spAutoFit/>
            </a:bodyPr>
            <a:lstStyle/>
            <a:p>
              <a:pPr algn="ctr" rtl="0"/>
              <a:r>
                <a:rPr lang="es"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TIRAR DE LA ANILLA</a:t>
              </a:r>
            </a:p>
          </p:txBody>
        </p:sp>
        <p:sp>
          <p:nvSpPr>
            <p:cNvPr id="3" name="TextBox 2">
              <a:extLst>
                <a:ext uri="{FF2B5EF4-FFF2-40B4-BE49-F238E27FC236}">
                  <a16:creationId xmlns:a16="http://schemas.microsoft.com/office/drawing/2014/main" id="{96325B61-6291-AE06-13C7-921276A98C06}"/>
                </a:ext>
              </a:extLst>
            </p:cNvPr>
            <p:cNvSpPr txBox="1"/>
            <p:nvPr/>
          </p:nvSpPr>
          <p:spPr>
            <a:xfrm>
              <a:off x="5191760" y="6028089"/>
              <a:ext cx="2042160" cy="276999"/>
            </a:xfrm>
            <a:prstGeom prst="rect">
              <a:avLst/>
            </a:prstGeom>
            <a:solidFill>
              <a:srgbClr val="F5333F"/>
            </a:solidFill>
          </p:spPr>
          <p:txBody>
            <a:bodyPr wrap="square" rtlCol="0">
              <a:spAutoFit/>
            </a:bodyPr>
            <a:lstStyle/>
            <a:p>
              <a:pPr algn="ctr" rtl="0"/>
              <a:r>
                <a:rPr lang="es" sz="12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ACCIONAR LA PALANCA</a:t>
              </a:r>
              <a:endParaRPr lang="es" sz="1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2EA9855D-F579-F01F-5768-186407B88409}"/>
                </a:ext>
              </a:extLst>
            </p:cNvPr>
            <p:cNvSpPr txBox="1"/>
            <p:nvPr/>
          </p:nvSpPr>
          <p:spPr>
            <a:xfrm>
              <a:off x="7445124" y="6025279"/>
              <a:ext cx="2042160" cy="276999"/>
            </a:xfrm>
            <a:prstGeom prst="rect">
              <a:avLst/>
            </a:prstGeom>
            <a:solidFill>
              <a:srgbClr val="F5333F"/>
            </a:solidFill>
          </p:spPr>
          <p:txBody>
            <a:bodyPr wrap="square" rtlCol="0">
              <a:spAutoFit/>
            </a:bodyPr>
            <a:lstStyle/>
            <a:p>
              <a:pPr algn="ctr" rtl="0"/>
              <a:r>
                <a:rPr lang="es" sz="12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MOVER DE LADO A LADO</a:t>
              </a:r>
              <a:endParaRPr lang="es" sz="12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2CB339D5-06B3-717C-BF42-9C26240DE3CC}"/>
                </a:ext>
              </a:extLst>
            </p:cNvPr>
            <p:cNvSpPr txBox="1"/>
            <p:nvPr/>
          </p:nvSpPr>
          <p:spPr>
            <a:xfrm>
              <a:off x="7424804" y="3045858"/>
              <a:ext cx="2042160" cy="461665"/>
            </a:xfrm>
            <a:prstGeom prst="rect">
              <a:avLst/>
            </a:prstGeom>
            <a:solidFill>
              <a:srgbClr val="F5333F"/>
            </a:solidFill>
          </p:spPr>
          <p:txBody>
            <a:bodyPr wrap="square" rtlCol="0">
              <a:spAutoFit/>
            </a:bodyPr>
            <a:lstStyle/>
            <a:p>
              <a:pPr algn="ctr" rtl="0"/>
              <a:r>
                <a:rPr lang="es" sz="12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APUNTAR EN DIRECCIÓN AL FUEGO</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3" name="Rectangle 2">
            <a:extLst>
              <a:ext uri="{FF2B5EF4-FFF2-40B4-BE49-F238E27FC236}">
                <a16:creationId xmlns:a16="http://schemas.microsoft.com/office/drawing/2014/main" id="{B6A1540C-D5C1-2994-7835-35B934229E8F}"/>
              </a:ext>
            </a:extLst>
          </p:cNvPr>
          <p:cNvSpPr/>
          <p:nvPr/>
        </p:nvSpPr>
        <p:spPr>
          <a:xfrm>
            <a:off x="4194626" y="-5348"/>
            <a:ext cx="7997374"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513" name="Google Shape;513;g1f3e4934084_47_37"/>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14" name="Google Shape;514;g1f3e4934084_47_37"/>
          <p:cNvSpPr txBox="1"/>
          <p:nvPr/>
        </p:nvSpPr>
        <p:spPr>
          <a:xfrm>
            <a:off x="333233" y="638303"/>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Cómo utilizar un extintor de incendios</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Instrucciones del extintor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 name="Online Media 1" title="Trinidad &amp; Tobago Fire Service School &quot;Fire Extinguisher&quot;">
            <a:hlinkClick r:id="" action="ppaction://media"/>
            <a:extLst>
              <a:ext uri="{FF2B5EF4-FFF2-40B4-BE49-F238E27FC236}">
                <a16:creationId xmlns:a16="http://schemas.microsoft.com/office/drawing/2014/main" id="{41DB8767-A245-FBCB-495D-AFFAC82E77B9}"/>
              </a:ext>
            </a:extLst>
          </p:cNvPr>
          <p:cNvPicPr>
            <a:picLocks noRot="1" noChangeAspect="1"/>
          </p:cNvPicPr>
          <p:nvPr>
            <a:videoFile r:link="rId1"/>
          </p:nvPr>
        </p:nvPicPr>
        <p:blipFill>
          <a:blip r:embed="rId4"/>
          <a:stretch>
            <a:fillRect/>
          </a:stretch>
        </p:blipFill>
        <p:spPr>
          <a:xfrm>
            <a:off x="4194626" y="535375"/>
            <a:ext cx="7997374" cy="578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26" name="Google Shape;526;p26"/>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Precauciones de seguridad</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Leer la etiqueta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fire extinguisher with instructions&#10;&#10;Description automatically generated">
            <a:extLst>
              <a:ext uri="{FF2B5EF4-FFF2-40B4-BE49-F238E27FC236}">
                <a16:creationId xmlns:a16="http://schemas.microsoft.com/office/drawing/2014/main" id="{95058859-73F4-4C77-42F7-7DEC78319EA4}"/>
              </a:ext>
            </a:extLst>
          </p:cNvPr>
          <p:cNvPicPr>
            <a:picLocks noChangeAspect="1"/>
          </p:cNvPicPr>
          <p:nvPr/>
        </p:nvPicPr>
        <p:blipFill>
          <a:blip r:embed="rId3"/>
          <a:stretch>
            <a:fillRect/>
          </a:stretch>
        </p:blipFill>
        <p:spPr>
          <a:xfrm>
            <a:off x="4734516" y="-1687286"/>
            <a:ext cx="6525815" cy="83639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pic>
        <p:nvPicPr>
          <p:cNvPr id="537" name="Google Shape;537;g1f3e4934084_47_3" descr="A fire extinguisher on fire&#10;&#10;Description automatically generated with medium confidence"/>
          <p:cNvPicPr preferRelativeResize="0"/>
          <p:nvPr/>
        </p:nvPicPr>
        <p:blipFill rotWithShape="1">
          <a:blip r:embed="rId3">
            <a:alphaModFix/>
          </a:blip>
          <a:srcRect l="1108" r="17981"/>
          <a:stretch/>
        </p:blipFill>
        <p:spPr>
          <a:xfrm>
            <a:off x="4194578" y="0"/>
            <a:ext cx="7997422" cy="6858000"/>
          </a:xfrm>
          <a:prstGeom prst="rect">
            <a:avLst/>
          </a:prstGeom>
          <a:noFill/>
          <a:ln>
            <a:noFill/>
          </a:ln>
        </p:spPr>
      </p:pic>
      <p:sp>
        <p:nvSpPr>
          <p:cNvPr id="538" name="Google Shape;538;g1f3e4934084_47_3"/>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9" name="Google Shape;539;g1f3e4934084_47_3"/>
          <p:cNvSpPr txBox="1"/>
          <p:nvPr/>
        </p:nvSpPr>
        <p:spPr>
          <a:xfrm>
            <a:off x="543989" y="638258"/>
            <a:ext cx="32226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Precauciones de seguridad</a:t>
            </a:r>
            <a:endParaRPr lang="es"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Instrucciones del extintor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40" name="Google Shape;540;g1f3e4934084_47_3"/>
          <p:cNvSpPr txBox="1"/>
          <p:nvPr/>
        </p:nvSpPr>
        <p:spPr>
          <a:xfrm>
            <a:off x="7216222" y="933572"/>
            <a:ext cx="4809000" cy="4801274"/>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Ponga siempre sobre una base la bombona cuando la utilice.</a:t>
            </a:r>
          </a:p>
          <a:p>
            <a:pPr marL="509778" marR="0" lvl="0" indent="-285750" algn="l" rtl="0">
              <a:spcBef>
                <a:spcPts val="0"/>
              </a:spcBef>
              <a:spcAft>
                <a:spcPts val="0"/>
              </a:spcAft>
              <a:buClr>
                <a:srgbClr val="F5333F"/>
              </a:buClr>
              <a:buSzPts val="1800"/>
              <a:buFont typeface="Arial" panose="020B0604020202020204" pitchFamily="34" charset="0"/>
              <a:buChar char="•"/>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deje nunca la bombona en posición vertical sin vigilancia.</a:t>
            </a:r>
          </a:p>
          <a:p>
            <a:pPr marL="509778" marR="0" lvl="0" indent="-285750" algn="l" rtl="0">
              <a:spcBef>
                <a:spcPts val="0"/>
              </a:spcBef>
              <a:spcAft>
                <a:spcPts val="0"/>
              </a:spcAft>
              <a:buClr>
                <a:srgbClr val="F5333F"/>
              </a:buClr>
              <a:buSzPts val="1800"/>
              <a:buFont typeface="Arial" panose="020B0604020202020204" pitchFamily="34" charset="0"/>
              <a:buChar char="•"/>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Nunca aplique sobre la piel.</a:t>
            </a:r>
          </a:p>
          <a:p>
            <a:pPr marL="509778" marR="0" lvl="0" indent="-285750" algn="l" rtl="0">
              <a:spcBef>
                <a:spcPts val="0"/>
              </a:spcBef>
              <a:spcAft>
                <a:spcPts val="0"/>
              </a:spcAft>
              <a:buClr>
                <a:srgbClr val="F5333F"/>
              </a:buClr>
              <a:buSzPts val="1800"/>
              <a:buFont typeface="Arial" panose="020B0604020202020204" pitchFamily="34" charset="0"/>
              <a:buChar char="•"/>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Recuerde que el CO</a:t>
            </a:r>
            <a:r>
              <a:rPr lang="es" sz="1800" b="1" i="0" u="none" baseline="-2500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2</a:t>
            </a: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es un agente asfixiante y constituye un peligro potencial.</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endParaRPr>
          </a:p>
          <a:p>
            <a:pPr marL="509778" marR="0" lvl="0" indent="-285750" algn="l" rtl="0">
              <a:spcBef>
                <a:spcPts val="0"/>
              </a:spcBef>
              <a:spcAft>
                <a:spcPts val="0"/>
              </a:spcAft>
              <a:buClr>
                <a:srgbClr val="F5333F"/>
              </a:buClr>
              <a:buSzPts val="1800"/>
              <a:buFont typeface="Arial" panose="020B0604020202020204" pitchFamily="34" charset="0"/>
              <a:buChar char="•"/>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Sujete siempre la manija para evitar quemaduras por congelación.</a:t>
            </a:r>
            <a:endParaRPr lang="es" sz="1800" b="1"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Arial" panose="020B0604020202020204" pitchFamily="34" charset="0"/>
              <a:buChar char="•"/>
            </a:pPr>
            <a:endParaRPr lang="es" sz="1800" b="1"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Arial" panose="020B0604020202020204" pitchFamily="34" charset="0"/>
              <a:buChar char="•"/>
            </a:pPr>
            <a:r>
              <a:rPr lang="es" sz="1800" b="1"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Deje que la habitación se ventile después de emplear un extintor de polvo químico seco.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51" name="Google Shape;551;p27"/>
          <p:cNvSpPr txBox="1"/>
          <p:nvPr/>
        </p:nvSpPr>
        <p:spPr>
          <a:xfrm>
            <a:off x="543989" y="638258"/>
            <a:ext cx="322247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Acción inicial</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52" name="Google Shape;552;p27"/>
          <p:cNvSpPr txBox="1"/>
          <p:nvPr/>
        </p:nvSpPr>
        <p:spPr>
          <a:xfrm>
            <a:off x="5733143" y="1424155"/>
            <a:ext cx="5776800" cy="3970277"/>
          </a:xfrm>
          <a:prstGeom prst="rect">
            <a:avLst/>
          </a:prstGeom>
          <a:noFill/>
          <a:ln>
            <a:noFill/>
          </a:ln>
        </p:spPr>
        <p:txBody>
          <a:bodyPr spcFirstLastPara="1" wrap="square" lIns="91425" tIns="45700" rIns="91425" bIns="45700" anchor="t" anchorCtr="0">
            <a:spAutoFit/>
          </a:bodyPr>
          <a:lstStyle/>
          <a:p>
            <a:pPr marL="109728"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acción inicial de la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persona que descubre un incendio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puede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MARCAR</a:t>
            </a:r>
            <a:r>
              <a:rPr lang="es" sz="1800" b="1"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la diferencia entre un incendio controlable y otro que amenace a todo el edificio</a:t>
            </a:r>
            <a:r>
              <a:rPr lang="es" sz="1800" b="1" i="0" u="none" baseline="0">
                <a:latin typeface="Open sans" panose="020B0606030504020204" pitchFamily="34" charset="0"/>
                <a:ea typeface="Open sans" panose="020B0606030504020204" pitchFamily="34" charset="0"/>
                <a:cs typeface="+mn-cs"/>
                <a:sym typeface="Arial" panose="020B0604020202020204" pitchFamily="34" charset="0"/>
              </a:rPr>
              <a:t>.</a:t>
            </a:r>
          </a:p>
          <a:p>
            <a:pPr marL="395478" marR="0" lvl="0" indent="-171450" algn="l" rtl="0">
              <a:spcBef>
                <a:spcPts val="0"/>
              </a:spcBef>
              <a:spcAft>
                <a:spcPts val="0"/>
              </a:spcAft>
              <a:buClr>
                <a:srgbClr val="FFA025"/>
              </a:buClr>
              <a:buSzPts val="1800"/>
              <a:buFont typeface="Arial"/>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Incluso los incendios pequeños pueden crear condiciones insostenibles dentro del espacio en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tan solo 2 minutos</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endParaRPr lang="es" sz="180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171450" algn="l" rtl="0">
              <a:spcBef>
                <a:spcPts val="0"/>
              </a:spcBef>
              <a:spcAft>
                <a:spcPts val="0"/>
              </a:spcAft>
              <a:buClr>
                <a:srgbClr val="FFA025"/>
              </a:buClr>
              <a:buSzPts val="1800"/>
              <a:buFont typeface="Arial"/>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171450" algn="l" rtl="0">
              <a:spcBef>
                <a:spcPts val="0"/>
              </a:spcBef>
              <a:spcAft>
                <a:spcPts val="0"/>
              </a:spcAft>
              <a:buClr>
                <a:srgbClr val="FFA025"/>
              </a:buClr>
              <a:buSzPts val="1800"/>
              <a:buFont typeface="Arial"/>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persona que descubra el incendio debe efectuar una primera actuación con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rapidez y eficacia</a:t>
            </a:r>
            <a:r>
              <a:rPr lang="es"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p>
          <a:p>
            <a:pPr marL="109728"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109728" marR="0" lvl="0" indent="0" algn="l" rtl="0">
              <a:spcBef>
                <a:spcPts val="0"/>
              </a:spcBef>
              <a:spcAft>
                <a:spcPts val="0"/>
              </a:spcAft>
              <a:buNone/>
            </a:pPr>
            <a:r>
              <a:rPr lang="es"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Nota: </a:t>
            </a:r>
            <a:r>
              <a:rPr lang="es" sz="1800" b="0"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un incendio puede </a:t>
            </a:r>
            <a:r>
              <a:rPr lang="es"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duplicar </a:t>
            </a:r>
            <a:r>
              <a:rPr lang="es" sz="1800" b="0"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su tamaño </a:t>
            </a:r>
            <a:r>
              <a:rPr lang="es" sz="1800" b="1" i="0" u="none" baseline="0">
                <a:solidFill>
                  <a:schemeClr val="bg1">
                    <a:lumMod val="100000"/>
                  </a:schemeClr>
                </a:solidFill>
                <a:highlight>
                  <a:srgbClr val="E42D38"/>
                </a:highlight>
                <a:latin typeface="Open sans" panose="020B0606030504020204" pitchFamily="34" charset="0"/>
                <a:ea typeface="Open sans" panose="020B0606030504020204" pitchFamily="34" charset="0"/>
                <a:cs typeface="+mn-cs"/>
                <a:sym typeface="Arial" panose="020B0604020202020204" pitchFamily="34" charset="0"/>
              </a:rPr>
              <a:t>cada 30 segundos</a:t>
            </a:r>
          </a:p>
        </p:txBody>
      </p:sp>
      <p:pic>
        <p:nvPicPr>
          <p:cNvPr id="553" name="Google Shape;553;p2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975754" y="1424155"/>
            <a:ext cx="575733" cy="722489"/>
          </a:xfrm>
          <a:prstGeom prst="rect">
            <a:avLst/>
          </a:prstGeom>
          <a:noFill/>
          <a:ln>
            <a:noFill/>
          </a:ln>
        </p:spPr>
      </p:pic>
      <p:pic>
        <p:nvPicPr>
          <p:cNvPr id="554" name="Google Shape;554;p2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020909" y="2666437"/>
            <a:ext cx="485422" cy="654756"/>
          </a:xfrm>
          <a:prstGeom prst="rect">
            <a:avLst/>
          </a:prstGeom>
          <a:noFill/>
          <a:ln>
            <a:noFill/>
          </a:ln>
        </p:spPr>
      </p:pic>
      <p:pic>
        <p:nvPicPr>
          <p:cNvPr id="555" name="Google Shape;555;p2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960956" y="3840987"/>
            <a:ext cx="605328" cy="7224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6" name="Google Shape;566;p28"/>
          <p:cNvSpPr txBox="1"/>
          <p:nvPr/>
        </p:nvSpPr>
        <p:spPr>
          <a:xfrm>
            <a:off x="370468" y="638258"/>
            <a:ext cx="34371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Decidir hacer frente a un incendio</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67" name="Google Shape;567;p28"/>
          <p:cNvGrpSpPr/>
          <p:nvPr/>
        </p:nvGrpSpPr>
        <p:grpSpPr>
          <a:xfrm>
            <a:off x="4581520" y="1190513"/>
            <a:ext cx="7108732" cy="4284581"/>
            <a:chOff x="511474" y="4700439"/>
            <a:chExt cx="6509587" cy="3923464"/>
          </a:xfrm>
        </p:grpSpPr>
        <p:sp>
          <p:nvSpPr>
            <p:cNvPr id="568" name="Google Shape;568;p28"/>
            <p:cNvSpPr/>
            <p:nvPr/>
          </p:nvSpPr>
          <p:spPr>
            <a:xfrm rot="10800000">
              <a:off x="1730104" y="5279664"/>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569" name="Google Shape;569;p28"/>
            <p:cNvGrpSpPr/>
            <p:nvPr/>
          </p:nvGrpSpPr>
          <p:grpSpPr>
            <a:xfrm>
              <a:off x="543628" y="4823591"/>
              <a:ext cx="3684834" cy="456073"/>
              <a:chOff x="543628" y="4823591"/>
              <a:chExt cx="3684834" cy="456073"/>
            </a:xfrm>
          </p:grpSpPr>
          <p:sp>
            <p:nvSpPr>
              <p:cNvPr id="570" name="Google Shape;570;p28"/>
              <p:cNvSpPr/>
              <p:nvPr/>
            </p:nvSpPr>
            <p:spPr>
              <a:xfrm>
                <a:off x="543628" y="4823591"/>
                <a:ext cx="3684834" cy="45607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1" name="Google Shape;571;p28"/>
              <p:cNvSpPr txBox="1"/>
              <p:nvPr/>
            </p:nvSpPr>
            <p:spPr>
              <a:xfrm>
                <a:off x="665813" y="4835363"/>
                <a:ext cx="3395450" cy="3945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¿Puedo escapar de forma rápida y segura de la zona si intento extinguir el fuego?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2" name="Google Shape;572;p28"/>
            <p:cNvGrpSpPr/>
            <p:nvPr/>
          </p:nvGrpSpPr>
          <p:grpSpPr>
            <a:xfrm>
              <a:off x="524336" y="5712086"/>
              <a:ext cx="3684834" cy="343143"/>
              <a:chOff x="524336" y="5712086"/>
              <a:chExt cx="3684834" cy="343143"/>
            </a:xfrm>
          </p:grpSpPr>
          <p:sp>
            <p:nvSpPr>
              <p:cNvPr id="573" name="Google Shape;573;p28"/>
              <p:cNvSpPr/>
              <p:nvPr/>
            </p:nvSpPr>
            <p:spPr>
              <a:xfrm>
                <a:off x="524336" y="5712086"/>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4" name="Google Shape;574;p28"/>
              <p:cNvSpPr txBox="1"/>
              <p:nvPr/>
            </p:nvSpPr>
            <p:spPr>
              <a:xfrm>
                <a:off x="669028" y="5750707"/>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¿Tengo el tipo de extintor adecuado?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5" name="Google Shape;575;p28"/>
            <p:cNvGrpSpPr/>
            <p:nvPr/>
          </p:nvGrpSpPr>
          <p:grpSpPr>
            <a:xfrm>
              <a:off x="524336" y="6510748"/>
              <a:ext cx="3684834" cy="343143"/>
              <a:chOff x="524336" y="6510748"/>
              <a:chExt cx="3684834" cy="343143"/>
            </a:xfrm>
          </p:grpSpPr>
          <p:sp>
            <p:nvSpPr>
              <p:cNvPr id="576" name="Google Shape;576;p28"/>
              <p:cNvSpPr/>
              <p:nvPr/>
            </p:nvSpPr>
            <p:spPr>
              <a:xfrm>
                <a:off x="524336" y="6510748"/>
                <a:ext cx="3684834" cy="343143"/>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77" name="Google Shape;577;p28"/>
              <p:cNvSpPr txBox="1"/>
              <p:nvPr/>
            </p:nvSpPr>
            <p:spPr>
              <a:xfrm>
                <a:off x="669028" y="6535121"/>
                <a:ext cx="3395449" cy="2395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 el extintor lo suficientemente grande para el fuego?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78" name="Google Shape;578;p28"/>
            <p:cNvGrpSpPr/>
            <p:nvPr/>
          </p:nvGrpSpPr>
          <p:grpSpPr>
            <a:xfrm>
              <a:off x="524336" y="7322370"/>
              <a:ext cx="3684834" cy="450580"/>
              <a:chOff x="524336" y="7322370"/>
              <a:chExt cx="3684834" cy="450580"/>
            </a:xfrm>
          </p:grpSpPr>
          <p:sp>
            <p:nvSpPr>
              <p:cNvPr id="579" name="Google Shape;579;p28"/>
              <p:cNvSpPr/>
              <p:nvPr/>
            </p:nvSpPr>
            <p:spPr>
              <a:xfrm>
                <a:off x="524336" y="7322370"/>
                <a:ext cx="3684834" cy="450580"/>
              </a:xfrm>
              <a:prstGeom prst="rect">
                <a:avLst/>
              </a:prstGeom>
              <a:solidFill>
                <a:srgbClr val="D0C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0" name="Google Shape;580;p28"/>
              <p:cNvSpPr txBox="1"/>
              <p:nvPr/>
            </p:nvSpPr>
            <p:spPr>
              <a:xfrm>
                <a:off x="646520" y="7322370"/>
                <a:ext cx="3395400" cy="3945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 sz="11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¿Está la zona libre de otros peligros como materiales peligrosos y caída de escombros?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81" name="Google Shape;581;p28"/>
            <p:cNvGrpSpPr/>
            <p:nvPr/>
          </p:nvGrpSpPr>
          <p:grpSpPr>
            <a:xfrm>
              <a:off x="511474" y="8280760"/>
              <a:ext cx="3684834" cy="343143"/>
              <a:chOff x="511474" y="8280760"/>
              <a:chExt cx="3684834" cy="343143"/>
            </a:xfrm>
          </p:grpSpPr>
          <p:sp>
            <p:nvSpPr>
              <p:cNvPr id="582" name="Google Shape;582;p28"/>
              <p:cNvSpPr/>
              <p:nvPr/>
            </p:nvSpPr>
            <p:spPr>
              <a:xfrm>
                <a:off x="511474" y="8280760"/>
                <a:ext cx="3684834" cy="343143"/>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3" name="Google Shape;583;p28"/>
              <p:cNvSpPr txBox="1"/>
              <p:nvPr/>
            </p:nvSpPr>
            <p:spPr>
              <a:xfrm>
                <a:off x="646519" y="8324507"/>
                <a:ext cx="3395449" cy="2083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¡APAGUE EL FUEGO!</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584" name="Google Shape;584;p28"/>
            <p:cNvSpPr txBox="1"/>
            <p:nvPr/>
          </p:nvSpPr>
          <p:spPr>
            <a:xfrm>
              <a:off x="2159315" y="5328154"/>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SÍ</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85" name="Google Shape;585;p28"/>
            <p:cNvSpPr/>
            <p:nvPr/>
          </p:nvSpPr>
          <p:spPr>
            <a:xfrm rot="10800000">
              <a:off x="1733319" y="6049717"/>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6" name="Google Shape;586;p28"/>
            <p:cNvSpPr txBox="1"/>
            <p:nvPr/>
          </p:nvSpPr>
          <p:spPr>
            <a:xfrm>
              <a:off x="2162530" y="6108337"/>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SÍ</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587" name="Google Shape;587;p28"/>
            <p:cNvGrpSpPr/>
            <p:nvPr/>
          </p:nvGrpSpPr>
          <p:grpSpPr>
            <a:xfrm>
              <a:off x="1733319" y="6848903"/>
              <a:ext cx="1332780" cy="383661"/>
              <a:chOff x="1733319" y="6848903"/>
              <a:chExt cx="1332780" cy="383661"/>
            </a:xfrm>
          </p:grpSpPr>
          <p:sp>
            <p:nvSpPr>
              <p:cNvPr id="588" name="Google Shape;588;p28"/>
              <p:cNvSpPr/>
              <p:nvPr/>
            </p:nvSpPr>
            <p:spPr>
              <a:xfrm rot="10800000">
                <a:off x="1733319" y="6848903"/>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89" name="Google Shape;589;p28"/>
              <p:cNvSpPr txBox="1"/>
              <p:nvPr/>
            </p:nvSpPr>
            <p:spPr>
              <a:xfrm>
                <a:off x="2162530" y="6897393"/>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SÍ</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0" name="Google Shape;590;p28"/>
            <p:cNvGrpSpPr/>
            <p:nvPr/>
          </p:nvGrpSpPr>
          <p:grpSpPr>
            <a:xfrm>
              <a:off x="4285690" y="4751364"/>
              <a:ext cx="630216" cy="600296"/>
              <a:chOff x="4241323" y="4804836"/>
              <a:chExt cx="630216" cy="600296"/>
            </a:xfrm>
          </p:grpSpPr>
          <p:sp>
            <p:nvSpPr>
              <p:cNvPr id="591" name="Google Shape;591;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2" name="Google Shape;592;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2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a:t>
                </a:r>
                <a:endParaRPr lang="es"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3" name="Google Shape;593;p28"/>
            <p:cNvGrpSpPr/>
            <p:nvPr/>
          </p:nvGrpSpPr>
          <p:grpSpPr>
            <a:xfrm>
              <a:off x="4973135" y="4700439"/>
              <a:ext cx="2047926" cy="710276"/>
              <a:chOff x="4973135" y="4698272"/>
              <a:chExt cx="2047926" cy="710276"/>
            </a:xfrm>
          </p:grpSpPr>
          <p:sp>
            <p:nvSpPr>
              <p:cNvPr id="594" name="Google Shape;594;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5" name="Google Shape;595;p28"/>
              <p:cNvSpPr txBox="1"/>
              <p:nvPr/>
            </p:nvSpPr>
            <p:spPr>
              <a:xfrm>
                <a:off x="5031833" y="4754847"/>
                <a:ext cx="193050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¡SALGA INMEDIATAMENTE, dé la alarma y LLAME AL SERVICIO DE BOMBEROS!</a:t>
                </a:r>
                <a:endParaRPr lang="es"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6" name="Google Shape;596;p28"/>
            <p:cNvGrpSpPr/>
            <p:nvPr/>
          </p:nvGrpSpPr>
          <p:grpSpPr>
            <a:xfrm>
              <a:off x="4973135" y="5527252"/>
              <a:ext cx="2047926" cy="710276"/>
              <a:chOff x="4973135" y="4698272"/>
              <a:chExt cx="2047926" cy="710276"/>
            </a:xfrm>
          </p:grpSpPr>
          <p:sp>
            <p:nvSpPr>
              <p:cNvPr id="597" name="Google Shape;597;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98" name="Google Shape;598;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¡SALGA </a:t>
                </a: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INMEDIATAMENTE y LLAME AL SERVICIO DE BOMBEROS!</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599" name="Google Shape;599;p28"/>
            <p:cNvGrpSpPr/>
            <p:nvPr/>
          </p:nvGrpSpPr>
          <p:grpSpPr>
            <a:xfrm>
              <a:off x="4973135" y="6327181"/>
              <a:ext cx="2047926" cy="710276"/>
              <a:chOff x="4973135" y="4698272"/>
              <a:chExt cx="2047926" cy="710276"/>
            </a:xfrm>
          </p:grpSpPr>
          <p:sp>
            <p:nvSpPr>
              <p:cNvPr id="600" name="Google Shape;600;p28"/>
              <p:cNvSpPr/>
              <p:nvPr/>
            </p:nvSpPr>
            <p:spPr>
              <a:xfrm>
                <a:off x="4973135" y="4698272"/>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1" name="Google Shape;601;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¡SALGA </a:t>
                </a: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INMEDIATAMENTE y LLAME AL SERVICIO DE BOMBEROS!</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2" name="Google Shape;602;p28"/>
            <p:cNvGrpSpPr/>
            <p:nvPr/>
          </p:nvGrpSpPr>
          <p:grpSpPr>
            <a:xfrm>
              <a:off x="4973135" y="7189062"/>
              <a:ext cx="2047926" cy="710276"/>
              <a:chOff x="4973135" y="4710347"/>
              <a:chExt cx="2047926" cy="710276"/>
            </a:xfrm>
          </p:grpSpPr>
          <p:sp>
            <p:nvSpPr>
              <p:cNvPr id="603" name="Google Shape;603;p28"/>
              <p:cNvSpPr/>
              <p:nvPr/>
            </p:nvSpPr>
            <p:spPr>
              <a:xfrm>
                <a:off x="4973135" y="4710347"/>
                <a:ext cx="2047926" cy="710276"/>
              </a:xfrm>
              <a:prstGeom prst="rect">
                <a:avLst/>
              </a:prstGeom>
              <a:solidFill>
                <a:srgbClr val="323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4" name="Google Shape;604;p28"/>
              <p:cNvSpPr txBox="1"/>
              <p:nvPr/>
            </p:nvSpPr>
            <p:spPr>
              <a:xfrm>
                <a:off x="5031833" y="4754847"/>
                <a:ext cx="1930530" cy="549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¡SALGA </a:t>
                </a: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INMEDIATAMENTE y LLAME AL SERVICIO DE BOMBEROS!</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5" name="Google Shape;605;p28"/>
            <p:cNvGrpSpPr/>
            <p:nvPr/>
          </p:nvGrpSpPr>
          <p:grpSpPr>
            <a:xfrm>
              <a:off x="4285690" y="5583827"/>
              <a:ext cx="630216" cy="600296"/>
              <a:chOff x="4241323" y="4804836"/>
              <a:chExt cx="630216" cy="600296"/>
            </a:xfrm>
          </p:grpSpPr>
          <p:sp>
            <p:nvSpPr>
              <p:cNvPr id="606" name="Google Shape;606;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07" name="Google Shape;607;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2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a:t>
                </a:r>
                <a:endParaRPr lang="es"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08" name="Google Shape;608;p28"/>
            <p:cNvGrpSpPr/>
            <p:nvPr/>
          </p:nvGrpSpPr>
          <p:grpSpPr>
            <a:xfrm>
              <a:off x="4285690" y="6384333"/>
              <a:ext cx="630216" cy="600296"/>
              <a:chOff x="4241323" y="4804836"/>
              <a:chExt cx="630216" cy="600296"/>
            </a:xfrm>
          </p:grpSpPr>
          <p:sp>
            <p:nvSpPr>
              <p:cNvPr id="609" name="Google Shape;609;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0" name="Google Shape;610;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2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a:t>
                </a:r>
                <a:endParaRPr lang="es"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grpSp>
          <p:nvGrpSpPr>
            <p:cNvPr id="611" name="Google Shape;611;p28"/>
            <p:cNvGrpSpPr/>
            <p:nvPr/>
          </p:nvGrpSpPr>
          <p:grpSpPr>
            <a:xfrm>
              <a:off x="4285690" y="7247512"/>
              <a:ext cx="630216" cy="600296"/>
              <a:chOff x="4241323" y="4804836"/>
              <a:chExt cx="630216" cy="600296"/>
            </a:xfrm>
          </p:grpSpPr>
          <p:sp>
            <p:nvSpPr>
              <p:cNvPr id="612" name="Google Shape;612;p28"/>
              <p:cNvSpPr/>
              <p:nvPr/>
            </p:nvSpPr>
            <p:spPr>
              <a:xfrm>
                <a:off x="4241323" y="4804836"/>
                <a:ext cx="630216" cy="600296"/>
              </a:xfrm>
              <a:prstGeom prst="rightArrow">
                <a:avLst>
                  <a:gd name="adj1" fmla="val 50000"/>
                  <a:gd name="adj2" fmla="val 50000"/>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3" name="Google Shape;613;p28"/>
              <p:cNvSpPr txBox="1"/>
              <p:nvPr/>
            </p:nvSpPr>
            <p:spPr>
              <a:xfrm>
                <a:off x="4241323" y="4966432"/>
                <a:ext cx="416351" cy="253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2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a:t>
                </a:r>
                <a:endParaRPr lang="es"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614" name="Google Shape;614;p28"/>
            <p:cNvSpPr/>
            <p:nvPr/>
          </p:nvSpPr>
          <p:spPr>
            <a:xfrm rot="10800000">
              <a:off x="1733319" y="7772950"/>
              <a:ext cx="1332780" cy="383661"/>
            </a:xfrm>
            <a:prstGeom prst="triangle">
              <a:avLst>
                <a:gd name="adj" fmla="val 50959"/>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615" name="Google Shape;615;p28"/>
            <p:cNvSpPr txBox="1"/>
            <p:nvPr/>
          </p:nvSpPr>
          <p:spPr>
            <a:xfrm>
              <a:off x="2162530" y="7821440"/>
              <a:ext cx="474356" cy="239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100" b="1"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SÍ</a:t>
              </a:r>
              <a:endParaRPr lang="es"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1144190" y="638258"/>
            <a:ext cx="238871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4999642" y="1925595"/>
            <a:ext cx="6494274" cy="3785611"/>
          </a:xfrm>
          <a:prstGeom prst="rect">
            <a:avLst/>
          </a:prstGeom>
          <a:noFill/>
          <a:ln>
            <a:noFill/>
          </a:ln>
        </p:spPr>
        <p:txBody>
          <a:bodyPr spcFirstLastPara="1" wrap="square" lIns="91425" tIns="45700" rIns="91425" bIns="45700" anchor="t" anchorCtr="0">
            <a:spAutoFit/>
          </a:bodyPr>
          <a:lstStyle/>
          <a:p>
            <a:pPr marL="109220" algn="l" rtl="0"/>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 cada grupo </a:t>
            </a:r>
            <a:r>
              <a:rPr lang="es"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se le entregará un papel con diferentes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escenarios de incendios.</a:t>
            </a:r>
          </a:p>
          <a:p>
            <a:pPr marL="109220" marR="0" lvl="0" indent="0" algn="l" rtl="0">
              <a:spcBef>
                <a:spcPts val="0"/>
              </a:spcBef>
              <a:spcAft>
                <a:spcPts val="0"/>
              </a:spcAft>
              <a:buNone/>
            </a:pPr>
            <a:endParaRPr lang="es" sz="24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109220" algn="l" rtl="0"/>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Trabajen en grupo para decidir si pueden hacer frente a cada </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situación de incendio</a:t>
            </a:r>
            <a:r>
              <a:rPr lang="es" sz="24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r>
              <a:rPr lang="es"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y si pueden, ¿cómo lo harán? </a:t>
            </a:r>
          </a:p>
          <a:p>
            <a:pPr marL="109220" marR="0" lvl="0" indent="0" algn="l" rtl="0">
              <a:spcBef>
                <a:spcPts val="0"/>
              </a:spcBef>
              <a:spcAft>
                <a:spcPts val="0"/>
              </a:spcAft>
              <a:buNone/>
            </a:pPr>
            <a:endParaRPr lang="es" sz="240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109220" marR="0" lvl="0" indent="0" algn="l" rtl="0">
              <a:spcBef>
                <a:spcPts val="0"/>
              </a:spcBef>
              <a:spcAft>
                <a:spcPts val="0"/>
              </a:spcAft>
              <a:buNone/>
            </a:pPr>
            <a:r>
              <a:rPr lang="es" sz="2400" b="1" i="0" u="sng"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Escenario dado: </a:t>
            </a:r>
          </a:p>
          <a:p>
            <a:pPr marL="109220" marR="0" lvl="0" indent="0" algn="l" rtl="0">
              <a:spcBef>
                <a:spcPts val="0"/>
              </a:spcBef>
              <a:spcAft>
                <a:spcPts val="0"/>
              </a:spcAft>
              <a:buNone/>
            </a:pPr>
            <a:r>
              <a:rPr lang="es" sz="2400" b="1"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Consulte </a:t>
            </a:r>
            <a:r>
              <a:rPr lang="es" sz="24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la diapositiva 29 </a:t>
            </a:r>
            <a:r>
              <a:rPr lang="es" sz="24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decidir si puede pasar a la acción.</a:t>
            </a: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pic>
        <p:nvPicPr>
          <p:cNvPr id="629" name="Google Shape;629;p29"/>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7767002" y="5341874"/>
            <a:ext cx="959556" cy="11966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79" name="Google Shape;179;p2"/>
          <p:cNvSpPr/>
          <p:nvPr/>
        </p:nvSpPr>
        <p:spPr>
          <a:xfrm>
            <a:off x="633576" y="1621743"/>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s" sz="4000" b="1" i="0" u="none" strike="noStrike" cap="none" baseline="0">
                <a:solidFill>
                  <a:srgbClr val="E42D38"/>
                </a:solidFill>
                <a:latin typeface="Arial" panose="020B0604020202020204" pitchFamily="34" charset="0"/>
                <a:cs typeface="+mn-cs"/>
                <a:sym typeface="Arial" panose="020B0604020202020204" pitchFamily="34" charset="0"/>
              </a:rPr>
              <a:t>Objetivos</a:t>
            </a:r>
            <a:endParaRPr lang="es" sz="4000" b="0" i="0" u="none" strike="noStrike" cap="none" dirty="0">
              <a:solidFill>
                <a:srgbClr val="E42D38"/>
              </a:solidFill>
              <a:latin typeface="Arial" panose="020B0604020202020204" pitchFamily="34" charset="0"/>
              <a:ea typeface="Calibri"/>
              <a:cs typeface="+mn-cs"/>
              <a:sym typeface="Arial" panose="020B0604020202020204" pitchFamily="34" charset="0"/>
            </a:endParaRPr>
          </a:p>
        </p:txBody>
      </p:sp>
      <p:sp>
        <p:nvSpPr>
          <p:cNvPr id="180" name="Google Shape;180;p2"/>
          <p:cNvSpPr/>
          <p:nvPr/>
        </p:nvSpPr>
        <p:spPr>
          <a:xfrm>
            <a:off x="1167265" y="2384304"/>
            <a:ext cx="10713083" cy="332394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Comprender los fundamentos del fuego.</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Comprender la química del fuego.</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Comprender los riesgos de incendio en el hogar y en el lugar de trabajo.</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Aprender las clasificaciones del fuego y cómo extinguir un incendio.</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Prevenir los incendios.</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lumMod val="100000"/>
                  </a:schemeClr>
                </a:solidFill>
                <a:latin typeface="Arial" panose="020B0604020202020204" pitchFamily="34" charset="0"/>
                <a:cs typeface="+mn-cs"/>
                <a:sym typeface="Arial" panose="020B0604020202020204" pitchFamily="34" charset="0"/>
              </a:rPr>
              <a:t>Informarse sobre los agentes de extinción de incendios y los extintores portátiles</a:t>
            </a:r>
            <a:endParaRPr lang="es" sz="2000" dirty="0">
              <a:solidFill>
                <a:schemeClr val="lt1">
                  <a:lumMod val="100000"/>
                </a:schemeClr>
              </a:solidFill>
              <a:latin typeface="Arial" panose="020B0604020202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s" sz="2000" b="0" i="0" u="none" strike="noStrike" cap="none" baseline="0">
                <a:solidFill>
                  <a:schemeClr val="lt1"/>
                </a:solidFill>
                <a:latin typeface="Arial" panose="020B0604020202020204" pitchFamily="34" charset="0"/>
                <a:cs typeface="+mn-cs"/>
                <a:sym typeface="Arial" panose="020B0604020202020204" pitchFamily="34" charset="0"/>
              </a:rPr>
              <a:t>Comprender la seguridad contra incendios: Evaluar la situación y determinar una línea de actuación</a:t>
            </a:r>
            <a:endParaRPr lang="es" dirty="0">
              <a:latin typeface="Arial" panose="020B0604020202020204" pitchFamily="34" charset="0"/>
              <a:cs typeface="+mn-cs"/>
              <a:sym typeface="Arial" panose="020B0604020202020204" pitchFamily="34" charset="0"/>
            </a:endParaRPr>
          </a:p>
        </p:txBody>
      </p:sp>
      <p:pic>
        <p:nvPicPr>
          <p:cNvPr id="181" name="Google Shape;181;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1144190" y="638258"/>
            <a:ext cx="279396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 Riesgos de incendio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5184699" y="2328367"/>
            <a:ext cx="6494274" cy="1938952"/>
          </a:xfrm>
          <a:prstGeom prst="rect">
            <a:avLst/>
          </a:prstGeom>
          <a:noFill/>
          <a:ln>
            <a:noFill/>
          </a:ln>
        </p:spPr>
        <p:txBody>
          <a:bodyPr spcFirstLastPara="1" wrap="square" lIns="91425" tIns="45700" rIns="91425" bIns="45700" anchor="t" anchorCtr="0">
            <a:spAutoFit/>
          </a:bodyPr>
          <a:lstStyle/>
          <a:p>
            <a:pPr marL="109220" algn="l" rtl="0"/>
            <a:r>
              <a:rPr lang="es"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Considere su comunidad e</a:t>
            </a:r>
          </a:p>
          <a:p>
            <a:pPr marL="452120" indent="-342900" algn="l" rtl="0">
              <a:buFontTx/>
              <a:buChar char="-"/>
            </a:pPr>
            <a:r>
              <a:rPr lang="es"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identifique cualquier riesgo de incendio en su comunidad.</a:t>
            </a:r>
          </a:p>
          <a:p>
            <a:pPr marL="452120" indent="-342900" algn="l" rtl="0">
              <a:buFontTx/>
              <a:buChar char="-"/>
            </a:pPr>
            <a:r>
              <a:rPr lang="es"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Identifique las medidas que pueda tomar para reducir estos riesgos de incendio.</a:t>
            </a:r>
          </a:p>
          <a:p>
            <a:pPr marL="452120" indent="-342900" algn="l" rtl="0">
              <a:buFontTx/>
              <a:buChar char="-"/>
            </a:pPr>
            <a:r>
              <a:rPr lang="es" sz="2400" b="0" i="0" u="none" baseline="0">
                <a:solidFill>
                  <a:schemeClr val="tx1"/>
                </a:solidFill>
                <a:latin typeface="Open sans" panose="020B0606030504020204" pitchFamily="34" charset="0"/>
                <a:ea typeface="Open sans" panose="020B0606030504020204" pitchFamily="34" charset="0"/>
                <a:cs typeface="+mn-cs"/>
                <a:sym typeface="Arial" panose="020B0604020202020204" pitchFamily="34" charset="0"/>
              </a:rPr>
              <a:t>Identifique a las personas que puedan ayudarle en esta tarea.</a:t>
            </a:r>
          </a:p>
        </p:txBody>
      </p:sp>
      <p:pic>
        <p:nvPicPr>
          <p:cNvPr id="628" name="Google Shape;628;p29"/>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7552513" y="406414"/>
            <a:ext cx="1388533" cy="1072444"/>
          </a:xfrm>
          <a:prstGeom prst="rect">
            <a:avLst/>
          </a:prstGeom>
          <a:noFill/>
          <a:ln>
            <a:noFill/>
          </a:ln>
        </p:spPr>
      </p:pic>
      <p:sp>
        <p:nvSpPr>
          <p:cNvPr id="2" name="TextBox 1">
            <a:extLst>
              <a:ext uri="{FF2B5EF4-FFF2-40B4-BE49-F238E27FC236}">
                <a16:creationId xmlns:a16="http://schemas.microsoft.com/office/drawing/2014/main" id="{AA6089CA-1BCB-3620-5798-09C9482C9672}"/>
              </a:ext>
            </a:extLst>
          </p:cNvPr>
          <p:cNvSpPr txBox="1"/>
          <p:nvPr/>
        </p:nvSpPr>
        <p:spPr>
          <a:xfrm>
            <a:off x="4846320" y="5555632"/>
            <a:ext cx="6492240" cy="923330"/>
          </a:xfrm>
          <a:prstGeom prst="rect">
            <a:avLst/>
          </a:prstGeom>
          <a:solidFill>
            <a:srgbClr val="F5333F"/>
          </a:solidFill>
        </p:spPr>
        <p:txBody>
          <a:bodyPr wrap="square" rtlCol="0">
            <a:spAutoFit/>
          </a:bodyPr>
          <a:lstStyle/>
          <a:p>
            <a:pPr algn="ctr" rtl="0"/>
            <a:r>
              <a:rPr lang="es" sz="2000" b="1" i="0" u="none" baseline="0">
                <a:solidFill>
                  <a:schemeClr val="lt1">
                    <a:lumMod val="100000"/>
                  </a:schemeClr>
                </a:solidFill>
                <a:highlight>
                  <a:srgbClr val="F5333F"/>
                </a:highlight>
                <a:latin typeface="Open sans" panose="020B0606030504020204" pitchFamily="34" charset="0"/>
                <a:ea typeface="Open sans" panose="020B0606030504020204" pitchFamily="34" charset="0"/>
                <a:cs typeface="+mn-cs"/>
                <a:sym typeface="Arial" panose="020B0604020202020204" pitchFamily="34" charset="0"/>
              </a:rPr>
              <a:t>Nota: </a:t>
            </a:r>
            <a:r>
              <a:rPr lang="es" sz="20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También puede consultar la Unidad 7 en la página 17 del Cuaderno de trabajo de CDRT</a:t>
            </a:r>
          </a:p>
          <a:p>
            <a:endParaRPr lang="es" dirty="0"/>
          </a:p>
        </p:txBody>
      </p:sp>
    </p:spTree>
    <p:extLst>
      <p:ext uri="{BB962C8B-B14F-4D97-AF65-F5344CB8AC3E}">
        <p14:creationId xmlns:p14="http://schemas.microsoft.com/office/powerpoint/2010/main" val="400799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0" name="Google Shape;640;p30"/>
          <p:cNvSpPr txBox="1"/>
          <p:nvPr/>
        </p:nvSpPr>
        <p:spPr>
          <a:xfrm>
            <a:off x="785980" y="638258"/>
            <a:ext cx="273849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a:t>
            </a:r>
            <a:r>
              <a:rPr lang="es"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ormas de seguridad contra incendios</a:t>
            </a:r>
            <a:endParaRPr lang="es"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41" name="Google Shape;641;p30"/>
          <p:cNvSpPr txBox="1"/>
          <p:nvPr/>
        </p:nvSpPr>
        <p:spPr>
          <a:xfrm>
            <a:off x="4997032" y="885570"/>
            <a:ext cx="5939100" cy="5632271"/>
          </a:xfrm>
          <a:prstGeom prst="rect">
            <a:avLst/>
          </a:prstGeom>
          <a:noFill/>
          <a:ln>
            <a:noFill/>
          </a:ln>
        </p:spPr>
        <p:txBody>
          <a:bodyPr spcFirstLastPara="1" wrap="square" lIns="91425" tIns="45700" rIns="91425" bIns="45700" anchor="t" anchorCtr="0">
            <a:spAutoFit/>
          </a:bodyPr>
          <a:lstStyle/>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Tenga un extintor en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su casa o en la oficina.</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Identifique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dos formas de evacuar con seguridad</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su casa u oficina durante un incendio.</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Toque las puertas cerradas con el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dorso de la mano.</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Confine el fuego </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donde sea posible.</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Manténgase agachado</a:t>
            </a: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al suelo y no entre en zonas llenas de humo.</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Mantenga una </a:t>
            </a: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distancia de seguridad</a:t>
            </a:r>
          </a:p>
          <a:p>
            <a:pPr marL="742950" marR="0" lvl="0" indent="-285750" algn="l" rtl="0">
              <a:spcBef>
                <a:spcPts val="0"/>
              </a:spcBef>
              <a:spcAft>
                <a:spcPts val="0"/>
              </a:spcAft>
              <a:buClr>
                <a:srgbClr val="F5333F"/>
              </a:buClr>
              <a:buFont typeface="Wingdings" panose="05000000000000000000" pitchFamily="2" charset="2"/>
              <a:buChar char="ü"/>
            </a:pPr>
            <a:endParaRPr lang="es"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Trabaje siempre con un compañero</a:t>
            </a:r>
            <a:endParaRPr lang="es"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742950" marR="0" lvl="0" indent="-285750" algn="l" rtl="0">
              <a:spcBef>
                <a:spcPts val="0"/>
              </a:spcBef>
              <a:spcAft>
                <a:spcPts val="0"/>
              </a:spcAft>
              <a:buClr>
                <a:srgbClr val="F5333F"/>
              </a:buClr>
              <a:buFont typeface="Wingdings" panose="05000000000000000000" pitchFamily="2" charset="2"/>
              <a:buChar char="ü"/>
            </a:pPr>
            <a:endParaRPr lang="es" sz="18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Nunca dé la espalda al fuego </a:t>
            </a:r>
          </a:p>
          <a:p>
            <a:pPr marL="509778" marR="0" lvl="0" indent="-285750" algn="l" rtl="0">
              <a:spcBef>
                <a:spcPts val="0"/>
              </a:spcBef>
              <a:spcAft>
                <a:spcPts val="0"/>
              </a:spcAft>
              <a:buClr>
                <a:srgbClr val="F5333F"/>
              </a:buClr>
              <a:buSzPts val="1800"/>
              <a:buFont typeface="Wingdings" panose="05000000000000000000" pitchFamily="2" charset="2"/>
              <a:buChar char="ü"/>
            </a:pPr>
            <a:endParaRPr lang="es" sz="180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395478" marR="0" lvl="0" indent="-285750" algn="l" rtl="0">
              <a:spcBef>
                <a:spcPts val="0"/>
              </a:spcBef>
              <a:spcAft>
                <a:spcPts val="0"/>
              </a:spcAft>
              <a:buClr>
                <a:srgbClr val="F5333F"/>
              </a:buClr>
              <a:buSzPts val="1800"/>
              <a:buFont typeface="Wingdings" panose="05000000000000000000" pitchFamily="2" charset="2"/>
              <a:buChar char="ü"/>
            </a:pPr>
            <a:r>
              <a:rPr lang="es"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Llame al servicio de bomberos</a:t>
            </a:r>
          </a:p>
          <a:p>
            <a:pPr marL="395478" marR="0" lvl="0" indent="-171450" algn="l" rtl="0">
              <a:spcBef>
                <a:spcPts val="0"/>
              </a:spcBef>
              <a:spcAft>
                <a:spcPts val="0"/>
              </a:spcAft>
              <a:buClr>
                <a:srgbClr val="FFA025"/>
              </a:buClr>
              <a:buSzPts val="1800"/>
              <a:buFont typeface="Noto Sans Symbols"/>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1f3e4934084_47_26"/>
          <p:cNvSpPr/>
          <p:nvPr/>
        </p:nvSpPr>
        <p:spPr>
          <a:xfrm>
            <a:off x="-16474" y="-5348"/>
            <a:ext cx="4211100"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2" name="Google Shape;652;g1f3e4934084_47_26"/>
          <p:cNvSpPr txBox="1"/>
          <p:nvPr/>
        </p:nvSpPr>
        <p:spPr>
          <a:xfrm>
            <a:off x="413971" y="921287"/>
            <a:ext cx="359692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Recuerde: </a:t>
            </a:r>
          </a:p>
          <a:p>
            <a:pPr marL="0" marR="0" lvl="0" indent="0" algn="l" rtl="0">
              <a:lnSpc>
                <a:spcPct val="90000"/>
              </a:lnSpc>
              <a:spcBef>
                <a:spcPts val="0"/>
              </a:spcBef>
              <a:spcAft>
                <a:spcPts val="0"/>
              </a:spcAft>
              <a:buClr>
                <a:schemeClr val="lt1"/>
              </a:buClr>
              <a:buSzPts val="4400"/>
              <a:buFont typeface="Arial"/>
              <a:buNone/>
            </a:pPr>
            <a:endParaRPr lang="es" sz="36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dé prioridad a su seguridad personal </a:t>
            </a:r>
            <a:endParaRPr lang="es"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53" name="Google Shape;653;g1f3e4934084_47_26"/>
          <p:cNvSpPr txBox="1"/>
          <p:nvPr/>
        </p:nvSpPr>
        <p:spPr>
          <a:xfrm>
            <a:off x="4977074" y="1335512"/>
            <a:ext cx="6615897" cy="3477835"/>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lang="es" sz="2000" b="1" dirty="0">
              <a:solidFill>
                <a:srgbClr val="FFA025"/>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seguridad personal es importante</a:t>
            </a:r>
            <a:r>
              <a:rPr lang="es" sz="20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r>
              <a:rPr lang="es"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No se exponga a peligros innecesarios. </a:t>
            </a:r>
          </a:p>
          <a:p>
            <a:pPr marL="0" marR="0" lvl="0" indent="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Siga </a:t>
            </a:r>
            <a:r>
              <a:rPr lang="es"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la regla de los 5 segundos</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si no nota cambios en el tamaño del fuego después de 5 segundos, evacue la zona. </a:t>
            </a:r>
          </a:p>
          <a:p>
            <a:pPr marL="0" marR="0" lvl="0" indent="0" algn="l" rtl="0">
              <a:spcBef>
                <a:spcPts val="0"/>
              </a:spcBef>
              <a:spcAft>
                <a:spcPts val="0"/>
              </a:spcAft>
              <a:buNone/>
            </a:pPr>
            <a:endParaRPr lang="es" sz="20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No </a:t>
            </a: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haga más intentos de extinguir el fuego. </a:t>
            </a:r>
          </a:p>
          <a:p>
            <a:pPr marL="395478" marR="0" lvl="0" indent="-171450" algn="l" rtl="0">
              <a:spcBef>
                <a:spcPts val="0"/>
              </a:spcBef>
              <a:spcAft>
                <a:spcPts val="0"/>
              </a:spcAft>
              <a:buClr>
                <a:srgbClr val="FFA025"/>
              </a:buClr>
              <a:buSzPts val="1800"/>
              <a:buFont typeface="Noto Sans Symbols"/>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67501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Prevenga incendios adicionales eliminando las fuentes de combustible.</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2" name="Google Shape;192;p3"/>
          <p:cNvSpPr txBox="1"/>
          <p:nvPr/>
        </p:nvSpPr>
        <p:spPr>
          <a:xfrm>
            <a:off x="9117228" y="1988572"/>
            <a:ext cx="245441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Extinga los incendios pequeños antes de que se conviertan en incendios mayores.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Papel del CDRT</a:t>
            </a:r>
            <a:endParaRPr lang="es"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1800" b="1"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Responsabilidades generales y qué hacer durante un incendio </a:t>
            </a:r>
            <a:r>
              <a:rPr lang="es"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en la medida de lo posible</a:t>
            </a:r>
            <a:endParaRPr lang="es"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Llame al servicio de bomberos.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2" name="Google Shape;202;p3"/>
          <p:cNvSpPr txBox="1"/>
          <p:nvPr/>
        </p:nvSpPr>
        <p:spPr>
          <a:xfrm>
            <a:off x="5379356" y="3408884"/>
            <a:ext cx="26750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Instruya a las comunidades sobre la seguridad contra incendios.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3" name="Google Shape;203;p3"/>
          <p:cNvSpPr txBox="1"/>
          <p:nvPr/>
        </p:nvSpPr>
        <p:spPr>
          <a:xfrm>
            <a:off x="9192997" y="3426326"/>
            <a:ext cx="2999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Ayude en las evacuaciones cuando sea necesario.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4" name="Google Shape;204;p3"/>
          <p:cNvSpPr txBox="1"/>
          <p:nvPr/>
        </p:nvSpPr>
        <p:spPr>
          <a:xfrm>
            <a:off x="5473300" y="4809722"/>
            <a:ext cx="26298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Corte los suministros públicos cuando sea necesario.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pPr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Antes</a:t>
            </a: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247280" y="839637"/>
            <a:ext cx="2814988" cy="461665"/>
          </a:xfrm>
          <a:prstGeom prst="rect">
            <a:avLst/>
          </a:prstGeom>
          <a:noFill/>
        </p:spPr>
        <p:txBody>
          <a:bodyPr wrap="square" rtlCol="0">
            <a:spAutoFit/>
          </a:bodyPr>
          <a:lstStyle/>
          <a:p>
            <a:pPr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Durante y después</a:t>
            </a: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extLst>
      <p:ext uri="{BB962C8B-B14F-4D97-AF65-F5344CB8AC3E}">
        <p14:creationId xmlns:p14="http://schemas.microsoft.com/office/powerpoint/2010/main" val="2924968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9"/>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6" name="Google Shape;626;p29"/>
          <p:cNvSpPr txBox="1"/>
          <p:nvPr/>
        </p:nvSpPr>
        <p:spPr>
          <a:xfrm>
            <a:off x="555171" y="638258"/>
            <a:ext cx="30697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Actividad (Si es posible)</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27" name="Google Shape;627;p29"/>
          <p:cNvSpPr txBox="1"/>
          <p:nvPr/>
        </p:nvSpPr>
        <p:spPr>
          <a:xfrm>
            <a:off x="5587471" y="2717930"/>
            <a:ext cx="6494274" cy="461624"/>
          </a:xfrm>
          <a:prstGeom prst="rect">
            <a:avLst/>
          </a:prstGeom>
          <a:noFill/>
          <a:ln>
            <a:noFill/>
          </a:ln>
        </p:spPr>
        <p:txBody>
          <a:bodyPr spcFirstLastPara="1" wrap="square" lIns="91425" tIns="45700" rIns="91425" bIns="45700" anchor="t" anchorCtr="0">
            <a:spAutoFit/>
          </a:bodyPr>
          <a:lstStyle/>
          <a:p>
            <a:pPr marL="109220"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Practique el uso de un extintor</a:t>
            </a:r>
            <a:endParaRPr lang="es" sz="24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extLst>
      <p:ext uri="{BB962C8B-B14F-4D97-AF65-F5344CB8AC3E}">
        <p14:creationId xmlns:p14="http://schemas.microsoft.com/office/powerpoint/2010/main" val="4004122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Participe</a:t>
              </a:r>
              <a:endParaRPr lang="es"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s"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Hay muchas maneras de formar parte de la mayor red humanitaria del mundo</a:t>
              </a:r>
              <a:endParaRPr lang="es"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623356"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Ofrézcase como voluntario, haga un donativo, únase a nosotros como socio </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 comparta nuestros llamamientos e historias en las redes sociales. Obtenga más información sobre la IFRC y sepa cómo ponerse en contacto con su Sociedad Nacional de la Cruz Roja o de la Media Luna Roja, en </a:t>
            </a:r>
            <a:r>
              <a:rPr lang="es" sz="1800" b="1"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www.ifrc.org/es</a:t>
            </a:r>
            <a:r>
              <a:rPr lang="es" sz="1800" b="0" i="0" u="none" baseline="0"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623356" cy="258528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es" sz="1800" b="0" i="0" u="none" baseline="0" dirty="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Para mantenerse informado sobre las actividades de respuesta a desastres en el Caribe o para acceder a información adicional sobre los cursos de formación disponibles, materiales de formación, investigación y herramientas de gestión de la información, visite: </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es" sz="1800" b="0"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a:t>
            </a:r>
            <a:r>
              <a:rPr lang="es" sz="18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es" sz="1600" b="0" i="0" u="none" baseline="0">
                    <a:solidFill>
                      <a:schemeClr val="tx1"/>
                    </a:solidFill>
                    <a:latin typeface="Arial Nova" panose="020B0504020202020204" pitchFamily="34" charset="0"/>
                    <a:cs typeface="+mn-cs"/>
                    <a:sym typeface="Arial" panose="020B0604020202020204" pitchFamily="34" charset="0"/>
                  </a:rPr>
                  <a:t>: @CADRIM_IFRC</a:t>
                </a:r>
                <a:endParaRPr lang="es"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
          <p:cNvSpPr txBox="1"/>
          <p:nvPr/>
        </p:nvSpPr>
        <p:spPr>
          <a:xfrm>
            <a:off x="5379356" y="2091288"/>
            <a:ext cx="261806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strike="noStrike" cap="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Prevenga incendios adicionales eliminando las fuentes de combustible.</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2" name="Google Shape;192;p3"/>
          <p:cNvSpPr txBox="1"/>
          <p:nvPr/>
        </p:nvSpPr>
        <p:spPr>
          <a:xfrm>
            <a:off x="9117228" y="1988572"/>
            <a:ext cx="245441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Extinga los incendios pequeños antes de que se conviertan en incendios mayores.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93" name="Google Shape;193;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4" name="Google Shape;194;p3"/>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Papel del CDRT</a:t>
            </a:r>
            <a:endParaRPr lang="es"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1800" b="1" u="none"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Responsabilidades generales y qué hacer durante un incendio </a:t>
            </a:r>
            <a:r>
              <a:rPr lang="es" sz="1800" b="0"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en la medida de lo posible</a:t>
            </a:r>
            <a:endParaRPr lang="es"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95" name="Google Shape;195;p3"/>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8246439" y="2041518"/>
            <a:ext cx="564444" cy="722489"/>
          </a:xfrm>
          <a:prstGeom prst="rect">
            <a:avLst/>
          </a:prstGeom>
          <a:noFill/>
          <a:ln>
            <a:noFill/>
          </a:ln>
        </p:spPr>
      </p:pic>
      <p:pic>
        <p:nvPicPr>
          <p:cNvPr id="196" name="Google Shape;196;p3"/>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275930" y="2136467"/>
            <a:ext cx="627540" cy="627540"/>
          </a:xfrm>
          <a:prstGeom prst="rect">
            <a:avLst/>
          </a:prstGeom>
          <a:noFill/>
          <a:ln>
            <a:noFill/>
          </a:ln>
        </p:spPr>
      </p:pic>
      <p:pic>
        <p:nvPicPr>
          <p:cNvPr id="197" name="Google Shape;197;p3"/>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525395" y="4601320"/>
            <a:ext cx="543015" cy="877178"/>
          </a:xfrm>
          <a:prstGeom prst="rect">
            <a:avLst/>
          </a:prstGeom>
          <a:noFill/>
          <a:ln>
            <a:noFill/>
          </a:ln>
        </p:spPr>
      </p:pic>
      <p:pic>
        <p:nvPicPr>
          <p:cNvPr id="198" name="Google Shape;198;p3"/>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8368718" y="3388695"/>
            <a:ext cx="646332" cy="646332"/>
          </a:xfrm>
          <a:prstGeom prst="rect">
            <a:avLst/>
          </a:prstGeom>
          <a:noFill/>
          <a:ln>
            <a:noFill/>
          </a:ln>
        </p:spPr>
      </p:pic>
      <p:pic>
        <p:nvPicPr>
          <p:cNvPr id="199" name="Google Shape;199;p3"/>
          <p:cNvPicPr preferRelativeResize="0"/>
          <p:nvPr/>
        </p:nvPicPr>
        <p:blipFill rotWithShape="1">
          <a:blip r:embed="rId11">
            <a:alphaModFix/>
            <a:extLst>
              <a:ext uri="{BEBA8EAE-BF5A-486C-A8C5-ECC9F3942E4B}">
                <a14:imgProps xmlns:a14="http://schemas.microsoft.com/office/drawing/2010/main">
                  <a14:imgLayer r:embed="rId12">
                    <a14:imgEffect>
                      <a14:saturation sat="0"/>
                    </a14:imgEffect>
                  </a14:imgLayer>
                </a14:imgProps>
              </a:ext>
            </a:extLst>
          </a:blip>
          <a:srcRect/>
          <a:stretch/>
        </p:blipFill>
        <p:spPr>
          <a:xfrm>
            <a:off x="4413654" y="3468192"/>
            <a:ext cx="654756" cy="587022"/>
          </a:xfrm>
          <a:prstGeom prst="rect">
            <a:avLst/>
          </a:prstGeom>
          <a:noFill/>
          <a:ln>
            <a:noFill/>
          </a:ln>
        </p:spPr>
      </p:pic>
      <p:pic>
        <p:nvPicPr>
          <p:cNvPr id="200" name="Google Shape;200;p3"/>
          <p:cNvPicPr preferRelativeResize="0"/>
          <p:nvPr/>
        </p:nvPicPr>
        <p:blipFill rotWithShape="1">
          <a:blip r:embed="rId13">
            <a:alphaModFix/>
            <a:extLst>
              <a:ext uri="{BEBA8EAE-BF5A-486C-A8C5-ECC9F3942E4B}">
                <a14:imgProps xmlns:a14="http://schemas.microsoft.com/office/drawing/2010/main">
                  <a14:imgLayer r:embed="rId14">
                    <a14:imgEffect>
                      <a14:saturation sat="0"/>
                    </a14:imgEffect>
                  </a14:imgLayer>
                </a14:imgProps>
              </a:ext>
            </a:extLst>
          </a:blip>
          <a:srcRect/>
          <a:stretch/>
        </p:blipFill>
        <p:spPr>
          <a:xfrm>
            <a:off x="8295917" y="4782931"/>
            <a:ext cx="711200" cy="699911"/>
          </a:xfrm>
          <a:prstGeom prst="rect">
            <a:avLst/>
          </a:prstGeom>
          <a:noFill/>
          <a:ln>
            <a:noFill/>
          </a:ln>
        </p:spPr>
      </p:pic>
      <p:sp>
        <p:nvSpPr>
          <p:cNvPr id="201" name="Google Shape;201;p3"/>
          <p:cNvSpPr txBox="1"/>
          <p:nvPr/>
        </p:nvSpPr>
        <p:spPr>
          <a:xfrm>
            <a:off x="9289657" y="4809722"/>
            <a:ext cx="21095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Llame al servicio de bomberos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2" name="Google Shape;202;p3"/>
          <p:cNvSpPr txBox="1"/>
          <p:nvPr/>
        </p:nvSpPr>
        <p:spPr>
          <a:xfrm>
            <a:off x="5379356" y="3408884"/>
            <a:ext cx="267501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Instruya a las comunidades sobre la seguridad contra incendios.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3" name="Google Shape;203;p3"/>
          <p:cNvSpPr txBox="1"/>
          <p:nvPr/>
        </p:nvSpPr>
        <p:spPr>
          <a:xfrm>
            <a:off x="9192997" y="3426326"/>
            <a:ext cx="2999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Ayude en las evacuaciones cuando sea necesario.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04" name="Google Shape;204;p3"/>
          <p:cNvSpPr txBox="1"/>
          <p:nvPr/>
        </p:nvSpPr>
        <p:spPr>
          <a:xfrm>
            <a:off x="5473300" y="4809722"/>
            <a:ext cx="262984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Corte los suministros públicos cuando sea necesario.</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TextBox 1">
            <a:extLst>
              <a:ext uri="{FF2B5EF4-FFF2-40B4-BE49-F238E27FC236}">
                <a16:creationId xmlns:a16="http://schemas.microsoft.com/office/drawing/2014/main" id="{CEAC01A7-CC91-B140-CEEC-D9153B26C229}"/>
              </a:ext>
            </a:extLst>
          </p:cNvPr>
          <p:cNvSpPr txBox="1"/>
          <p:nvPr/>
        </p:nvSpPr>
        <p:spPr>
          <a:xfrm>
            <a:off x="4589700" y="839637"/>
            <a:ext cx="2814988" cy="461665"/>
          </a:xfrm>
          <a:prstGeom prst="rect">
            <a:avLst/>
          </a:prstGeom>
          <a:noFill/>
        </p:spPr>
        <p:txBody>
          <a:bodyPr wrap="square" rtlCol="0">
            <a:spAutoFit/>
          </a:bodyPr>
          <a:lstStyle/>
          <a:p>
            <a:pPr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Antes</a:t>
            </a: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BE85C8AF-D767-1459-A732-DAD70B63A847}"/>
              </a:ext>
            </a:extLst>
          </p:cNvPr>
          <p:cNvSpPr txBox="1"/>
          <p:nvPr/>
        </p:nvSpPr>
        <p:spPr>
          <a:xfrm>
            <a:off x="8467489" y="831949"/>
            <a:ext cx="2814988" cy="461665"/>
          </a:xfrm>
          <a:prstGeom prst="rect">
            <a:avLst/>
          </a:prstGeom>
          <a:noFill/>
        </p:spPr>
        <p:txBody>
          <a:bodyPr wrap="square" rtlCol="0">
            <a:spAutoFit/>
          </a:bodyPr>
          <a:lstStyle/>
          <a:p>
            <a:pPr algn="l" rtl="0"/>
            <a:r>
              <a:rPr lang="es" sz="24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Durante y después</a:t>
            </a:r>
            <a:endParaRPr lang="es" sz="2400" b="1"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Google Shape;216;p4" descr="A sunset over a fire&#10;&#10;Description automatically generated"/>
          <p:cNvPicPr preferRelativeResize="0"/>
          <p:nvPr/>
        </p:nvPicPr>
        <p:blipFill rotWithShape="1">
          <a:blip r:embed="rId3">
            <a:alphaModFix/>
          </a:blip>
          <a:srcRect l="31650" b="15770"/>
          <a:stretch/>
        </p:blipFill>
        <p:spPr>
          <a:xfrm>
            <a:off x="2732314" y="0"/>
            <a:ext cx="9459686" cy="6858000"/>
          </a:xfrm>
          <a:prstGeom prst="rect">
            <a:avLst/>
          </a:prstGeom>
          <a:noFill/>
          <a:ln>
            <a:noFill/>
          </a:ln>
        </p:spPr>
      </p:pic>
      <p:sp>
        <p:nvSpPr>
          <p:cNvPr id="214" name="Google Shape;214;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5" name="Google Shape;215;p4"/>
          <p:cNvSpPr txBox="1"/>
          <p:nvPr/>
        </p:nvSpPr>
        <p:spPr>
          <a:xfrm>
            <a:off x="620359" y="638259"/>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¿Qué es un incendio?</a:t>
            </a:r>
          </a:p>
          <a:p>
            <a:pPr marL="0" marR="0" lvl="0" indent="0" algn="l" rtl="0">
              <a:lnSpc>
                <a:spcPct val="90000"/>
              </a:lnSpc>
              <a:spcBef>
                <a:spcPts val="0"/>
              </a:spcBef>
              <a:spcAft>
                <a:spcPts val="0"/>
              </a:spcAft>
              <a:buClr>
                <a:schemeClr val="lt1"/>
              </a:buClr>
              <a:buSzPts val="4400"/>
              <a:buFont typeface="Calibri"/>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Una reacción química que produce calor y luz en forma de llamas.</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0" name="Google Shape;260;p7"/>
          <p:cNvSpPr txBox="1"/>
          <p:nvPr/>
        </p:nvSpPr>
        <p:spPr>
          <a:xfrm>
            <a:off x="620359" y="686531"/>
            <a:ext cx="293738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Química del fuego</a:t>
            </a:r>
          </a:p>
          <a:p>
            <a:pPr marL="0" marR="0" lvl="0" indent="0" algn="l" rtl="0">
              <a:lnSpc>
                <a:spcPct val="90000"/>
              </a:lnSpc>
              <a:spcBef>
                <a:spcPts val="0"/>
              </a:spcBef>
              <a:spcAft>
                <a:spcPts val="0"/>
              </a:spcAft>
              <a:buClr>
                <a:schemeClr val="lt1"/>
              </a:buClr>
              <a:buSzPts val="4400"/>
              <a:buFont typeface="Calibri"/>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Los tres elementos necesarios para un incendio son:</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61" name="Google Shape;261;p7"/>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4656354" y="718207"/>
            <a:ext cx="733778" cy="722489"/>
          </a:xfrm>
          <a:prstGeom prst="rect">
            <a:avLst/>
          </a:prstGeom>
          <a:noFill/>
          <a:ln>
            <a:noFill/>
          </a:ln>
        </p:spPr>
      </p:pic>
      <p:pic>
        <p:nvPicPr>
          <p:cNvPr id="262" name="Google Shape;262;p7"/>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4622488" y="2447673"/>
            <a:ext cx="801511" cy="801511"/>
          </a:xfrm>
          <a:prstGeom prst="rect">
            <a:avLst/>
          </a:prstGeom>
          <a:noFill/>
          <a:ln>
            <a:noFill/>
          </a:ln>
        </p:spPr>
      </p:pic>
      <p:pic>
        <p:nvPicPr>
          <p:cNvPr id="263" name="Google Shape;263;p7"/>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601777" y="4481249"/>
            <a:ext cx="688622" cy="699911"/>
          </a:xfrm>
          <a:prstGeom prst="rect">
            <a:avLst/>
          </a:prstGeom>
          <a:noFill/>
          <a:ln>
            <a:noFill/>
          </a:ln>
        </p:spPr>
      </p:pic>
      <p:sp>
        <p:nvSpPr>
          <p:cNvPr id="264" name="Google Shape;264;p7"/>
          <p:cNvSpPr txBox="1"/>
          <p:nvPr/>
        </p:nvSpPr>
        <p:spPr>
          <a:xfrm>
            <a:off x="5697597" y="2083809"/>
            <a:ext cx="649440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Calor</a:t>
            </a: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Cualquier cosa que eleve la temperatura de una fuente de combustible:</a:t>
            </a:r>
          </a:p>
          <a:p>
            <a:pPr marL="342900" marR="0" lvl="0" indent="-342900" algn="l" rtl="0">
              <a:spcBef>
                <a:spcPts val="0"/>
              </a:spcBef>
              <a:spcAft>
                <a:spcPts val="0"/>
              </a:spcAft>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Fricción mecánica</a:t>
            </a:r>
          </a:p>
          <a:p>
            <a:pPr marL="342900" marR="0" lvl="0" indent="-342900" algn="l" rtl="0">
              <a:spcBef>
                <a:spcPts val="0"/>
              </a:spcBef>
              <a:spcAft>
                <a:spcPts val="0"/>
              </a:spcAft>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Alta corriente eléctrica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Carga/descarga estática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rgbClr val="E42D38"/>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Reacción química</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65" name="Google Shape;265;p7"/>
          <p:cNvSpPr txBox="1"/>
          <p:nvPr/>
        </p:nvSpPr>
        <p:spPr>
          <a:xfrm>
            <a:off x="5697598" y="617786"/>
            <a:ext cx="649440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Combustible</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Cualquier material que pueda arder (p. ej., trapos, papel, madera).</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66" name="Google Shape;266;p7"/>
          <p:cNvSpPr txBox="1"/>
          <p:nvPr/>
        </p:nvSpPr>
        <p:spPr>
          <a:xfrm>
            <a:off x="5697598" y="4292348"/>
            <a:ext cx="649440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Oxígeno</a:t>
            </a:r>
            <a:endParaRPr lang="es" sz="18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 contenido del aire circundante</a:t>
            </a:r>
          </a:p>
          <a:p>
            <a:pPr marL="342900" indent="-342900" algn="l" rtl="0">
              <a:buClr>
                <a:srgbClr val="E42D38"/>
              </a:buClr>
              <a:buSzPts val="1800"/>
              <a:buFont typeface="Arial"/>
              <a:buChar char="•"/>
            </a:pPr>
            <a:r>
              <a:rPr lang="es"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El aire contiene normalmente alrededor de un 21 % de oxígeno</a:t>
            </a:r>
            <a:endParaRPr lang="es"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indent="-342900" algn="l" rtl="0">
              <a:buClr>
                <a:srgbClr val="E42D38"/>
              </a:buClr>
              <a:buSzPts val="1800"/>
              <a:buFont typeface="Arial"/>
              <a:buChar char="•"/>
            </a:pPr>
            <a:r>
              <a:rPr lang="es" sz="1800" b="0" i="0" u="none" baseline="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El oxígeno mínimo necesario para la combustión es del 15 %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7" name="Google Shape;277;p8"/>
          <p:cNvSpPr txBox="1"/>
          <p:nvPr/>
        </p:nvSpPr>
        <p:spPr>
          <a:xfrm>
            <a:off x="467016" y="740963"/>
            <a:ext cx="351270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Transferencia de calor</a:t>
            </a:r>
            <a:endParaRPr lang="es" sz="3600" b="1"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Calibri"/>
              <a:buNone/>
            </a:pPr>
            <a:endParaRPr lang="es"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es" sz="1800" b="0" i="0" u="none" baseline="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Métodos por los que se transfiere el calor</a:t>
            </a:r>
            <a:endParaRPr lang="es"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78" name="Google Shape;278;p8"/>
          <p:cNvSpPr txBox="1"/>
          <p:nvPr/>
        </p:nvSpPr>
        <p:spPr>
          <a:xfrm>
            <a:off x="5113546" y="1279778"/>
            <a:ext cx="6076145"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Conducción</a:t>
            </a:r>
          </a:p>
          <a:p>
            <a:pPr marL="0" marR="0" lvl="0" indent="0" algn="l" rtl="0">
              <a:spcBef>
                <a:spcPts val="0"/>
              </a:spcBef>
              <a:spcAft>
                <a:spcPts val="0"/>
              </a:spcAft>
              <a:buNone/>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Transferencia de calor a través de un sólido (objeto) o un líquido (agua)</a:t>
            </a:r>
          </a:p>
          <a:p>
            <a:pPr marL="0" marR="0" lvl="0" indent="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Convección</a:t>
            </a:r>
          </a:p>
          <a:p>
            <a:pPr marL="0" marR="0" lvl="0" indent="0" algn="l" rtl="0">
              <a:spcBef>
                <a:spcPts val="0"/>
              </a:spcBef>
              <a:spcAft>
                <a:spcPts val="0"/>
              </a:spcAft>
              <a:buNone/>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Transferencia de calor a través del movimiento del humo y los gases calientes en el aire</a:t>
            </a:r>
          </a:p>
          <a:p>
            <a:pPr marL="0" marR="0" lvl="0" indent="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es" sz="20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20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Radiación </a:t>
            </a:r>
          </a:p>
          <a:p>
            <a:pPr marL="0" marR="0" lvl="0" indent="0" algn="l" rtl="0">
              <a:spcBef>
                <a:spcPts val="0"/>
              </a:spcBef>
              <a:spcAft>
                <a:spcPts val="0"/>
              </a:spcAft>
              <a:buNone/>
            </a:pPr>
            <a:r>
              <a:rPr lang="es" sz="20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Transferencia de calor a través del espacio, p. ej., la luz solar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9" name="Google Shape;289;p9"/>
          <p:cNvSpPr txBox="1"/>
          <p:nvPr/>
        </p:nvSpPr>
        <p:spPr>
          <a:xfrm>
            <a:off x="368116" y="686531"/>
            <a:ext cx="357421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El fuego tiene </a:t>
            </a:r>
            <a:r>
              <a:rPr lang="es" sz="3600" b="1" i="0" u="none" baseline="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4 etapas distintas</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nvGrpSpPr>
          <p:cNvPr id="23" name="Group 22">
            <a:extLst>
              <a:ext uri="{FF2B5EF4-FFF2-40B4-BE49-F238E27FC236}">
                <a16:creationId xmlns:a16="http://schemas.microsoft.com/office/drawing/2014/main" id="{38135C72-6516-7332-6A94-5F4C5B4BD793}"/>
              </a:ext>
            </a:extLst>
          </p:cNvPr>
          <p:cNvGrpSpPr/>
          <p:nvPr/>
        </p:nvGrpSpPr>
        <p:grpSpPr>
          <a:xfrm>
            <a:off x="4829424" y="176440"/>
            <a:ext cx="6646430" cy="6526656"/>
            <a:chOff x="-2300771" y="460779"/>
            <a:chExt cx="6646430" cy="6526656"/>
          </a:xfrm>
        </p:grpSpPr>
        <p:sp>
          <p:nvSpPr>
            <p:cNvPr id="3" name="Rectangle 2">
              <a:extLst>
                <a:ext uri="{FF2B5EF4-FFF2-40B4-BE49-F238E27FC236}">
                  <a16:creationId xmlns:a16="http://schemas.microsoft.com/office/drawing/2014/main" id="{580911D5-EB1E-9975-1158-07EFD7E7BBFF}"/>
                </a:ext>
              </a:extLst>
            </p:cNvPr>
            <p:cNvSpPr/>
            <p:nvPr/>
          </p:nvSpPr>
          <p:spPr>
            <a:xfrm>
              <a:off x="-2300771" y="460779"/>
              <a:ext cx="6622718" cy="14165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4" name="Google Shape;294;p9">
              <a:extLst>
                <a:ext uri="{FF2B5EF4-FFF2-40B4-BE49-F238E27FC236}">
                  <a16:creationId xmlns:a16="http://schemas.microsoft.com/office/drawing/2014/main" id="{4445C5A8-0A72-FEDA-C613-19641A801956}"/>
                </a:ext>
              </a:extLst>
            </p:cNvPr>
            <p:cNvSpPr txBox="1"/>
            <p:nvPr/>
          </p:nvSpPr>
          <p:spPr>
            <a:xfrm>
              <a:off x="-1163262" y="563329"/>
              <a:ext cx="495182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Fase de la campaña</a:t>
              </a:r>
            </a:p>
            <a:p>
              <a:pPr marL="0" marR="0" lvl="0" indent="0" algn="l" rtl="0">
                <a:spcBef>
                  <a:spcPts val="0"/>
                </a:spcBef>
                <a:spcAft>
                  <a:spcPts val="0"/>
                </a:spcAft>
                <a:buNone/>
              </a:pPr>
              <a:r>
                <a:rPr lang="es"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La fase incipiente o es el comienzo de un incendio en el que la temperatura es baja, el fuego está localizado en las proximidades de su origen y el humo aún no ha reducido la visibilidad en las inmediaciones del incendio</a:t>
              </a:r>
              <a:r>
                <a:rPr lang="es" sz="11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es" sz="12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5" name="TextBox 4">
              <a:extLst>
                <a:ext uri="{FF2B5EF4-FFF2-40B4-BE49-F238E27FC236}">
                  <a16:creationId xmlns:a16="http://schemas.microsoft.com/office/drawing/2014/main" id="{D7487E23-FC11-2B31-3168-DBD984248611}"/>
                </a:ext>
              </a:extLst>
            </p:cNvPr>
            <p:cNvSpPr txBox="1"/>
            <p:nvPr/>
          </p:nvSpPr>
          <p:spPr>
            <a:xfrm>
              <a:off x="-2125666" y="563329"/>
              <a:ext cx="1080881" cy="1015663"/>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PASO </a:t>
              </a: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1</a:t>
              </a:r>
            </a:p>
          </p:txBody>
        </p:sp>
        <p:sp>
          <p:nvSpPr>
            <p:cNvPr id="6" name="Rectangle 5">
              <a:extLst>
                <a:ext uri="{FF2B5EF4-FFF2-40B4-BE49-F238E27FC236}">
                  <a16:creationId xmlns:a16="http://schemas.microsoft.com/office/drawing/2014/main" id="{51D48F81-AA35-F748-B9AD-3CB2672CA911}"/>
                </a:ext>
              </a:extLst>
            </p:cNvPr>
            <p:cNvSpPr/>
            <p:nvPr/>
          </p:nvSpPr>
          <p:spPr>
            <a:xfrm>
              <a:off x="-2300771" y="2187551"/>
              <a:ext cx="6622718" cy="1241449"/>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7" name="TextBox 6">
              <a:extLst>
                <a:ext uri="{FF2B5EF4-FFF2-40B4-BE49-F238E27FC236}">
                  <a16:creationId xmlns:a16="http://schemas.microsoft.com/office/drawing/2014/main" id="{5F429E68-7ECB-648E-D0C0-25A1D38C8060}"/>
                </a:ext>
              </a:extLst>
            </p:cNvPr>
            <p:cNvSpPr txBox="1"/>
            <p:nvPr/>
          </p:nvSpPr>
          <p:spPr>
            <a:xfrm>
              <a:off x="3239818" y="2359290"/>
              <a:ext cx="1080881" cy="1015663"/>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PASO </a:t>
              </a: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2</a:t>
              </a:r>
            </a:p>
          </p:txBody>
        </p:sp>
        <p:sp>
          <p:nvSpPr>
            <p:cNvPr id="8" name="Rectangle 7">
              <a:extLst>
                <a:ext uri="{FF2B5EF4-FFF2-40B4-BE49-F238E27FC236}">
                  <a16:creationId xmlns:a16="http://schemas.microsoft.com/office/drawing/2014/main" id="{89945064-9599-9D96-8A19-DE0CE06903A4}"/>
                </a:ext>
              </a:extLst>
            </p:cNvPr>
            <p:cNvSpPr/>
            <p:nvPr/>
          </p:nvSpPr>
          <p:spPr>
            <a:xfrm>
              <a:off x="-2277059" y="3797256"/>
              <a:ext cx="6622718" cy="155231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9" name="TextBox 8">
              <a:extLst>
                <a:ext uri="{FF2B5EF4-FFF2-40B4-BE49-F238E27FC236}">
                  <a16:creationId xmlns:a16="http://schemas.microsoft.com/office/drawing/2014/main" id="{6F0A9695-7A99-9829-48AA-D22C5B77ED8F}"/>
                </a:ext>
              </a:extLst>
            </p:cNvPr>
            <p:cNvSpPr txBox="1"/>
            <p:nvPr/>
          </p:nvSpPr>
          <p:spPr>
            <a:xfrm>
              <a:off x="-2125666" y="4098210"/>
              <a:ext cx="1080881" cy="1015663"/>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PASO </a:t>
              </a: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3</a:t>
              </a:r>
            </a:p>
          </p:txBody>
        </p:sp>
        <p:sp>
          <p:nvSpPr>
            <p:cNvPr id="10" name="Rectangle 9">
              <a:extLst>
                <a:ext uri="{FF2B5EF4-FFF2-40B4-BE49-F238E27FC236}">
                  <a16:creationId xmlns:a16="http://schemas.microsoft.com/office/drawing/2014/main" id="{6F501B5B-63F2-9B31-00D5-0822B296463C}"/>
                </a:ext>
              </a:extLst>
            </p:cNvPr>
            <p:cNvSpPr/>
            <p:nvPr/>
          </p:nvSpPr>
          <p:spPr>
            <a:xfrm>
              <a:off x="-2300771" y="5579749"/>
              <a:ext cx="6622718" cy="1407686"/>
            </a:xfrm>
            <a:prstGeom prst="rect">
              <a:avLst/>
            </a:prstGeom>
            <a:solidFill>
              <a:srgbClr val="ECEC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1" name="TextBox 10">
              <a:extLst>
                <a:ext uri="{FF2B5EF4-FFF2-40B4-BE49-F238E27FC236}">
                  <a16:creationId xmlns:a16="http://schemas.microsoft.com/office/drawing/2014/main" id="{22DC4F1B-DADE-02A0-F889-7CC2B8C82547}"/>
                </a:ext>
              </a:extLst>
            </p:cNvPr>
            <p:cNvSpPr txBox="1"/>
            <p:nvPr/>
          </p:nvSpPr>
          <p:spPr>
            <a:xfrm>
              <a:off x="3239818" y="5875711"/>
              <a:ext cx="1080881" cy="1015663"/>
            </a:xfrm>
            <a:prstGeom prst="rect">
              <a:avLst/>
            </a:prstGeom>
            <a:noFill/>
          </p:spPr>
          <p:txBody>
            <a:bodyPr wrap="square" rtlCol="0">
              <a:spAutoFit/>
            </a:bodyPr>
            <a:lstStyle/>
            <a:p>
              <a:pPr algn="l" rtl="0"/>
              <a:r>
                <a:rPr lang="es" sz="2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PASO </a:t>
              </a:r>
              <a:r>
                <a:rPr lang="es"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4</a:t>
              </a:r>
            </a:p>
          </p:txBody>
        </p:sp>
        <p:sp>
          <p:nvSpPr>
            <p:cNvPr id="12" name="Google Shape;293;p9">
              <a:extLst>
                <a:ext uri="{FF2B5EF4-FFF2-40B4-BE49-F238E27FC236}">
                  <a16:creationId xmlns:a16="http://schemas.microsoft.com/office/drawing/2014/main" id="{39F857E7-50CA-1BF9-4B6C-6BDC4F3D28CB}"/>
                </a:ext>
              </a:extLst>
            </p:cNvPr>
            <p:cNvSpPr txBox="1"/>
            <p:nvPr/>
          </p:nvSpPr>
          <p:spPr>
            <a:xfrm>
              <a:off x="-1108346" y="2369731"/>
              <a:ext cx="4346916"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Etapa de crecimiento</a:t>
              </a:r>
            </a:p>
            <a:p>
              <a:pPr marL="0" marR="0" lvl="0" indent="0" algn="l" rtl="0">
                <a:spcBef>
                  <a:spcPts val="0"/>
                </a:spcBef>
                <a:spcAft>
                  <a:spcPts val="0"/>
                </a:spcAft>
                <a:buNone/>
              </a:pPr>
              <a:r>
                <a:rPr lang="es"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En la fase de crecimiento, el fuego sigue aumentando de tamaño al generar su propio calor y son visibles los penachos de humo. </a:t>
              </a:r>
              <a:endParaRPr lang="es" sz="1200" dirty="0">
                <a:solidFill>
                  <a:srgbClr val="FF0000"/>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3" name="Google Shape;292;p9">
              <a:extLst>
                <a:ext uri="{FF2B5EF4-FFF2-40B4-BE49-F238E27FC236}">
                  <a16:creationId xmlns:a16="http://schemas.microsoft.com/office/drawing/2014/main" id="{87E6FA79-E768-70BE-48E1-243FE5CCFFC3}"/>
                </a:ext>
              </a:extLst>
            </p:cNvPr>
            <p:cNvSpPr txBox="1"/>
            <p:nvPr/>
          </p:nvSpPr>
          <p:spPr>
            <a:xfrm>
              <a:off x="-1174364" y="3895563"/>
              <a:ext cx="4701119" cy="12618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Totalmente desarrollado</a:t>
              </a:r>
              <a:endParaRPr lang="es" sz="1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es"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En esta fase, el fuego está en su punto más caliente y todos los materiales inflamables del espacio están ardiendo. La velocidad de combustión también está limitada a la cantidad de oxígeno presente y, durante esta fase, todas las personas deben mantenerse alejadas del fuego.</a:t>
              </a:r>
              <a:endParaRPr lang="es"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4" name="Google Shape;291;p9">
              <a:extLst>
                <a:ext uri="{FF2B5EF4-FFF2-40B4-BE49-F238E27FC236}">
                  <a16:creationId xmlns:a16="http://schemas.microsoft.com/office/drawing/2014/main" id="{0B2FD9AC-6300-DA35-43DB-D6065B03568A}"/>
                </a:ext>
              </a:extLst>
            </p:cNvPr>
            <p:cNvSpPr txBox="1"/>
            <p:nvPr/>
          </p:nvSpPr>
          <p:spPr>
            <a:xfrm>
              <a:off x="-1179082" y="5695198"/>
              <a:ext cx="4473525"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Etapa de descomposición </a:t>
              </a:r>
            </a:p>
            <a:p>
              <a:pPr marL="0" marR="0" lvl="0" indent="0" algn="l" rtl="0">
                <a:spcBef>
                  <a:spcPts val="0"/>
                </a:spcBef>
                <a:spcAft>
                  <a:spcPts val="0"/>
                </a:spcAft>
                <a:buNone/>
              </a:pPr>
              <a:r>
                <a:rPr lang="es" sz="12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El fuego ha consumido todo el oxígeno y el combustible disponibles y ya no puede sostenerse. La temperatura empieza a disminuir y el fuego se hace menos intenso hasta que la combustión se detiene por completo. </a:t>
              </a:r>
              <a:endParaRPr lang="es" sz="1200"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6" name="Isosceles Triangle 15">
              <a:extLst>
                <a:ext uri="{FF2B5EF4-FFF2-40B4-BE49-F238E27FC236}">
                  <a16:creationId xmlns:a16="http://schemas.microsoft.com/office/drawing/2014/main" id="{78A690A9-31E1-B299-3A1C-9E73D1778335}"/>
                </a:ext>
              </a:extLst>
            </p:cNvPr>
            <p:cNvSpPr/>
            <p:nvPr/>
          </p:nvSpPr>
          <p:spPr>
            <a:xfrm rot="10800000">
              <a:off x="-2276617" y="2145835"/>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5" name="Isosceles Triangle 14">
              <a:extLst>
                <a:ext uri="{FF2B5EF4-FFF2-40B4-BE49-F238E27FC236}">
                  <a16:creationId xmlns:a16="http://schemas.microsoft.com/office/drawing/2014/main" id="{90AB741A-F733-79FF-64E8-4A31446E2D8F}"/>
                </a:ext>
              </a:extLst>
            </p:cNvPr>
            <p:cNvSpPr/>
            <p:nvPr/>
          </p:nvSpPr>
          <p:spPr>
            <a:xfrm rot="10800000">
              <a:off x="-2159690" y="1877298"/>
              <a:ext cx="935219" cy="668526"/>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dirty="0"/>
            </a:p>
          </p:txBody>
        </p:sp>
        <p:sp>
          <p:nvSpPr>
            <p:cNvPr id="17" name="Isosceles Triangle 16">
              <a:extLst>
                <a:ext uri="{FF2B5EF4-FFF2-40B4-BE49-F238E27FC236}">
                  <a16:creationId xmlns:a16="http://schemas.microsoft.com/office/drawing/2014/main" id="{6999795C-CAB7-B19A-A808-8702B0D1A26C}"/>
                </a:ext>
              </a:extLst>
            </p:cNvPr>
            <p:cNvSpPr/>
            <p:nvPr/>
          </p:nvSpPr>
          <p:spPr>
            <a:xfrm rot="10800000">
              <a:off x="3246833" y="3761530"/>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8" name="Isosceles Triangle 17">
              <a:extLst>
                <a:ext uri="{FF2B5EF4-FFF2-40B4-BE49-F238E27FC236}">
                  <a16:creationId xmlns:a16="http://schemas.microsoft.com/office/drawing/2014/main" id="{2BC0BD01-414F-F283-F7ED-52042AD91A7D}"/>
                </a:ext>
              </a:extLst>
            </p:cNvPr>
            <p:cNvSpPr/>
            <p:nvPr/>
          </p:nvSpPr>
          <p:spPr>
            <a:xfrm rot="10800000">
              <a:off x="3194893" y="3418922"/>
              <a:ext cx="1138055" cy="923289"/>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9" name="Isosceles Triangle 18">
              <a:extLst>
                <a:ext uri="{FF2B5EF4-FFF2-40B4-BE49-F238E27FC236}">
                  <a16:creationId xmlns:a16="http://schemas.microsoft.com/office/drawing/2014/main" id="{990EBA84-8844-15E6-49D7-88B6FC4650D6}"/>
                </a:ext>
              </a:extLst>
            </p:cNvPr>
            <p:cNvSpPr/>
            <p:nvPr/>
          </p:nvSpPr>
          <p:spPr>
            <a:xfrm rot="10800000">
              <a:off x="-2231360" y="5549381"/>
              <a:ext cx="1066850" cy="778061"/>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20" name="Isosceles Triangle 19">
              <a:extLst>
                <a:ext uri="{FF2B5EF4-FFF2-40B4-BE49-F238E27FC236}">
                  <a16:creationId xmlns:a16="http://schemas.microsoft.com/office/drawing/2014/main" id="{8572D8F3-C9FF-0669-26FA-1C9231429092}"/>
                </a:ext>
              </a:extLst>
            </p:cNvPr>
            <p:cNvSpPr/>
            <p:nvPr/>
          </p:nvSpPr>
          <p:spPr>
            <a:xfrm rot="10800000">
              <a:off x="-2282539" y="5066869"/>
              <a:ext cx="1138055" cy="923289"/>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5" name="Google Shape;305;p10"/>
          <p:cNvSpPr txBox="1"/>
          <p:nvPr/>
        </p:nvSpPr>
        <p:spPr>
          <a:xfrm>
            <a:off x="813399" y="788131"/>
            <a:ext cx="307944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s" sz="3600" b="1" i="0" u="none" baseline="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Incendios en el hogar</a:t>
            </a:r>
            <a:endParaRPr lang="es"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06" name="Google Shape;306;p10"/>
          <p:cNvSpPr txBox="1"/>
          <p:nvPr/>
        </p:nvSpPr>
        <p:spPr>
          <a:xfrm>
            <a:off x="4488873" y="379358"/>
            <a:ext cx="7595754" cy="62324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Hecho n.º 1. Los incendios en la cocina son los más comunes</a:t>
            </a:r>
          </a:p>
          <a:p>
            <a:pPr marL="0" marR="0" lvl="0" indent="0" algn="l" rtl="0">
              <a:lnSpc>
                <a:spcPct val="150000"/>
              </a:lnSpc>
              <a:spcBef>
                <a:spcPts val="0"/>
              </a:spcBef>
              <a:spcAft>
                <a:spcPts val="0"/>
              </a:spcAft>
              <a:buNone/>
            </a:pPr>
            <a:r>
              <a:rPr lang="es"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Consejos de seguridad:</a:t>
            </a:r>
          </a:p>
          <a:p>
            <a:pPr marL="342900" lvl="0" indent="-342900" algn="l" rtl="0">
              <a:lnSpc>
                <a:spcPct val="150000"/>
              </a:lnSpc>
              <a:buClr>
                <a:srgbClr val="E42D38"/>
              </a:buClr>
              <a:buSzPts val="1800"/>
              <a:buFont typeface="Arial"/>
              <a:buChar char="•"/>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Permanezca en la cocina mientras cocina en fogones.</a:t>
            </a:r>
          </a:p>
          <a:p>
            <a:pPr marL="342900" lvl="0" indent="-342900" algn="l" rtl="0">
              <a:lnSpc>
                <a:spcPct val="150000"/>
              </a:lnSpc>
              <a:buClr>
                <a:srgbClr val="E42D38"/>
              </a:buClr>
              <a:buSzPts val="1800"/>
              <a:buFont typeface="Arial"/>
              <a:buChar char="•"/>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Asegúrese de que la zona próxima al microondas está libre de desorden.</a:t>
            </a:r>
          </a:p>
          <a:p>
            <a:pPr marL="342900" lvl="0" indent="-342900" algn="l" rtl="0">
              <a:lnSpc>
                <a:spcPct val="150000"/>
              </a:lnSpc>
              <a:buClr>
                <a:srgbClr val="E42D38"/>
              </a:buClr>
              <a:buSzPts val="1800"/>
              <a:buFont typeface="Arial"/>
              <a:buChar char="•"/>
            </a:pPr>
            <a:r>
              <a:rPr lang="es" sz="16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No utilice agua para detener un incendio provocado por grasa, utilice un extintor o cubra la sartén u olla con una tapa para sofocar el fuego.</a:t>
            </a:r>
          </a:p>
          <a:p>
            <a:pPr lvl="0" algn="l" rtl="0">
              <a:lnSpc>
                <a:spcPct val="150000"/>
              </a:lnSpc>
              <a:buClr>
                <a:srgbClr val="E42D38"/>
              </a:buClr>
              <a:buSzPts val="1800"/>
            </a:pPr>
            <a:endParaRPr lang="es" sz="16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endParaRPr lang="es" sz="16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18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Hecho n.º 2. Los electrodomésticos defectuosos o viejos pueden provocar incendios</a:t>
            </a:r>
            <a:endParaRPr lang="es" sz="1800" b="1"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150000"/>
              </a:lnSpc>
              <a:spcBef>
                <a:spcPts val="0"/>
              </a:spcBef>
              <a:spcAft>
                <a:spcPts val="0"/>
              </a:spcAft>
              <a:buNone/>
            </a:pPr>
            <a:r>
              <a:rPr lang="es" sz="1800" b="1" i="0" u="none" baseline="0" dirty="0">
                <a:solidFill>
                  <a:srgbClr val="E42D38">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Consejos de seguridad</a:t>
            </a:r>
          </a:p>
          <a:p>
            <a:pPr marL="342900" indent="-342900" algn="l" rtl="0">
              <a:lnSpc>
                <a:spcPct val="150000"/>
              </a:lnSpc>
              <a:buClr>
                <a:srgbClr val="E42D38"/>
              </a:buClr>
              <a:buSzPts val="1800"/>
              <a:buFont typeface="Arial"/>
              <a:buChar char="•"/>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Desenchufe los aparatos cuando no los utilice.</a:t>
            </a:r>
          </a:p>
          <a:p>
            <a:pPr marL="342900" indent="-342900" algn="l" rtl="0">
              <a:lnSpc>
                <a:spcPct val="150000"/>
              </a:lnSpc>
              <a:buClr>
                <a:srgbClr val="E42D38"/>
              </a:buClr>
              <a:buSzPts val="1800"/>
              <a:buFont typeface="Arial"/>
              <a:buChar char="•"/>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No pase cables alargadores por debajo de las alfombras.</a:t>
            </a:r>
          </a:p>
          <a:p>
            <a:pPr marL="342900" indent="-342900" algn="l" rtl="0">
              <a:lnSpc>
                <a:spcPct val="150000"/>
              </a:lnSpc>
              <a:buClr>
                <a:srgbClr val="E42D38"/>
              </a:buClr>
              <a:buSzPts val="1800"/>
              <a:buFont typeface="Arial"/>
              <a:buChar char="•"/>
            </a:pPr>
            <a:r>
              <a:rPr lang="es" sz="1600" b="0" i="0" u="none" baseline="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Compruebe periódicamente el desgaste de los cables de los electrodomésticos.</a:t>
            </a:r>
          </a:p>
          <a:p>
            <a:pPr marL="342900" indent="-342900" algn="l" rtl="0">
              <a:lnSpc>
                <a:spcPct val="150000"/>
              </a:lnSpc>
              <a:buClr>
                <a:srgbClr val="E42D38"/>
              </a:buClr>
              <a:buSzPts val="1800"/>
              <a:buFont typeface="Arial"/>
              <a:buChar char="•"/>
            </a:pPr>
            <a:r>
              <a:rPr lang="es" sz="1600" b="0" i="0" u="none" baseline="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rPr>
              <a:t>Asegúrese de que las tomas eléctricas no estén sobrecargadas.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2971</Words>
  <Application>Microsoft Office PowerPoint</Application>
  <PresentationFormat>Grand écran</PresentationFormat>
  <Paragraphs>377</Paragraphs>
  <Slides>35</Slides>
  <Notes>34</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Noto Sans Symbols</vt:lpstr>
      <vt:lpstr>Open sans</vt:lpstr>
      <vt:lpstr>Arial Nova</vt:lpstr>
      <vt:lpstr>Calibri</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40</cp:revision>
  <dcterms:created xsi:type="dcterms:W3CDTF">2021-09-10T07:38:40Z</dcterms:created>
  <dcterms:modified xsi:type="dcterms:W3CDTF">2024-09-24T08:54:46Z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2022-06-01T21:18:20Z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c8a60539-0660-4913-a965-f683f37bdb95</vt:lpwstr>
  </property>
  <property fmtid="{D5CDD505-2E9C-101B-9397-08002B2CF9AE}" pid="8" name="MSIP_Label_caf3f7fd-5cd4-4287-9002-aceb9af13c42_ContentBits">
    <vt:lpwstr>2</vt:lpwstr>
  </property>
</Properties>
</file>