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310" r:id="rId2"/>
    <p:sldId id="309" r:id="rId3"/>
    <p:sldId id="257" r:id="rId4"/>
    <p:sldId id="269" r:id="rId5"/>
    <p:sldId id="270" r:id="rId6"/>
    <p:sldId id="271" r:id="rId7"/>
    <p:sldId id="272" r:id="rId8"/>
    <p:sldId id="273" r:id="rId9"/>
    <p:sldId id="274" r:id="rId10"/>
    <p:sldId id="275" r:id="rId11"/>
    <p:sldId id="276" r:id="rId12"/>
    <p:sldId id="311"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q/arDehxUoSrRJzws9fjd8lKuS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TRCS Crisis2"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011E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25A4ABB-AA64-47FB-8EB1-85AA96BD637D}">
  <a:tblStyle styleId="{D25A4ABB-AA64-47FB-8EB1-85AA96BD637D}"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0" d="100"/>
          <a:sy n="60" d="100"/>
        </p:scale>
        <p:origin x="8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 Target="slides/slide4.xml"/><Relationship Id="rId36"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30" Type="http://customschemas.google.com/relationships/presentationmetadata" Target="meta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THOMAS" userId="7388ade7-5052-4fc2-85b0-57f7b6ccd4a2" providerId="ADAL" clId="{39223874-A6AE-41C8-A62B-34F111767A01}"/>
    <pc:docChg chg="undo custSel modSld">
      <pc:chgData name="Renee THOMAS" userId="7388ade7-5052-4fc2-85b0-57f7b6ccd4a2" providerId="ADAL" clId="{39223874-A6AE-41C8-A62B-34F111767A01}" dt="2024-10-01T14:37:16.951" v="2"/>
      <pc:docMkLst>
        <pc:docMk/>
      </pc:docMkLst>
      <pc:sldChg chg="modSp mod">
        <pc:chgData name="Renee THOMAS" userId="7388ade7-5052-4fc2-85b0-57f7b6ccd4a2" providerId="ADAL" clId="{39223874-A6AE-41C8-A62B-34F111767A01}" dt="2024-10-01T14:37:16.951" v="2"/>
        <pc:sldMkLst>
          <pc:docMk/>
          <pc:sldMk cId="4222354902" sldId="310"/>
        </pc:sldMkLst>
        <pc:spChg chg="mod">
          <ac:chgData name="Renee THOMAS" userId="7388ade7-5052-4fc2-85b0-57f7b6ccd4a2" providerId="ADAL" clId="{39223874-A6AE-41C8-A62B-34F111767A01}" dt="2024-10-01T14:37:16.951" v="2"/>
          <ac:spMkLst>
            <pc:docMk/>
            <pc:sldMk cId="4222354902" sldId="310"/>
            <ac:spMk id="9" creationId="{4E259CB5-FEB6-2042-C481-12EB360132CC}"/>
          </ac:spMkLst>
        </pc:spChg>
        <pc:grpChg chg="mod">
          <ac:chgData name="Renee THOMAS" userId="7388ade7-5052-4fc2-85b0-57f7b6ccd4a2" providerId="ADAL" clId="{39223874-A6AE-41C8-A62B-34F111767A01}" dt="2024-10-01T14:37:14.115" v="1" actId="1076"/>
          <ac:grpSpMkLst>
            <pc:docMk/>
            <pc:sldMk cId="4222354902" sldId="310"/>
            <ac:grpSpMk id="12" creationId="{A3EF38AA-6D17-DD78-05EB-8999F147A72E}"/>
          </ac:grpSpMkLst>
        </pc:grpChg>
      </pc:sldChg>
    </pc:docChg>
  </pc:docChgLst>
  <pc:docChgLst>
    <pc:chgData name="Vanita REDOY" userId="bdf92b45-d4ea-4a1c-a375-114a0375a38b" providerId="ADAL" clId="{C9AAAEF2-8F2F-4E48-B069-382F14E0269D}"/>
    <pc:docChg chg="undo custSel addSld delSld modSld">
      <pc:chgData name="Vanita REDOY" userId="bdf92b45-d4ea-4a1c-a375-114a0375a38b" providerId="ADAL" clId="{C9AAAEF2-8F2F-4E48-B069-382F14E0269D}" dt="2024-07-02T23:55:53.303" v="11" actId="2696"/>
      <pc:docMkLst>
        <pc:docMk/>
      </pc:docMkLst>
      <pc:sldChg chg="modSp add del mod">
        <pc:chgData name="Vanita REDOY" userId="bdf92b45-d4ea-4a1c-a375-114a0375a38b" providerId="ADAL" clId="{C9AAAEF2-8F2F-4E48-B069-382F14E0269D}" dt="2024-07-02T23:55:08.599" v="5" actId="2696"/>
        <pc:sldMkLst>
          <pc:docMk/>
          <pc:sldMk cId="0" sldId="257"/>
        </pc:sldMkLst>
        <pc:spChg chg="mod">
          <ac:chgData name="Vanita REDOY" userId="bdf92b45-d4ea-4a1c-a375-114a0375a38b" providerId="ADAL" clId="{C9AAAEF2-8F2F-4E48-B069-382F14E0269D}" dt="2024-07-02T23:54:19.962" v="0" actId="6549"/>
          <ac:spMkLst>
            <pc:docMk/>
            <pc:sldMk cId="0" sldId="257"/>
            <ac:spMk id="105" creationId="{00000000-0000-0000-0000-000000000000}"/>
          </ac:spMkLst>
        </pc:spChg>
      </pc:sldChg>
      <pc:sldChg chg="del">
        <pc:chgData name="Vanita REDOY" userId="bdf92b45-d4ea-4a1c-a375-114a0375a38b" providerId="ADAL" clId="{C9AAAEF2-8F2F-4E48-B069-382F14E0269D}" dt="2024-07-02T23:54:48.863" v="1" actId="2696"/>
        <pc:sldMkLst>
          <pc:docMk/>
          <pc:sldMk cId="0" sldId="258"/>
        </pc:sldMkLst>
      </pc:sldChg>
      <pc:sldChg chg="del">
        <pc:chgData name="Vanita REDOY" userId="bdf92b45-d4ea-4a1c-a375-114a0375a38b" providerId="ADAL" clId="{C9AAAEF2-8F2F-4E48-B069-382F14E0269D}" dt="2024-07-02T23:54:48.863" v="1" actId="2696"/>
        <pc:sldMkLst>
          <pc:docMk/>
          <pc:sldMk cId="0" sldId="259"/>
        </pc:sldMkLst>
      </pc:sldChg>
      <pc:sldChg chg="del">
        <pc:chgData name="Vanita REDOY" userId="bdf92b45-d4ea-4a1c-a375-114a0375a38b" providerId="ADAL" clId="{C9AAAEF2-8F2F-4E48-B069-382F14E0269D}" dt="2024-07-02T23:54:48.863" v="1" actId="2696"/>
        <pc:sldMkLst>
          <pc:docMk/>
          <pc:sldMk cId="0" sldId="260"/>
        </pc:sldMkLst>
      </pc:sldChg>
      <pc:sldChg chg="del">
        <pc:chgData name="Vanita REDOY" userId="bdf92b45-d4ea-4a1c-a375-114a0375a38b" providerId="ADAL" clId="{C9AAAEF2-8F2F-4E48-B069-382F14E0269D}" dt="2024-07-02T23:54:48.863" v="1" actId="2696"/>
        <pc:sldMkLst>
          <pc:docMk/>
          <pc:sldMk cId="0" sldId="261"/>
        </pc:sldMkLst>
      </pc:sldChg>
      <pc:sldChg chg="del">
        <pc:chgData name="Vanita REDOY" userId="bdf92b45-d4ea-4a1c-a375-114a0375a38b" providerId="ADAL" clId="{C9AAAEF2-8F2F-4E48-B069-382F14E0269D}" dt="2024-07-02T23:54:48.863" v="1" actId="2696"/>
        <pc:sldMkLst>
          <pc:docMk/>
          <pc:sldMk cId="0" sldId="262"/>
        </pc:sldMkLst>
      </pc:sldChg>
      <pc:sldChg chg="del">
        <pc:chgData name="Vanita REDOY" userId="bdf92b45-d4ea-4a1c-a375-114a0375a38b" providerId="ADAL" clId="{C9AAAEF2-8F2F-4E48-B069-382F14E0269D}" dt="2024-07-02T23:54:48.863" v="1" actId="2696"/>
        <pc:sldMkLst>
          <pc:docMk/>
          <pc:sldMk cId="0" sldId="263"/>
        </pc:sldMkLst>
      </pc:sldChg>
      <pc:sldChg chg="del">
        <pc:chgData name="Vanita REDOY" userId="bdf92b45-d4ea-4a1c-a375-114a0375a38b" providerId="ADAL" clId="{C9AAAEF2-8F2F-4E48-B069-382F14E0269D}" dt="2024-07-02T23:54:48.863" v="1" actId="2696"/>
        <pc:sldMkLst>
          <pc:docMk/>
          <pc:sldMk cId="0" sldId="264"/>
        </pc:sldMkLst>
      </pc:sldChg>
      <pc:sldChg chg="del">
        <pc:chgData name="Vanita REDOY" userId="bdf92b45-d4ea-4a1c-a375-114a0375a38b" providerId="ADAL" clId="{C9AAAEF2-8F2F-4E48-B069-382F14E0269D}" dt="2024-07-02T23:54:48.863" v="1" actId="2696"/>
        <pc:sldMkLst>
          <pc:docMk/>
          <pc:sldMk cId="0" sldId="265"/>
        </pc:sldMkLst>
      </pc:sldChg>
      <pc:sldChg chg="del">
        <pc:chgData name="Vanita REDOY" userId="bdf92b45-d4ea-4a1c-a375-114a0375a38b" providerId="ADAL" clId="{C9AAAEF2-8F2F-4E48-B069-382F14E0269D}" dt="2024-07-02T23:54:48.863" v="1" actId="2696"/>
        <pc:sldMkLst>
          <pc:docMk/>
          <pc:sldMk cId="0" sldId="266"/>
        </pc:sldMkLst>
      </pc:sldChg>
      <pc:sldChg chg="del">
        <pc:chgData name="Vanita REDOY" userId="bdf92b45-d4ea-4a1c-a375-114a0375a38b" providerId="ADAL" clId="{C9AAAEF2-8F2F-4E48-B069-382F14E0269D}" dt="2024-07-02T23:54:54.835" v="2" actId="2696"/>
        <pc:sldMkLst>
          <pc:docMk/>
          <pc:sldMk cId="0" sldId="267"/>
        </pc:sldMkLst>
      </pc:sldChg>
      <pc:sldChg chg="del">
        <pc:chgData name="Vanita REDOY" userId="bdf92b45-d4ea-4a1c-a375-114a0375a38b" providerId="ADAL" clId="{C9AAAEF2-8F2F-4E48-B069-382F14E0269D}" dt="2024-07-02T23:55:00.129" v="3" actId="2696"/>
        <pc:sldMkLst>
          <pc:docMk/>
          <pc:sldMk cId="0" sldId="268"/>
        </pc:sldMkLst>
      </pc:sldChg>
      <pc:sldChg chg="modSp mod">
        <pc:chgData name="Vanita REDOY" userId="bdf92b45-d4ea-4a1c-a375-114a0375a38b" providerId="ADAL" clId="{C9AAAEF2-8F2F-4E48-B069-382F14E0269D}" dt="2024-07-02T23:55:35.353" v="10" actId="20577"/>
        <pc:sldMkLst>
          <pc:docMk/>
          <pc:sldMk cId="0" sldId="275"/>
        </pc:sldMkLst>
        <pc:spChg chg="mod">
          <ac:chgData name="Vanita REDOY" userId="bdf92b45-d4ea-4a1c-a375-114a0375a38b" providerId="ADAL" clId="{C9AAAEF2-8F2F-4E48-B069-382F14E0269D}" dt="2024-07-02T23:55:35.353" v="10" actId="20577"/>
          <ac:spMkLst>
            <pc:docMk/>
            <pc:sldMk cId="0" sldId="275"/>
            <ac:spMk id="347" creationId="{00000000-0000-0000-0000-000000000000}"/>
          </ac:spMkLst>
        </pc:spChg>
      </pc:sldChg>
      <pc:sldChg chg="del">
        <pc:chgData name="Vanita REDOY" userId="bdf92b45-d4ea-4a1c-a375-114a0375a38b" providerId="ADAL" clId="{C9AAAEF2-8F2F-4E48-B069-382F14E0269D}" dt="2024-07-02T23:55:53.303" v="11" actId="2696"/>
        <pc:sldMkLst>
          <pc:docMk/>
          <pc:sldMk cId="0"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f4cf92f5a7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1f4cf92f5a7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2"/>
          <p:cNvSpPr>
            <a:spLocks noGrp="1"/>
          </p:cNvSpPr>
          <p:nvPr>
            <p:ph type="pic" idx="2"/>
          </p:nvPr>
        </p:nvSpPr>
        <p:spPr>
          <a:xfrm>
            <a:off x="5183188" y="987425"/>
            <a:ext cx="6172200" cy="4873625"/>
          </a:xfrm>
          <a:prstGeom prst="rect">
            <a:avLst/>
          </a:prstGeom>
          <a:noFill/>
          <a:ln>
            <a:noFill/>
          </a:ln>
        </p:spPr>
      </p:sp>
      <p:sp>
        <p:nvSpPr>
          <p:cNvPr id="69" name="Google Shape;69;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3" descr="{&quot;HashCode&quot;:-45436510,&quot;Placement&quot;:&quot;Footer&quot;,&quot;Top&quot;:519.343,&quot;Left&quot;:0.0,&quot;SlideWidth&quot;:960,&quot;SlideHeight&quot;:540}"/>
          <p:cNvSpPr txBox="1"/>
          <p:nvPr/>
        </p:nvSpPr>
        <p:spPr>
          <a:xfrm>
            <a:off x="0" y="6595656"/>
            <a:ext cx="581126"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Public</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www.cadrim.org/" TargetMode="External"/><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0.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pic>
        <p:nvPicPr>
          <p:cNvPr id="2" name="Google Shape;89;p1" descr="A picture containing sky, outdoor, person&#10;&#10;Description automatically generated">
            <a:extLst>
              <a:ext uri="{FF2B5EF4-FFF2-40B4-BE49-F238E27FC236}">
                <a16:creationId xmlns:a16="http://schemas.microsoft.com/office/drawing/2014/main" id="{D6087C21-EA33-ACEC-29A4-60EB97F78BA4}"/>
              </a:ext>
            </a:extLst>
          </p:cNvPr>
          <p:cNvPicPr preferRelativeResize="0"/>
          <p:nvPr/>
        </p:nvPicPr>
        <p:blipFill rotWithShape="1">
          <a:blip r:embed="rId3">
            <a:alphaModFix/>
          </a:blip>
          <a:srcRect t="16238" b="14303"/>
          <a:stretch/>
        </p:blipFill>
        <p:spPr>
          <a:xfrm>
            <a:off x="0" y="0"/>
            <a:ext cx="12192000" cy="6858000"/>
          </a:xfrm>
          <a:prstGeom prst="rect">
            <a:avLst/>
          </a:prstGeom>
          <a:noFill/>
          <a:ln>
            <a:noFill/>
          </a:ln>
        </p:spPr>
      </p:pic>
      <p:grpSp>
        <p:nvGrpSpPr>
          <p:cNvPr id="12" name="Group 11">
            <a:extLst>
              <a:ext uri="{FF2B5EF4-FFF2-40B4-BE49-F238E27FC236}">
                <a16:creationId xmlns:a16="http://schemas.microsoft.com/office/drawing/2014/main" id="{A3EF38AA-6D17-DD78-05EB-8999F147A72E}"/>
              </a:ext>
            </a:extLst>
          </p:cNvPr>
          <p:cNvGrpSpPr/>
          <p:nvPr/>
        </p:nvGrpSpPr>
        <p:grpSpPr>
          <a:xfrm>
            <a:off x="0" y="1814273"/>
            <a:ext cx="12192000" cy="4540107"/>
            <a:chOff x="3544" y="1909969"/>
            <a:chExt cx="12192000"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192000"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6" name="Rectangle 5">
              <a:extLst>
                <a:ext uri="{FF2B5EF4-FFF2-40B4-BE49-F238E27FC236}">
                  <a16:creationId xmlns:a16="http://schemas.microsoft.com/office/drawing/2014/main" id="{ABD1727F-170E-BDFB-EB01-99558065BDDF}"/>
                </a:ext>
              </a:extLst>
            </p:cNvPr>
            <p:cNvSpPr/>
            <p:nvPr/>
          </p:nvSpPr>
          <p:spPr>
            <a:xfrm>
              <a:off x="341197" y="1909972"/>
              <a:ext cx="5857584"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24999" y="2351761"/>
            <a:ext cx="6589617" cy="3290898"/>
            <a:chOff x="324999" y="2351761"/>
            <a:chExt cx="6589617" cy="3290898"/>
          </a:xfrm>
        </p:grpSpPr>
        <p:sp>
          <p:nvSpPr>
            <p:cNvPr id="9" name="Google Shape;91;p1">
              <a:extLst>
                <a:ext uri="{FF2B5EF4-FFF2-40B4-BE49-F238E27FC236}">
                  <a16:creationId xmlns:a16="http://schemas.microsoft.com/office/drawing/2014/main" id="{4E259CB5-FEB6-2042-C481-12EB360132CC}"/>
                </a:ext>
              </a:extLst>
            </p:cNvPr>
            <p:cNvSpPr/>
            <p:nvPr/>
          </p:nvSpPr>
          <p:spPr>
            <a:xfrm>
              <a:off x="478495" y="3557413"/>
              <a:ext cx="5729395"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5400"/>
                <a:buFont typeface="Arial"/>
                <a:buNone/>
              </a:pPr>
              <a:r>
                <a:rPr lang="en-US" sz="4400" b="1" i="0" u="none" strike="noStrike" cap="none" baseline="0" dirty="0" err="1">
                  <a:solidFill>
                    <a:schemeClr val="lt1"/>
                  </a:solidFill>
                  <a:latin typeface="Arial" panose="020B0604020202020204" pitchFamily="34" charset="0"/>
                  <a:cs typeface="+mn-cs"/>
                  <a:sym typeface="Arial" panose="020B0604020202020204" pitchFamily="34" charset="0"/>
                </a:rPr>
                <a:t>Radiocommunicatie</a:t>
              </a:r>
              <a:r>
                <a:rPr lang="en-US" sz="4400" b="1" i="0" u="none" strike="noStrike" cap="none" baseline="0" dirty="0">
                  <a:solidFill>
                    <a:schemeClr val="lt1"/>
                  </a:solidFill>
                  <a:latin typeface="Arial" panose="020B0604020202020204" pitchFamily="34" charset="0"/>
                  <a:cs typeface="+mn-cs"/>
                  <a:sym typeface="Arial" panose="020B0604020202020204" pitchFamily="34" charset="0"/>
                </a:rPr>
                <a:t> in twee </a:t>
              </a:r>
              <a:r>
                <a:rPr lang="en-US" sz="4400" b="1" i="0" u="none" strike="noStrike" cap="none" baseline="0">
                  <a:solidFill>
                    <a:schemeClr val="lt1"/>
                  </a:solidFill>
                  <a:latin typeface="Arial" panose="020B0604020202020204" pitchFamily="34" charset="0"/>
                  <a:cs typeface="+mn-cs"/>
                  <a:sym typeface="Arial" panose="020B0604020202020204" pitchFamily="34" charset="0"/>
                </a:rPr>
                <a:t>richtingen</a:t>
              </a:r>
              <a:endParaRPr lang="nl" sz="1400" b="0" i="0" u="none" strike="noStrike" cap="none" dirty="0">
                <a:solidFill>
                  <a:schemeClr val="dk1"/>
                </a:solidFill>
                <a:latin typeface="Calibri"/>
                <a:ea typeface="Calibri"/>
                <a:cs typeface="Calibri"/>
                <a:sym typeface="Calibri"/>
              </a:endParaRPr>
            </a:p>
          </p:txBody>
        </p:sp>
        <p:sp>
          <p:nvSpPr>
            <p:cNvPr id="10" name="Google Shape;92;p1">
              <a:extLst>
                <a:ext uri="{FF2B5EF4-FFF2-40B4-BE49-F238E27FC236}">
                  <a16:creationId xmlns:a16="http://schemas.microsoft.com/office/drawing/2014/main" id="{5C5BABCC-525A-2249-FFD7-2F30C65EBAB6}"/>
                </a:ext>
              </a:extLst>
            </p:cNvPr>
            <p:cNvSpPr/>
            <p:nvPr/>
          </p:nvSpPr>
          <p:spPr>
            <a:xfrm>
              <a:off x="478496" y="5211812"/>
              <a:ext cx="643612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nl" sz="21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Voor Community Disaster Response Teams</a:t>
              </a:r>
              <a:endParaRPr lang="nl" sz="2100" b="0" i="0" u="none" strike="noStrike" cap="none"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4"/>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1f4cf92f5a7_0_13"/>
          <p:cNvSpPr/>
          <p:nvPr/>
        </p:nvSpPr>
        <p:spPr>
          <a:xfrm>
            <a:off x="-16474" y="-5348"/>
            <a:ext cx="4211100"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6" name="Google Shape;346;g1f4cf92f5a7_0_13"/>
          <p:cNvSpPr txBox="1"/>
          <p:nvPr/>
        </p:nvSpPr>
        <p:spPr>
          <a:xfrm>
            <a:off x="285160" y="869821"/>
            <a:ext cx="38010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Activiteit:</a:t>
            </a:r>
            <a:endParaRPr lang="nl" sz="3600" b="1"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nl" sz="3600" b="1">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36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Oefen met het gebruik van tweewegradio’s</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47" name="Google Shape;347;g1f4cf92f5a7_0_13"/>
          <p:cNvSpPr txBox="1"/>
          <p:nvPr/>
        </p:nvSpPr>
        <p:spPr>
          <a:xfrm>
            <a:off x="5019040" y="1641241"/>
            <a:ext cx="6456190" cy="32316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2000" b="1" i="0" u="none" baseline="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Op voorhand: </a:t>
            </a:r>
            <a:endParaRPr lang="nl" sz="2000" b="1"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98450" algn="l" rtl="0">
              <a:spcBef>
                <a:spcPts val="0"/>
              </a:spcBef>
              <a:spcAft>
                <a:spcPts val="0"/>
              </a:spcAft>
              <a:buClr>
                <a:srgbClr val="F5333F"/>
              </a:buClr>
              <a:buSzPts val="2000"/>
              <a:buFont typeface="Calibri"/>
              <a:buChar char="•"/>
            </a:pPr>
            <a:r>
              <a:rPr lang="nl" sz="2400" b="0" i="0" u="none" baseline="0">
                <a:solidFill>
                  <a:schemeClr val="dk1"/>
                </a:solidFill>
                <a:latin typeface="Open sans" panose="020B0606030504020204" pitchFamily="34" charset="0"/>
                <a:ea typeface="Open sans" panose="020B0606030504020204" pitchFamily="34" charset="0"/>
                <a:cs typeface="+mn-cs"/>
                <a:sym typeface="Calibri" panose="020F0502020204030204" pitchFamily="34" charset="0"/>
              </a:rPr>
              <a:t>Deelnemers worden in groepen verdeeld.</a:t>
            </a:r>
          </a:p>
          <a:p>
            <a:pPr marL="285750" marR="0" lvl="0" indent="-298450" algn="l" rtl="0">
              <a:spcBef>
                <a:spcPts val="0"/>
              </a:spcBef>
              <a:spcAft>
                <a:spcPts val="0"/>
              </a:spcAft>
              <a:buClr>
                <a:srgbClr val="F5333F"/>
              </a:buClr>
              <a:buSzPts val="2000"/>
              <a:buFont typeface="Calibri"/>
              <a:buChar char="•"/>
            </a:pPr>
            <a:endParaRPr lang="nl" sz="2400" dirty="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98450" algn="l" rtl="0">
              <a:spcBef>
                <a:spcPts val="0"/>
              </a:spcBef>
              <a:spcAft>
                <a:spcPts val="0"/>
              </a:spcAft>
              <a:buClr>
                <a:srgbClr val="F5333F"/>
              </a:buClr>
              <a:buSzPts val="2000"/>
              <a:buFont typeface="Calibri"/>
              <a:buChar char="•"/>
            </a:pPr>
            <a:r>
              <a:rPr lang="nl" sz="2400" b="0" i="0" u="none" baseline="0">
                <a:solidFill>
                  <a:schemeClr val="dk1"/>
                </a:solidFill>
                <a:latin typeface="Open sans" panose="020B0606030504020204" pitchFamily="34" charset="0"/>
                <a:ea typeface="Open sans" panose="020B0606030504020204" pitchFamily="34" charset="0"/>
                <a:cs typeface="+mn-cs"/>
                <a:sym typeface="Calibri" panose="020F0502020204030204" pitchFamily="34" charset="0"/>
              </a:rPr>
              <a:t>Elke groep krijgt twee draagbare radio’s.</a:t>
            </a:r>
          </a:p>
          <a:p>
            <a:pPr marL="285750" marR="0" lvl="0" indent="-298450" algn="l" rtl="0">
              <a:spcBef>
                <a:spcPts val="0"/>
              </a:spcBef>
              <a:spcAft>
                <a:spcPts val="0"/>
              </a:spcAft>
              <a:buClr>
                <a:srgbClr val="F5333F"/>
              </a:buClr>
              <a:buSzPts val="2000"/>
              <a:buFont typeface="Calibri"/>
              <a:buChar char="•"/>
            </a:pPr>
            <a:endParaRPr lang="nl" sz="2400" dirty="0">
              <a:solidFill>
                <a:schemeClr val="dk1"/>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98450" algn="l" rtl="0">
              <a:spcBef>
                <a:spcPts val="0"/>
              </a:spcBef>
              <a:spcAft>
                <a:spcPts val="0"/>
              </a:spcAft>
              <a:buClr>
                <a:srgbClr val="F5333F"/>
              </a:buClr>
              <a:buSzPts val="2000"/>
              <a:buFont typeface="Calibri"/>
              <a:buChar char="•"/>
            </a:pPr>
            <a:r>
              <a:rPr lang="nl" sz="2400" b="0" i="0" u="none" baseline="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Elke groep krijgt 15 minuten om de radio’s uit te proberen.</a:t>
            </a:r>
            <a:endParaRPr lang="nl" sz="2400" dirty="0">
              <a:solidFill>
                <a:schemeClr val="dk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457200" marR="0" lvl="0" indent="0" algn="l" rtl="0">
              <a:spcBef>
                <a:spcPts val="0"/>
              </a:spcBef>
              <a:spcAft>
                <a:spcPts val="0"/>
              </a:spcAft>
              <a:buNone/>
            </a:pP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D185D688-9801-8B96-84F7-84742829B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 name="Google Shape;358;p2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9" name="Google Shape;359;p20"/>
          <p:cNvSpPr txBox="1"/>
          <p:nvPr/>
        </p:nvSpPr>
        <p:spPr>
          <a:xfrm>
            <a:off x="376518" y="638259"/>
            <a:ext cx="354105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Samenwerken met anderen</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60" name="Google Shape;360;p20"/>
          <p:cNvSpPr/>
          <p:nvPr/>
        </p:nvSpPr>
        <p:spPr>
          <a:xfrm>
            <a:off x="4499322" y="1081504"/>
            <a:ext cx="7435348" cy="4297320"/>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20"/>
          <p:cNvSpPr txBox="1"/>
          <p:nvPr/>
        </p:nvSpPr>
        <p:spPr>
          <a:xfrm>
            <a:off x="4807999" y="1387807"/>
            <a:ext cx="6919543" cy="313928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nl" sz="1800" b="1" i="0" u="none" baseline="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Besef </a:t>
            </a: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dat de verspreide informatie tegenstrijdig en verstorend kan werken en zo tot isolatie en angst onder de getroffen gemeenschappen kan leiden.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0" marR="0" lvl="0" indent="0" algn="l" rtl="0">
              <a:spcBef>
                <a:spcPts val="0"/>
              </a:spcBef>
              <a:spcAft>
                <a:spcPts val="0"/>
              </a:spcAft>
              <a:buNone/>
            </a:pPr>
            <a:endParaRPr lang="nl" sz="1800" dirty="0">
              <a:solidFill>
                <a:schemeClr val="lt1"/>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85750" algn="l" rtl="0">
              <a:spcBef>
                <a:spcPts val="0"/>
              </a:spcBef>
              <a:spcAft>
                <a:spcPts val="0"/>
              </a:spcAft>
              <a:buClr>
                <a:schemeClr val="lt1"/>
              </a:buClr>
              <a:buSzPts val="1800"/>
              <a:buFont typeface="Arial"/>
              <a:buChar char="•"/>
            </a:pPr>
            <a:r>
              <a:rPr lang="nl" sz="1800" b="1" i="0" u="none" baseline="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Ga na </a:t>
            </a: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of er een bestaande CEA-groep bestaat en sluit u hierbij aan. Zo kan informatie gedeeld worden en kan er een betere planning gemaakt worden van de behoeften en van de toestand van lokale media en communicatie.</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a:p>
            <a:pPr marL="0" marR="0" lvl="0" indent="0" algn="l" rtl="0">
              <a:spcBef>
                <a:spcPts val="0"/>
              </a:spcBef>
              <a:spcAft>
                <a:spcPts val="0"/>
              </a:spcAft>
              <a:buNone/>
            </a:pPr>
            <a:endParaRPr lang="nl" sz="1800" dirty="0">
              <a:solidFill>
                <a:schemeClr val="lt1"/>
              </a:solidFill>
              <a:latin typeface="Open sans" panose="020B0606030504020204" pitchFamily="34" charset="0"/>
              <a:ea typeface="Open sans" panose="020B0606030504020204" pitchFamily="34" charset="0"/>
              <a:cs typeface="+mn-cs"/>
              <a:sym typeface="Calibri" panose="020F0502020204030204" pitchFamily="34" charset="0"/>
            </a:endParaRPr>
          </a:p>
          <a:p>
            <a:pPr marL="285750" marR="0" lvl="0" indent="-285750" algn="l" rtl="0">
              <a:spcBef>
                <a:spcPts val="0"/>
              </a:spcBef>
              <a:spcAft>
                <a:spcPts val="0"/>
              </a:spcAft>
              <a:buClr>
                <a:schemeClr val="lt1"/>
              </a:buClr>
              <a:buSzPts val="1800"/>
              <a:buFont typeface="Arial"/>
              <a:buChar char="•"/>
            </a:pPr>
            <a:r>
              <a:rPr lang="nl" sz="1800" b="1" i="0" u="none" baseline="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Coördineer</a:t>
            </a: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rPr>
              <a:t> met andere departementen binnen uw nationale vereniging en wees u bewust van de gedeelde informatie aangezien deze voor grotere CEA-betrokkenheid zal zorgen.</a:t>
            </a:r>
            <a:endParaRPr lang="nl" dirty="0">
              <a:solidFill>
                <a:schemeClr val="lt1">
                  <a:lumMod val="100000"/>
                </a:schemeClr>
              </a:solidFill>
              <a:latin typeface="Open sans" panose="020B0606030504020204" pitchFamily="34" charset="0"/>
              <a:ea typeface="Open sans" panose="020B0606030504020204" pitchFamily="34" charset="0"/>
              <a:cs typeface="+mn-cs"/>
              <a:sym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nl" sz="40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Doe mee</a:t>
              </a:r>
              <a:endParaRPr lang="nl" sz="4000" b="1" i="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nl" sz="2200" b="0" i="0" u="none" baseline="0">
                  <a:solidFill>
                    <a:schemeClr val="bg1"/>
                  </a:solidFill>
                  <a:latin typeface="Open sans" panose="020B0606030504020204" pitchFamily="34" charset="0"/>
                  <a:ea typeface="Open sans" panose="020B0606030504020204" pitchFamily="34" charset="0"/>
                  <a:cs typeface="+mn-cs"/>
                  <a:sym typeface="Arial" panose="020B0604020202020204" pitchFamily="34" charset="0"/>
                </a:rPr>
                <a:t>U kunt op veel manieren deel uitmaken van ‘s werelds grootste humanitaire netwerk.</a:t>
              </a:r>
              <a:endParaRPr lang="nl" sz="2200" dirty="0">
                <a:solidFill>
                  <a:schemeClr val="bg1"/>
                </a:solidFill>
                <a:latin typeface="Open sans" panose="020B0606030504020204" pitchFamily="34" charset="0"/>
                <a:ea typeface="Open sans" panose="020B0606030504020204" pitchFamily="34" charset="0"/>
                <a:cs typeface="+mn-cs"/>
                <a:sym typeface="Arial" panose="020B0604020202020204" pitchFamily="34" charset="0"/>
              </a:endParaRPr>
            </a:p>
          </p:txBody>
        </p:sp>
      </p:grpSp>
      <p:sp>
        <p:nvSpPr>
          <p:cNvPr id="791" name="Google Shape;791;p45"/>
          <p:cNvSpPr/>
          <p:nvPr/>
        </p:nvSpPr>
        <p:spPr>
          <a:xfrm>
            <a:off x="4568644" y="1221423"/>
            <a:ext cx="7265812"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nl" sz="18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Word vrijwilliger, doneer, doe mee aan ons partnerschap</a:t>
            </a:r>
            <a:r>
              <a:rPr lang="nl" sz="1800" b="0"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 of deel onze oproepen en stories op sociale media. Kom meer te weten over IFRC en ontdek hoe u in contact kunt komen met uw nationale Rode Kruis of Rode Halve Maan op </a:t>
            </a:r>
            <a:r>
              <a:rPr lang="nl" sz="1800" b="1" i="0" u="none" baseline="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www.ifrc.org.</a:t>
            </a:r>
            <a:endParaRPr lang="nl" sz="1800" b="1" dirty="0">
              <a:solidFill>
                <a:schemeClr val="bg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269369"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nl" sz="1800" b="0" i="0" u="none" baseline="0">
                <a:solidFill>
                  <a:schemeClr val="tx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Om op de hoogte te blijven van de werking van de Caraïbische rampenbestrijding of om meer informatie te krijgen over beschikbare trainingen, trainingsmateriaal, onderzoek en tools voor informatiebeheer, bezoekt u: </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hlinkClick r:id="rId3">
                  <a:extLst>
                    <a:ext uri="{A12FA001-AC4F-418D-AE19-62706E023703}">
                      <ahyp:hlinkClr xmlns:ahyp="http://schemas.microsoft.com/office/drawing/2018/hyperlinkcolor" val="tx"/>
                    </a:ext>
                  </a:extLst>
                </a:hlinkClick>
              </a:rPr>
              <a:t>www.cadrim.org</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   </a:t>
            </a:r>
          </a:p>
          <a:p>
            <a:pPr marL="0" marR="0" lvl="0" indent="0" algn="l"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cs typeface="+mn-cs"/>
                    <a:sym typeface="Arial" panose="020B0604020202020204" pitchFamily="34" charset="0"/>
                  </a:rPr>
                  <a:t>: CADRIM.IFRC</a:t>
                </a:r>
                <a:endParaRPr lang="nl" sz="1600" dirty="0">
                  <a:solidFill>
                    <a:schemeClr val="tx1"/>
                  </a:solidFill>
                  <a:latin typeface="Arial Nova" panose="020B0504020202020204" pitchFamily="34" charset="0"/>
                  <a:cs typeface="+mn-cs"/>
                  <a:sym typeface="Arial" panose="020B0604020202020204" pitchFamily="34" charset="0"/>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cs typeface="+mn-cs"/>
                    <a:sym typeface="Arial" panose="020B0604020202020204" pitchFamily="34" charset="0"/>
                  </a:rPr>
                  <a:t>: @cadrim_ifrc</a:t>
                </a:r>
                <a:endParaRPr lang="nl" sz="1600" dirty="0">
                  <a:solidFill>
                    <a:schemeClr val="tx1"/>
                  </a:solidFill>
                  <a:latin typeface="Arial Nova" panose="020B0504020202020204" pitchFamily="34" charset="0"/>
                  <a:cs typeface="+mn-cs"/>
                  <a:sym typeface="Arial" panose="020B0604020202020204" pitchFamily="34" charset="0"/>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cs typeface="+mn-cs"/>
                    <a:sym typeface="Arial" panose="020B0604020202020204" pitchFamily="34" charset="0"/>
                  </a:rPr>
                  <a:t>: @CADRIM_IFRC</a:t>
                </a:r>
                <a:endParaRPr lang="nl" sz="1600" dirty="0">
                  <a:solidFill>
                    <a:schemeClr val="tx1"/>
                  </a:solidFill>
                  <a:latin typeface="Arial Nova" panose="020B0504020202020204" pitchFamily="34" charset="0"/>
                  <a:cs typeface="+mn-cs"/>
                  <a:sym typeface="Arial" panose="020B0604020202020204" pitchFamily="34" charset="0"/>
                </a:endParaRP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nl" sz="4000" b="1"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Dankwoord</a:t>
            </a:r>
            <a:endParaRPr lang="nl" sz="4000" b="0" i="0" u="none" strike="noStrike" cap="none"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108269"/>
          </a:xfrm>
          <a:prstGeom prst="rect">
            <a:avLst/>
          </a:prstGeom>
          <a:noFill/>
        </p:spPr>
        <p:txBody>
          <a:bodyPr wrap="square" rtlCol="0">
            <a:spAutoFit/>
          </a:bodyPr>
          <a:lstStyle/>
          <a:p>
            <a:pPr algn="l" rtl="0">
              <a:spcAft>
                <a:spcPts val="600"/>
              </a:spcAft>
            </a:pPr>
            <a:r>
              <a:rPr lang="nl" sz="1800" b="0" i="0" u="none" baseline="0">
                <a:solidFill>
                  <a:schemeClr val="lt1">
                    <a:lumMod val="100000"/>
                  </a:schemeClr>
                </a:solidFill>
                <a:effectLst/>
                <a:latin typeface="Open sans" panose="020B0606030504020204" pitchFamily="34" charset="0"/>
                <a:ea typeface="Open sans" panose="020B0606030504020204" pitchFamily="34" charset="0"/>
                <a:cs typeface="+mn-cs"/>
                <a:sym typeface="Arial" panose="020B0604020202020204" pitchFamily="34" charset="0"/>
              </a:rPr>
              <a:t>We bedanken de Rode Kruis-organisaties van Belize, Grenada, Guyana, Jamaica, Saint Vincent en de Grenadines, Trinidad en Tobago en het Caribbean Disaster Emergency Management Agency (CDEMA) voor hun bereidheid om samen te werken met het Caribbean Disaster Risk Management (CADRIM)-referentiecentrum. Het CDRT-trainingsmateriaal werd samen met hen overlopen en bijgeschaafd om het geschikter en effectiever te maken voor opleidingen in rampenbestrijding. Jullie inzet is een mooi voorbeeld van de zin voor samenwerking binnen de humanitaire gemeenschap, en jullie onschatbare bijdragen worden enorm gewaardeerd.</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633576" y="1608366"/>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nl" sz="4000" b="1" i="0" u="none" strike="noStrike" cap="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Doelstellingen</a:t>
            </a:r>
            <a:endParaRPr lang="nl" sz="4000" b="0" i="0" u="none" strike="noStrike" cap="none"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105" name="Google Shape;105;p2"/>
          <p:cNvSpPr/>
          <p:nvPr/>
        </p:nvSpPr>
        <p:spPr>
          <a:xfrm>
            <a:off x="1146945" y="2481768"/>
            <a:ext cx="10713083" cy="101562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Noto Sans Symbols"/>
              <a:buChar char="✔"/>
            </a:pPr>
            <a:r>
              <a:rPr lang="nl" sz="2000" b="0" i="0" u="none" strike="noStrike" cap="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Begrip wat een tweewegradio is</a:t>
            </a:r>
            <a:endParaRPr lang="nl" sz="20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nl" sz="2000" b="0" i="0" u="none" strike="noStrike" cap="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Begrip van het basisgebruik van een tweewegradio</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106" name="Google Shape;106;p2"/>
          <p:cNvPicPr preferRelativeResize="0"/>
          <p:nvPr/>
        </p:nvPicPr>
        <p:blipFill rotWithShape="1">
          <a:blip r:embed="rId3">
            <a:alphaModFix/>
          </a:blip>
          <a:srcRect/>
          <a:stretch/>
        </p:blipFill>
        <p:spPr>
          <a:xfrm>
            <a:off x="633576" y="519479"/>
            <a:ext cx="1067378" cy="92333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12" name="Rectangle 11">
            <a:extLst>
              <a:ext uri="{FF2B5EF4-FFF2-40B4-BE49-F238E27FC236}">
                <a16:creationId xmlns:a16="http://schemas.microsoft.com/office/drawing/2014/main" id="{F9021242-D63D-E58A-369C-67C84FD20D37}"/>
              </a:ext>
            </a:extLst>
          </p:cNvPr>
          <p:cNvSpPr/>
          <p:nvPr/>
        </p:nvSpPr>
        <p:spPr>
          <a:xfrm>
            <a:off x="4194578" y="-5347"/>
            <a:ext cx="7997422" cy="6863347"/>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266" name="Google Shape;266;p1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67" name="Google Shape;267;p13"/>
          <p:cNvSpPr txBox="1"/>
          <p:nvPr/>
        </p:nvSpPr>
        <p:spPr>
          <a:xfrm>
            <a:off x="256218" y="638259"/>
            <a:ext cx="3858582"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Communicatiemethodes</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nl"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Loper</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Vaste telefoonlijnen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Mobiele telefoons</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Tweewegradio’s</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chemeClr val="lt1"/>
              </a:buClr>
              <a:buSzPts val="1800"/>
              <a:buFont typeface="Arial"/>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Elektronische communicatiekanalen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chemeClr val="lt1"/>
              </a:buClr>
              <a:buSzPts val="1800"/>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WhatsApp</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285750" marR="0" lvl="0" indent="-285750" algn="l" rtl="0">
              <a:lnSpc>
                <a:spcPct val="100000"/>
              </a:lnSpc>
              <a:spcBef>
                <a:spcPts val="0"/>
              </a:spcBef>
              <a:spcAft>
                <a:spcPts val="0"/>
              </a:spcAft>
              <a:buClr>
                <a:schemeClr val="lt1"/>
              </a:buClr>
              <a:buSzPts val="1800"/>
              <a:buChar char="•"/>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Satelliettelefoons</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3074" name="Picture 2" descr="WhatsApp - Wikipedia">
            <a:extLst>
              <a:ext uri="{FF2B5EF4-FFF2-40B4-BE49-F238E27FC236}">
                <a16:creationId xmlns:a16="http://schemas.microsoft.com/office/drawing/2014/main" id="{FF8E0D0E-2892-8D92-E099-316CDD27D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2895" y="3169835"/>
            <a:ext cx="1511211" cy="152065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AutoShape 4" descr="Iridium 9555 Satellite Phone Standard Package | Satellite Phone Store">
            <a:extLst>
              <a:ext uri="{FF2B5EF4-FFF2-40B4-BE49-F238E27FC236}">
                <a16:creationId xmlns:a16="http://schemas.microsoft.com/office/drawing/2014/main" id="{856BD6CE-8869-4361-CED7-D70AD8880CCA}"/>
              </a:ext>
            </a:extLst>
          </p:cNvPr>
          <p:cNvSpPr>
            <a:spLocks noChangeAspect="1" noChangeArrowheads="1"/>
          </p:cNvSpPr>
          <p:nvPr/>
        </p:nvSpPr>
        <p:spPr bwMode="auto">
          <a:xfrm>
            <a:off x="7845817" y="29921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
          </a:p>
        </p:txBody>
      </p:sp>
      <p:pic>
        <p:nvPicPr>
          <p:cNvPr id="3080" name="Picture 8" descr="Two-Way Radios H-6112 - Uline">
            <a:extLst>
              <a:ext uri="{FF2B5EF4-FFF2-40B4-BE49-F238E27FC236}">
                <a16:creationId xmlns:a16="http://schemas.microsoft.com/office/drawing/2014/main" id="{DB4687DE-96C9-EAE5-0832-DCE1FB39A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0123" y="3708265"/>
            <a:ext cx="2663839" cy="2663839"/>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8" name="Picture 16" descr="Input Overloading Information Overload Concept Young Women Running Away  From Information Stream Pursuing Him Concept Of Person Overwhelmed By  Information Colorful Vector Illustration In Flat Cartoon Style Stock  Illustration - Download Image">
            <a:extLst>
              <a:ext uri="{FF2B5EF4-FFF2-40B4-BE49-F238E27FC236}">
                <a16:creationId xmlns:a16="http://schemas.microsoft.com/office/drawing/2014/main" id="{413D5B45-0779-B8FC-A2DA-8AB116CB4F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578" y="0"/>
            <a:ext cx="2400915" cy="2400915"/>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90" name="Picture 18" descr="Panasonic KX-TS880MXBD Corded Landline Phone Price in India - Buy Panasonic  KX-TS880MXBD Corded Landline Phone online at Flipkart.com">
            <a:extLst>
              <a:ext uri="{FF2B5EF4-FFF2-40B4-BE49-F238E27FC236}">
                <a16:creationId xmlns:a16="http://schemas.microsoft.com/office/drawing/2014/main" id="{4400DF8A-8259-2C8E-75B3-24573AABB0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0737" y="151055"/>
            <a:ext cx="2465321" cy="2384192"/>
          </a:xfrm>
          <a:prstGeom prst="ellipse">
            <a:avLst/>
          </a:prstGeom>
          <a:noFill/>
          <a:ln>
            <a:solidFill>
              <a:srgbClr val="F5333F"/>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0BF87534-9921-5E1D-8127-6DF36FF4BF2F}"/>
              </a:ext>
            </a:extLst>
          </p:cNvPr>
          <p:cNvGrpSpPr/>
          <p:nvPr/>
        </p:nvGrpSpPr>
        <p:grpSpPr>
          <a:xfrm>
            <a:off x="8150617" y="4091704"/>
            <a:ext cx="2991261" cy="2621163"/>
            <a:chOff x="7724185" y="4029726"/>
            <a:chExt cx="3106311" cy="2766296"/>
          </a:xfrm>
          <a:effectLst>
            <a:outerShdw blurRad="50800" dist="38100" dir="2700000" algn="tl" rotWithShape="0">
              <a:prstClr val="black">
                <a:alpha val="40000"/>
              </a:prstClr>
            </a:outerShdw>
          </a:effectLst>
        </p:grpSpPr>
        <p:pic>
          <p:nvPicPr>
            <p:cNvPr id="3084" name="Picture 12" descr="Apple iPhone 12 Cell Phone Review - Consumer Reports">
              <a:extLst>
                <a:ext uri="{FF2B5EF4-FFF2-40B4-BE49-F238E27FC236}">
                  <a16:creationId xmlns:a16="http://schemas.microsoft.com/office/drawing/2014/main" id="{FFFDD6F2-50E8-866F-E1FE-7AB921A2FE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9449" y="4600499"/>
              <a:ext cx="2741047" cy="200096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ACF54D26-DB80-0A73-D8B6-1F9B7B938F95}"/>
                </a:ext>
              </a:extLst>
            </p:cNvPr>
            <p:cNvGrpSpPr/>
            <p:nvPr/>
          </p:nvGrpSpPr>
          <p:grpSpPr>
            <a:xfrm>
              <a:off x="7724185" y="4029726"/>
              <a:ext cx="2766296" cy="2766296"/>
              <a:chOff x="7724185" y="4029726"/>
              <a:chExt cx="2766296" cy="2766296"/>
            </a:xfrm>
          </p:grpSpPr>
          <p:pic>
            <p:nvPicPr>
              <p:cNvPr id="3092" name="Picture 20" descr="Cell phone stock vector. Illustration of cell, broadcast - 21611499">
                <a:extLst>
                  <a:ext uri="{FF2B5EF4-FFF2-40B4-BE49-F238E27FC236}">
                    <a16:creationId xmlns:a16="http://schemas.microsoft.com/office/drawing/2014/main" id="{969D1DC9-14B1-8C0E-FB9B-8112CA49C9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24185" y="4029726"/>
                <a:ext cx="2766296" cy="2766296"/>
              </a:xfrm>
              <a:prstGeom prst="ellipse">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D5CA1C7-D3C5-E32C-EA67-2CC93FC91364}"/>
                  </a:ext>
                </a:extLst>
              </p:cNvPr>
              <p:cNvSpPr/>
              <p:nvPr/>
            </p:nvSpPr>
            <p:spPr>
              <a:xfrm rot="20391947">
                <a:off x="8607154" y="4575898"/>
                <a:ext cx="1000359" cy="15750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grpSp>
      <p:pic>
        <p:nvPicPr>
          <p:cNvPr id="3094" name="Picture 22" descr="Iridium Extreme Satellite Phone | Iridium 9575 | Blue Sky Network">
            <a:extLst>
              <a:ext uri="{FF2B5EF4-FFF2-40B4-BE49-F238E27FC236}">
                <a16:creationId xmlns:a16="http://schemas.microsoft.com/office/drawing/2014/main" id="{88F8FF8B-F762-6F90-3CC7-473C466AA7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6262" y="1518536"/>
            <a:ext cx="2663839" cy="2663839"/>
          </a:xfrm>
          <a:prstGeom prst="ellipse">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14" descr="A picture containing indoor&#10;&#10;Description automatically generated"/>
          <p:cNvPicPr preferRelativeResize="0"/>
          <p:nvPr/>
        </p:nvPicPr>
        <p:blipFill rotWithShape="1">
          <a:blip r:embed="rId3">
            <a:alphaModFix/>
            <a:extLst>
              <a:ext uri="{BEBA8EAE-BF5A-486C-A8C5-ECC9F3942E4B}">
                <a14:imgProps xmlns:a14="http://schemas.microsoft.com/office/drawing/2010/main">
                  <a14:imgLayer r:embed="rId4">
                    <a14:imgEffect>
                      <a14:saturation sat="66000"/>
                    </a14:imgEffect>
                  </a14:imgLayer>
                </a14:imgProps>
              </a:ext>
            </a:extLst>
          </a:blip>
          <a:srcRect l="3224" r="4988"/>
          <a:stretch/>
        </p:blipFill>
        <p:spPr>
          <a:xfrm>
            <a:off x="2976880" y="0"/>
            <a:ext cx="9215120" cy="6858000"/>
          </a:xfrm>
          <a:prstGeom prst="rect">
            <a:avLst/>
          </a:prstGeom>
          <a:noFill/>
          <a:ln>
            <a:noFill/>
          </a:ln>
        </p:spPr>
      </p:pic>
      <p:sp>
        <p:nvSpPr>
          <p:cNvPr id="278" name="Google Shape;278;p1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79" name="Google Shape;279;p14"/>
          <p:cNvSpPr txBox="1"/>
          <p:nvPr/>
        </p:nvSpPr>
        <p:spPr>
          <a:xfrm>
            <a:off x="128637" y="638259"/>
            <a:ext cx="393237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Tweewegradio’s</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nl"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Wat zijn tweewegradio’s?</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280" name="Google Shape;280;p14"/>
          <p:cNvSpPr/>
          <p:nvPr/>
        </p:nvSpPr>
        <p:spPr>
          <a:xfrm>
            <a:off x="4628015" y="441758"/>
            <a:ext cx="7435348" cy="1672863"/>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4"/>
          <p:cNvSpPr txBox="1"/>
          <p:nvPr/>
        </p:nvSpPr>
        <p:spPr>
          <a:xfrm>
            <a:off x="5036389" y="539545"/>
            <a:ext cx="6618600"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lt1"/>
                </a:solidFill>
                <a:latin typeface="Open sans" panose="020B0606030504020204" pitchFamily="34" charset="0"/>
                <a:ea typeface="Open sans" panose="020B0606030504020204" pitchFamily="34" charset="0"/>
                <a:cs typeface="+mn-cs"/>
                <a:sym typeface="Calibri" panose="020F0502020204030204" pitchFamily="34" charset="0"/>
              </a:rPr>
              <a:t>Er zijn meerdere types tweewegradio’s, waarbij het precieze type vaak wordt bepaald door de beschikbare frequenties (of kanalen). Voor radio’s met krachtigere transmissies hebt u normaal gezien een licentie van uw lokale telecommunicatieagentschap nodig.</a:t>
            </a:r>
            <a:endParaRPr lang="nl" dirty="0">
              <a:latin typeface="Open sans" panose="020B0606030504020204" pitchFamily="34" charset="0"/>
              <a:ea typeface="Open sans" panose="020B0606030504020204" pitchFamily="34" charset="0"/>
              <a:cs typeface="+mn-cs"/>
              <a:sym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92" name="Google Shape;292;p15"/>
          <p:cNvSpPr txBox="1"/>
          <p:nvPr/>
        </p:nvSpPr>
        <p:spPr>
          <a:xfrm>
            <a:off x="6190343" y="1452794"/>
            <a:ext cx="5384800"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Tweewegradio’s werken met </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zenden en ontvangen </a:t>
            </a: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op bepaalde frequenties.</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Op een radio worden de frequenties meestal onderverdeeld in </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verschillende afzonderlijke kanalen.</a:t>
            </a:r>
            <a:endParaRPr lang="nl" sz="18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Er kan slechts één persoon tegelijk spreken </a:t>
            </a: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op een kanaal, bij een groter aantal kanalen kunnen er binnen een gebied meer conversaties plaatsvinden.</a:t>
            </a:r>
            <a:endParaRPr lang="nl" sz="1800"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endParaRPr lang="nl" sz="1800" dirty="0">
              <a:solidFill>
                <a:schemeClr val="dk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spcBef>
                <a:spcPts val="0"/>
              </a:spcBef>
              <a:spcAft>
                <a:spcPts val="0"/>
              </a:spcAft>
              <a:buNone/>
            </a:pP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In principe wordt per team </a:t>
            </a:r>
            <a:r>
              <a:rPr lang="nl" sz="1800" b="1" i="0" u="none" baseline="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een ander kanaal toegewezen </a:t>
            </a:r>
            <a:r>
              <a:rPr lang="nl" sz="1800" b="0" i="0" u="none" baseline="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als onderdeel van het communicatieplan.</a:t>
            </a:r>
            <a:endParaRPr lang="nl" dirty="0">
              <a:solidFill>
                <a:schemeClr val="dk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293" name="Google Shape;293;p15"/>
          <p:cNvPicPr preferRelativeResize="0"/>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Lst>
          </a:blip>
          <a:srcRect/>
          <a:stretch/>
        </p:blipFill>
        <p:spPr>
          <a:xfrm>
            <a:off x="5049527" y="4980752"/>
            <a:ext cx="564203" cy="719359"/>
          </a:xfrm>
          <a:prstGeom prst="rect">
            <a:avLst/>
          </a:prstGeom>
          <a:noFill/>
          <a:ln>
            <a:noFill/>
          </a:ln>
        </p:spPr>
      </p:pic>
      <p:pic>
        <p:nvPicPr>
          <p:cNvPr id="294" name="Google Shape;294;p15"/>
          <p:cNvPicPr preferRelativeResize="0"/>
          <p:nvPr/>
        </p:nvPicPr>
        <p:blipFill rotWithShape="1">
          <a:blip r:embed="rId5">
            <a:alphaModFix/>
            <a:extLst>
              <a:ext uri="{BEBA8EAE-BF5A-486C-A8C5-ECC9F3942E4B}">
                <a14:imgProps xmlns:a14="http://schemas.microsoft.com/office/drawing/2010/main">
                  <a14:imgLayer r:embed="rId6">
                    <a14:imgEffect>
                      <a14:saturation sat="0"/>
                    </a14:imgEffect>
                  </a14:imgLayer>
                </a14:imgProps>
              </a:ext>
            </a:extLst>
          </a:blip>
          <a:srcRect/>
          <a:stretch/>
        </p:blipFill>
        <p:spPr>
          <a:xfrm>
            <a:off x="5014264" y="3809913"/>
            <a:ext cx="634728" cy="726411"/>
          </a:xfrm>
          <a:prstGeom prst="rect">
            <a:avLst/>
          </a:prstGeom>
          <a:noFill/>
          <a:ln>
            <a:noFill/>
          </a:ln>
        </p:spPr>
      </p:pic>
      <p:pic>
        <p:nvPicPr>
          <p:cNvPr id="295" name="Google Shape;295;p15"/>
          <p:cNvPicPr preferRelativeResize="0"/>
          <p:nvPr/>
        </p:nvPicPr>
        <p:blipFill rotWithShape="1">
          <a:blip r:embed="rId7">
            <a:alphaModFix/>
            <a:extLst>
              <a:ext uri="{BEBA8EAE-BF5A-486C-A8C5-ECC9F3942E4B}">
                <a14:imgProps xmlns:a14="http://schemas.microsoft.com/office/drawing/2010/main">
                  <a14:imgLayer r:embed="rId8">
                    <a14:imgEffect>
                      <a14:saturation sat="0"/>
                    </a14:imgEffect>
                  </a14:imgLayer>
                </a14:imgProps>
              </a:ext>
            </a:extLst>
          </a:blip>
          <a:srcRect/>
          <a:stretch/>
        </p:blipFill>
        <p:spPr>
          <a:xfrm>
            <a:off x="4929634" y="2627513"/>
            <a:ext cx="803989" cy="691148"/>
          </a:xfrm>
          <a:prstGeom prst="rect">
            <a:avLst/>
          </a:prstGeom>
          <a:noFill/>
          <a:ln>
            <a:noFill/>
          </a:ln>
        </p:spPr>
      </p:pic>
      <p:pic>
        <p:nvPicPr>
          <p:cNvPr id="296" name="Google Shape;296;p15"/>
          <p:cNvPicPr preferRelativeResize="0"/>
          <p:nvPr/>
        </p:nvPicPr>
        <p:blipFill rotWithShape="1">
          <a:blip r:embed="rId9">
            <a:alphaModFix/>
            <a:extLst>
              <a:ext uri="{BEBA8EAE-BF5A-486C-A8C5-ECC9F3942E4B}">
                <a14:imgProps xmlns:a14="http://schemas.microsoft.com/office/drawing/2010/main">
                  <a14:imgLayer r:embed="rId10">
                    <a14:imgEffect>
                      <a14:saturation sat="0"/>
                    </a14:imgEffect>
                  </a14:imgLayer>
                </a14:imgProps>
              </a:ext>
            </a:extLst>
          </a:blip>
          <a:srcRect/>
          <a:stretch/>
        </p:blipFill>
        <p:spPr>
          <a:xfrm>
            <a:off x="4887318" y="1487428"/>
            <a:ext cx="888620" cy="648833"/>
          </a:xfrm>
          <a:prstGeom prst="rect">
            <a:avLst/>
          </a:prstGeom>
          <a:noFill/>
          <a:ln>
            <a:noFill/>
          </a:ln>
        </p:spPr>
      </p:pic>
      <p:sp>
        <p:nvSpPr>
          <p:cNvPr id="297" name="Google Shape;297;p15"/>
          <p:cNvSpPr txBox="1"/>
          <p:nvPr/>
        </p:nvSpPr>
        <p:spPr>
          <a:xfrm>
            <a:off x="143435" y="638259"/>
            <a:ext cx="391757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Tweewegradio’s</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nl"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Hoe werken ze?</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8" name="Google Shape;308;p16"/>
          <p:cNvSpPr txBox="1"/>
          <p:nvPr/>
        </p:nvSpPr>
        <p:spPr>
          <a:xfrm>
            <a:off x="107575" y="638259"/>
            <a:ext cx="382695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rPr>
              <a:t>Tweewegradio’s</a:t>
            </a:r>
            <a:endParaRPr lang="nl" sz="3600" b="1" dirty="0">
              <a:solidFill>
                <a:srgbClr val="F5333F">
                  <a:lumMod val="100000"/>
                </a:srgbClr>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endParaRPr lang="nl" sz="18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0" marR="0" lvl="0" indent="0" algn="l" rtl="0">
              <a:lnSpc>
                <a:spcPct val="90000"/>
              </a:lnSpc>
              <a:spcBef>
                <a:spcPts val="0"/>
              </a:spcBef>
              <a:spcAft>
                <a:spcPts val="0"/>
              </a:spcAft>
              <a:buClr>
                <a:schemeClr val="lt1"/>
              </a:buClr>
              <a:buSzPts val="4400"/>
              <a:buFont typeface="Arial"/>
              <a:buNone/>
            </a:pPr>
            <a:r>
              <a:rPr lang="nl" sz="1800" b="0"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Hoe werken ze?</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pic>
        <p:nvPicPr>
          <p:cNvPr id="309" name="Google Shape;309;p16"/>
          <p:cNvPicPr preferRelativeResize="0"/>
          <p:nvPr/>
        </p:nvPicPr>
        <p:blipFill rotWithShape="1">
          <a:blip r:embed="rId3">
            <a:alphaModFix/>
          </a:blip>
          <a:srcRect r="25469"/>
          <a:stretch/>
        </p:blipFill>
        <p:spPr>
          <a:xfrm>
            <a:off x="4382767" y="811437"/>
            <a:ext cx="7809233" cy="4321451"/>
          </a:xfrm>
          <a:prstGeom prst="rect">
            <a:avLst/>
          </a:prstGeom>
          <a:noFill/>
          <a:ln>
            <a:noFill/>
          </a:ln>
        </p:spPr>
      </p:pic>
      <p:sp>
        <p:nvSpPr>
          <p:cNvPr id="2" name="ZoneTexte 1">
            <a:extLst>
              <a:ext uri="{FF2B5EF4-FFF2-40B4-BE49-F238E27FC236}">
                <a16:creationId xmlns:a16="http://schemas.microsoft.com/office/drawing/2014/main" id="{6B7CF337-4804-45BF-FADA-3FBA2817DB9B}"/>
              </a:ext>
            </a:extLst>
          </p:cNvPr>
          <p:cNvSpPr txBox="1"/>
          <p:nvPr/>
        </p:nvSpPr>
        <p:spPr>
          <a:xfrm>
            <a:off x="4318627" y="845921"/>
            <a:ext cx="1901422" cy="523220"/>
          </a:xfrm>
          <a:prstGeom prst="rect">
            <a:avLst/>
          </a:prstGeom>
          <a:solidFill>
            <a:schemeClr val="bg1"/>
          </a:solidFill>
        </p:spPr>
        <p:txBody>
          <a:bodyPr wrap="square" rtlCol="0">
            <a:spAutoFit/>
          </a:bodyPr>
          <a:lstStyle/>
          <a:p>
            <a:pPr algn="ctr" rtl="0"/>
            <a:r>
              <a:rPr lang="nl" b="1" i="0" u="none" baseline="0" dirty="0">
                <a:latin typeface="Arial" panose="020B0604020202020204" pitchFamily="34" charset="0"/>
                <a:cs typeface="+mn-cs"/>
                <a:sym typeface="Arial" panose="020B0604020202020204" pitchFamily="34" charset="0"/>
              </a:rPr>
              <a:t>Plaats van de batterij</a:t>
            </a:r>
            <a:endParaRPr lang="nl" b="1" dirty="0">
              <a:latin typeface="Arial" panose="020B0604020202020204" pitchFamily="34" charset="0"/>
              <a:cs typeface="+mn-cs"/>
              <a:sym typeface="Arial" panose="020B0604020202020204" pitchFamily="34" charset="0"/>
            </a:endParaRPr>
          </a:p>
        </p:txBody>
      </p:sp>
      <p:sp>
        <p:nvSpPr>
          <p:cNvPr id="3" name="ZoneTexte 2">
            <a:extLst>
              <a:ext uri="{FF2B5EF4-FFF2-40B4-BE49-F238E27FC236}">
                <a16:creationId xmlns:a16="http://schemas.microsoft.com/office/drawing/2014/main" id="{869E5D95-9E01-695D-4E42-868A8A35B3BE}"/>
              </a:ext>
            </a:extLst>
          </p:cNvPr>
          <p:cNvSpPr txBox="1"/>
          <p:nvPr/>
        </p:nvSpPr>
        <p:spPr>
          <a:xfrm>
            <a:off x="6284189" y="1376342"/>
            <a:ext cx="1713233" cy="307777"/>
          </a:xfrm>
          <a:prstGeom prst="rect">
            <a:avLst/>
          </a:prstGeom>
          <a:solidFill>
            <a:schemeClr val="bg1"/>
          </a:solidFill>
        </p:spPr>
        <p:txBody>
          <a:bodyPr wrap="square" rtlCol="0">
            <a:spAutoFit/>
          </a:bodyPr>
          <a:lstStyle/>
          <a:p>
            <a:pPr algn="ctr" rtl="0"/>
            <a:r>
              <a:rPr lang="nl" b="1" i="0" u="none" baseline="0">
                <a:latin typeface="Arial" panose="020B0604020202020204" pitchFamily="34" charset="0"/>
                <a:cs typeface="+mn-cs"/>
                <a:sym typeface="Arial" panose="020B0604020202020204" pitchFamily="34" charset="0"/>
              </a:rPr>
              <a:t>Kanaalweergave</a:t>
            </a:r>
            <a:endParaRPr lang="nl" b="1" dirty="0">
              <a:latin typeface="Arial" panose="020B0604020202020204" pitchFamily="34" charset="0"/>
              <a:cs typeface="+mn-cs"/>
              <a:sym typeface="Arial" panose="020B0604020202020204" pitchFamily="34" charset="0"/>
            </a:endParaRPr>
          </a:p>
        </p:txBody>
      </p:sp>
      <p:sp>
        <p:nvSpPr>
          <p:cNvPr id="4" name="ZoneTexte 3">
            <a:extLst>
              <a:ext uri="{FF2B5EF4-FFF2-40B4-BE49-F238E27FC236}">
                <a16:creationId xmlns:a16="http://schemas.microsoft.com/office/drawing/2014/main" id="{B0071C54-54BE-69FE-A8BA-4962A92084CD}"/>
              </a:ext>
            </a:extLst>
          </p:cNvPr>
          <p:cNvSpPr txBox="1"/>
          <p:nvPr/>
        </p:nvSpPr>
        <p:spPr>
          <a:xfrm>
            <a:off x="4454485" y="4555835"/>
            <a:ext cx="1982174" cy="307777"/>
          </a:xfrm>
          <a:prstGeom prst="rect">
            <a:avLst/>
          </a:prstGeom>
          <a:solidFill>
            <a:schemeClr val="bg1"/>
          </a:solidFill>
        </p:spPr>
        <p:txBody>
          <a:bodyPr wrap="square" rtlCol="0">
            <a:spAutoFit/>
          </a:bodyPr>
          <a:lstStyle/>
          <a:p>
            <a:pPr algn="ctr" rtl="0"/>
            <a:r>
              <a:rPr lang="nl" b="1" i="0" u="none" baseline="0">
                <a:latin typeface="Arial" panose="020B0604020202020204" pitchFamily="34" charset="0"/>
                <a:cs typeface="+mn-cs"/>
                <a:sym typeface="Arial" panose="020B0604020202020204" pitchFamily="34" charset="0"/>
              </a:rPr>
              <a:t>Verzenden van oproeptoon</a:t>
            </a:r>
            <a:endParaRPr lang="nl" b="1" dirty="0">
              <a:latin typeface="Arial" panose="020B0604020202020204" pitchFamily="34" charset="0"/>
              <a:cs typeface="+mn-cs"/>
              <a:sym typeface="Arial" panose="020B0604020202020204" pitchFamily="34" charset="0"/>
            </a:endParaRPr>
          </a:p>
        </p:txBody>
      </p:sp>
      <p:sp>
        <p:nvSpPr>
          <p:cNvPr id="5" name="ZoneTexte 4">
            <a:extLst>
              <a:ext uri="{FF2B5EF4-FFF2-40B4-BE49-F238E27FC236}">
                <a16:creationId xmlns:a16="http://schemas.microsoft.com/office/drawing/2014/main" id="{6D55F87E-D79A-4B54-B893-75399C041532}"/>
              </a:ext>
            </a:extLst>
          </p:cNvPr>
          <p:cNvSpPr txBox="1"/>
          <p:nvPr/>
        </p:nvSpPr>
        <p:spPr>
          <a:xfrm>
            <a:off x="9627120" y="1215253"/>
            <a:ext cx="2044927" cy="307777"/>
          </a:xfrm>
          <a:prstGeom prst="rect">
            <a:avLst/>
          </a:prstGeom>
          <a:solidFill>
            <a:schemeClr val="bg1"/>
          </a:solidFill>
        </p:spPr>
        <p:txBody>
          <a:bodyPr wrap="square" rtlCol="0">
            <a:spAutoFit/>
          </a:bodyPr>
          <a:lstStyle/>
          <a:p>
            <a:pPr algn="ctr" rtl="0"/>
            <a:r>
              <a:rPr lang="nl" b="1" i="0" u="none" baseline="0">
                <a:latin typeface="Arial" panose="020B0604020202020204" pitchFamily="34" charset="0"/>
                <a:cs typeface="+mn-cs"/>
                <a:sym typeface="Arial" panose="020B0604020202020204" pitchFamily="34" charset="0"/>
              </a:rPr>
              <a:t>Hoofdtelefooningang</a:t>
            </a:r>
            <a:endParaRPr lang="nl" b="1" dirty="0">
              <a:latin typeface="Arial" panose="020B0604020202020204" pitchFamily="34" charset="0"/>
              <a:cs typeface="+mn-cs"/>
              <a:sym typeface="Arial" panose="020B0604020202020204" pitchFamily="34" charset="0"/>
            </a:endParaRPr>
          </a:p>
        </p:txBody>
      </p:sp>
      <p:sp>
        <p:nvSpPr>
          <p:cNvPr id="6" name="ZoneTexte 5">
            <a:extLst>
              <a:ext uri="{FF2B5EF4-FFF2-40B4-BE49-F238E27FC236}">
                <a16:creationId xmlns:a16="http://schemas.microsoft.com/office/drawing/2014/main" id="{3C3CB134-C11F-3107-31AF-879B82163B30}"/>
              </a:ext>
            </a:extLst>
          </p:cNvPr>
          <p:cNvSpPr txBox="1"/>
          <p:nvPr/>
        </p:nvSpPr>
        <p:spPr>
          <a:xfrm>
            <a:off x="9567892" y="2099506"/>
            <a:ext cx="1713233" cy="307777"/>
          </a:xfrm>
          <a:prstGeom prst="rect">
            <a:avLst/>
          </a:prstGeom>
          <a:solidFill>
            <a:schemeClr val="bg1"/>
          </a:solidFill>
        </p:spPr>
        <p:txBody>
          <a:bodyPr wrap="square" rtlCol="0">
            <a:spAutoFit/>
          </a:bodyPr>
          <a:lstStyle/>
          <a:p>
            <a:pPr algn="ctr" rtl="0"/>
            <a:r>
              <a:rPr lang="nl" b="1" i="0" u="none" baseline="0">
                <a:latin typeface="Arial" panose="020B0604020202020204" pitchFamily="34" charset="0"/>
                <a:cs typeface="+mn-cs"/>
                <a:sym typeface="Arial" panose="020B0604020202020204" pitchFamily="34" charset="0"/>
              </a:rPr>
              <a:t>Scanknop</a:t>
            </a:r>
            <a:endParaRPr lang="nl" b="1" dirty="0">
              <a:latin typeface="Arial" panose="020B0604020202020204" pitchFamily="34" charset="0"/>
              <a:cs typeface="+mn-cs"/>
              <a:sym typeface="Arial" panose="020B0604020202020204" pitchFamily="34" charset="0"/>
            </a:endParaRPr>
          </a:p>
        </p:txBody>
      </p:sp>
      <p:sp>
        <p:nvSpPr>
          <p:cNvPr id="7" name="ZoneTexte 6">
            <a:extLst>
              <a:ext uri="{FF2B5EF4-FFF2-40B4-BE49-F238E27FC236}">
                <a16:creationId xmlns:a16="http://schemas.microsoft.com/office/drawing/2014/main" id="{A03A2779-38F5-F2A1-8087-CE2FC5A53FCB}"/>
              </a:ext>
            </a:extLst>
          </p:cNvPr>
          <p:cNvSpPr txBox="1"/>
          <p:nvPr/>
        </p:nvSpPr>
        <p:spPr>
          <a:xfrm>
            <a:off x="9304391" y="3766941"/>
            <a:ext cx="2780034" cy="523220"/>
          </a:xfrm>
          <a:prstGeom prst="rect">
            <a:avLst/>
          </a:prstGeom>
          <a:solidFill>
            <a:schemeClr val="bg1"/>
          </a:solidFill>
        </p:spPr>
        <p:txBody>
          <a:bodyPr wrap="square" rtlCol="0">
            <a:spAutoFit/>
          </a:bodyPr>
          <a:lstStyle/>
          <a:p>
            <a:pPr algn="l" rtl="0"/>
            <a:r>
              <a:rPr lang="nl" b="1" i="0" u="none" baseline="0">
                <a:latin typeface="Arial" panose="020B0604020202020204" pitchFamily="34" charset="0"/>
                <a:cs typeface="+mn-cs"/>
                <a:sym typeface="Arial" panose="020B0604020202020204" pitchFamily="34" charset="0"/>
              </a:rPr>
              <a:t>Selectieknop privacy-line (PL) en vergrendelingsinstellingen</a:t>
            </a:r>
            <a:endParaRPr lang="nl" b="1" dirty="0">
              <a:latin typeface="Arial" panose="020B0604020202020204" pitchFamily="34" charset="0"/>
              <a:cs typeface="+mn-cs"/>
              <a:sym typeface="Arial" panose="020B0604020202020204" pitchFamily="34" charset="0"/>
            </a:endParaRPr>
          </a:p>
        </p:txBody>
      </p:sp>
      <p:sp>
        <p:nvSpPr>
          <p:cNvPr id="8" name="ZoneTexte 7">
            <a:extLst>
              <a:ext uri="{FF2B5EF4-FFF2-40B4-BE49-F238E27FC236}">
                <a16:creationId xmlns:a16="http://schemas.microsoft.com/office/drawing/2014/main" id="{2756B53A-4DC3-43C4-0CDD-189D2A26C517}"/>
              </a:ext>
            </a:extLst>
          </p:cNvPr>
          <p:cNvSpPr txBox="1"/>
          <p:nvPr/>
        </p:nvSpPr>
        <p:spPr>
          <a:xfrm>
            <a:off x="8447774" y="4863612"/>
            <a:ext cx="1982174" cy="307777"/>
          </a:xfrm>
          <a:prstGeom prst="rect">
            <a:avLst/>
          </a:prstGeom>
          <a:solidFill>
            <a:schemeClr val="bg1"/>
          </a:solidFill>
        </p:spPr>
        <p:txBody>
          <a:bodyPr wrap="square" rtlCol="0">
            <a:spAutoFit/>
          </a:bodyPr>
          <a:lstStyle/>
          <a:p>
            <a:pPr algn="ctr" rtl="0"/>
            <a:r>
              <a:rPr lang="nl" b="1" i="0" u="none" baseline="0" dirty="0">
                <a:latin typeface="Arial" panose="020B0604020202020204" pitchFamily="34" charset="0"/>
                <a:cs typeface="+mn-cs"/>
                <a:sym typeface="Arial" panose="020B0604020202020204" pitchFamily="34" charset="0"/>
              </a:rPr>
              <a:t>Kanaalselectieknop</a:t>
            </a:r>
            <a:endParaRPr lang="nl" b="1" dirty="0">
              <a:latin typeface="Arial" panose="020B0604020202020204" pitchFamily="34" charset="0"/>
              <a:cs typeface="+mn-cs"/>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17" descr="A person shooting an object&#10;&#10;Description automatically generated with low confidence"/>
          <p:cNvPicPr preferRelativeResize="0"/>
          <p:nvPr/>
        </p:nvPicPr>
        <p:blipFill rotWithShape="1">
          <a:blip r:embed="rId3">
            <a:alphaModFix/>
          </a:blip>
          <a:srcRect l="1833" t="7803" r="20423" b="7966"/>
          <a:stretch/>
        </p:blipFill>
        <p:spPr>
          <a:xfrm>
            <a:off x="3058160" y="0"/>
            <a:ext cx="9133840" cy="6858000"/>
          </a:xfrm>
          <a:prstGeom prst="rect">
            <a:avLst/>
          </a:prstGeom>
          <a:noFill/>
          <a:ln>
            <a:noFill/>
          </a:ln>
        </p:spPr>
      </p:pic>
      <p:sp>
        <p:nvSpPr>
          <p:cNvPr id="320" name="Google Shape;320;p1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21" name="Google Shape;321;p17"/>
          <p:cNvSpPr txBox="1"/>
          <p:nvPr/>
        </p:nvSpPr>
        <p:spPr>
          <a:xfrm>
            <a:off x="212676" y="638259"/>
            <a:ext cx="379326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Tips voor het gebruik van tweewegradio’s</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22" name="Google Shape;322;p17"/>
          <p:cNvSpPr/>
          <p:nvPr/>
        </p:nvSpPr>
        <p:spPr>
          <a:xfrm>
            <a:off x="4499322" y="3597825"/>
            <a:ext cx="7435348" cy="2659540"/>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3" name="Google Shape;323;p17"/>
          <p:cNvSpPr txBox="1"/>
          <p:nvPr/>
        </p:nvSpPr>
        <p:spPr>
          <a:xfrm>
            <a:off x="4659086" y="3695593"/>
            <a:ext cx="6821700" cy="2031285"/>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1800"/>
              <a:buFont typeface="Calibri"/>
              <a:buAutoNum type="arabicPeriod"/>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Selecteer een kanaal</a:t>
            </a: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chemeClr val="lt1"/>
              </a:buClr>
              <a:buSzPts val="1800"/>
              <a:buAutoNum type="arabicPeriod"/>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Luister eerst naar ‘traffic’ om te weten of het kanaal vrij is.</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chemeClr val="lt1"/>
              </a:buClr>
              <a:buSzPts val="1800"/>
              <a:buFont typeface="Calibri"/>
              <a:buAutoNum type="arabicPeriod"/>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Als het kanaal vrij is, drukt u op de push-to-talk-knop om te spreken.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chemeClr val="lt1"/>
              </a:buClr>
              <a:buSzPts val="1800"/>
              <a:buFont typeface="Calibri"/>
              <a:buAutoNum type="arabicPeriod"/>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Spreek in de buurt van de microfoon, niet rechtstreeks erin.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chemeClr val="lt1"/>
              </a:buClr>
              <a:buSzPts val="1800"/>
              <a:buFont typeface="Calibri"/>
              <a:buAutoNum type="arabicPeriod"/>
            </a:pPr>
            <a:r>
              <a:rPr lang="nl" sz="1800" b="0" i="0" u="none" baseline="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rPr>
              <a:t>Hou de antenne verticaal tijdens het spreken.</a:t>
            </a:r>
            <a:endParaRPr lang="nl" sz="1800" dirty="0">
              <a:solidFill>
                <a:schemeClr val="lt1">
                  <a:lumMod val="100000"/>
                </a:schemeClr>
              </a:solidFill>
              <a:latin typeface="Open sans" panose="020B0606030504020204" pitchFamily="34" charset="0"/>
              <a:ea typeface="Open sans" panose="020B0606030504020204" pitchFamily="34" charset="0"/>
              <a:cs typeface="+mn-cs"/>
              <a:sym typeface="Arial" panose="020B0604020202020204" pitchFamily="34" charset="0"/>
            </a:endParaRPr>
          </a:p>
          <a:p>
            <a:pPr marL="342900" marR="0" lvl="0" indent="-342900" algn="l" rtl="0">
              <a:spcBef>
                <a:spcPts val="0"/>
              </a:spcBef>
              <a:spcAft>
                <a:spcPts val="0"/>
              </a:spcAft>
              <a:buClr>
                <a:schemeClr val="lt1"/>
              </a:buClr>
              <a:buSzPts val="1800"/>
              <a:buFont typeface="Calibri"/>
              <a:buAutoNum type="arabicPeriod"/>
            </a:pPr>
            <a:r>
              <a:rPr lang="nl" sz="18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Laat de push-to-talk-knop los als u klaar bent met spreken. </a:t>
            </a:r>
            <a:endParaRPr lang="nl" dirty="0">
              <a:latin typeface="Open sans" panose="020B0606030504020204" pitchFamily="34" charset="0"/>
              <a:ea typeface="Open sans" panose="020B0606030504020204" pitchFamily="34" charset="0"/>
              <a:cs typeface="+mn-cs"/>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34" name="Google Shape;334;p18"/>
          <p:cNvSpPr txBox="1"/>
          <p:nvPr/>
        </p:nvSpPr>
        <p:spPr>
          <a:xfrm>
            <a:off x="340660" y="638259"/>
            <a:ext cx="288302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nl" sz="3600" b="1" i="0" u="none" baseline="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Fonetisch alfabet</a:t>
            </a:r>
            <a:endParaRPr lang="nl"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p:txBody>
      </p:sp>
      <p:graphicFrame>
        <p:nvGraphicFramePr>
          <p:cNvPr id="3" name="Table 2">
            <a:extLst>
              <a:ext uri="{FF2B5EF4-FFF2-40B4-BE49-F238E27FC236}">
                <a16:creationId xmlns:a16="http://schemas.microsoft.com/office/drawing/2014/main" id="{603A3E1F-E1D3-279A-C608-C55E6EFDE9A4}"/>
              </a:ext>
            </a:extLst>
          </p:cNvPr>
          <p:cNvGraphicFramePr>
            <a:graphicFrameLocks noGrp="1"/>
          </p:cNvGraphicFramePr>
          <p:nvPr>
            <p:extLst>
              <p:ext uri="{D42A27DB-BD31-4B8C-83A1-F6EECF244321}">
                <p14:modId xmlns:p14="http://schemas.microsoft.com/office/powerpoint/2010/main" val="3702798063"/>
              </p:ext>
            </p:extLst>
          </p:nvPr>
        </p:nvGraphicFramePr>
        <p:xfrm>
          <a:off x="4932203" y="1762626"/>
          <a:ext cx="6426677" cy="3327400"/>
        </p:xfrm>
        <a:graphic>
          <a:graphicData uri="http://schemas.openxmlformats.org/drawingml/2006/table">
            <a:tbl>
              <a:tblPr firstRow="1" bandRow="1">
                <a:tableStyleId>{5940675A-B579-460E-94D1-54222C63F5DA}</a:tableStyleId>
              </a:tblPr>
              <a:tblGrid>
                <a:gridCol w="533877">
                  <a:extLst>
                    <a:ext uri="{9D8B030D-6E8A-4147-A177-3AD203B41FA5}">
                      <a16:colId xmlns:a16="http://schemas.microsoft.com/office/drawing/2014/main" val="3733618225"/>
                    </a:ext>
                  </a:extLst>
                </a:gridCol>
                <a:gridCol w="1676400">
                  <a:extLst>
                    <a:ext uri="{9D8B030D-6E8A-4147-A177-3AD203B41FA5}">
                      <a16:colId xmlns:a16="http://schemas.microsoft.com/office/drawing/2014/main" val="1638467979"/>
                    </a:ext>
                  </a:extLst>
                </a:gridCol>
                <a:gridCol w="518160">
                  <a:extLst>
                    <a:ext uri="{9D8B030D-6E8A-4147-A177-3AD203B41FA5}">
                      <a16:colId xmlns:a16="http://schemas.microsoft.com/office/drawing/2014/main" val="1834795200"/>
                    </a:ext>
                  </a:extLst>
                </a:gridCol>
                <a:gridCol w="1584960">
                  <a:extLst>
                    <a:ext uri="{9D8B030D-6E8A-4147-A177-3AD203B41FA5}">
                      <a16:colId xmlns:a16="http://schemas.microsoft.com/office/drawing/2014/main" val="1989593120"/>
                    </a:ext>
                  </a:extLst>
                </a:gridCol>
                <a:gridCol w="497840">
                  <a:extLst>
                    <a:ext uri="{9D8B030D-6E8A-4147-A177-3AD203B41FA5}">
                      <a16:colId xmlns:a16="http://schemas.microsoft.com/office/drawing/2014/main" val="3928106737"/>
                    </a:ext>
                  </a:extLst>
                </a:gridCol>
                <a:gridCol w="1615440">
                  <a:extLst>
                    <a:ext uri="{9D8B030D-6E8A-4147-A177-3AD203B41FA5}">
                      <a16:colId xmlns:a16="http://schemas.microsoft.com/office/drawing/2014/main" val="982874882"/>
                    </a:ext>
                  </a:extLst>
                </a:gridCol>
              </a:tblGrid>
              <a:tr h="370840">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A</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Alfa</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J</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Juliett</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S</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Sierra</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53517112"/>
                  </a:ext>
                </a:extLst>
              </a:tr>
              <a:tr h="370840">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B</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Bravo</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K</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Kilo</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T</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Tango</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28961622"/>
                  </a:ext>
                </a:extLst>
              </a:tr>
              <a:tr h="370840">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C</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Charlie</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L</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Lima</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U</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Uniform</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86886063"/>
                  </a:ext>
                </a:extLst>
              </a:tr>
              <a:tr h="370840">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D</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Delta</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M</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Mike</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V</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Victor</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46725208"/>
                  </a:ext>
                </a:extLst>
              </a:tr>
              <a:tr h="370840">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E</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Echo</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N</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November</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W</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Whiskey</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30225895"/>
                  </a:ext>
                </a:extLst>
              </a:tr>
              <a:tr h="370840">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F</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Foxtrot</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O</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Oscar</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X</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X ray</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455504452"/>
                  </a:ext>
                </a:extLst>
              </a:tr>
              <a:tr h="370840">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G</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Golf</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P</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Papa</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Y</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Yankee</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45494799"/>
                  </a:ext>
                </a:extLst>
              </a:tr>
              <a:tr h="185420">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H</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Hotel</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Q</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Quebec</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Z</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Zulu</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97898131"/>
                  </a:ext>
                </a:extLst>
              </a:tr>
              <a:tr h="185420">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I</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India</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r>
                        <a:rPr lang="nl" sz="1800" b="0" i="0" u="none" spc="0" baseline="0">
                          <a:solidFill>
                            <a:srgbClr val="F5333F"/>
                          </a:solidFill>
                          <a:latin typeface="Open sans" panose="020B0606030504020204" pitchFamily="34" charset="0"/>
                          <a:ea typeface="Open sans" panose="020B0606030504020204" pitchFamily="34" charset="0"/>
                          <a:cs typeface="+mn-cs"/>
                          <a:sym typeface="Arial" panose="020B0604020202020204" pitchFamily="34" charset="0"/>
                        </a:rPr>
                        <a:t>R</a:t>
                      </a:r>
                      <a:endParaRPr lang="nl" sz="1800" spc="0" dirty="0">
                        <a:solidFill>
                          <a:srgbClr val="F5333F"/>
                        </a:solidFill>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rtl="0"/>
                      <a:r>
                        <a:rPr lang="nl" sz="1800" b="0" i="0" u="none" spc="0" baseline="0">
                          <a:latin typeface="Open sans" panose="020B0606030504020204" pitchFamily="34" charset="0"/>
                          <a:ea typeface="Open sans" panose="020B0606030504020204" pitchFamily="34" charset="0"/>
                          <a:cs typeface="+mn-cs"/>
                          <a:sym typeface="Arial" panose="020B0604020202020204" pitchFamily="34" charset="0"/>
                        </a:rPr>
                        <a:t>Romeo</a:t>
                      </a:r>
                      <a:endParaRPr lang="nl" sz="1800" spc="0" dirty="0">
                        <a:latin typeface="Open sans" panose="020B0606030504020204" pitchFamily="34" charset="0"/>
                        <a:ea typeface="Open sans" panose="020B0606030504020204" pitchFamily="34" charset="0"/>
                        <a:cs typeface="+mn-cs"/>
                        <a:sym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rtl="0"/>
                      <a:endParaRPr lang="nl" sz="18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endParaRPr lang="nl" sz="1800" dirty="0">
                        <a:latin typeface="Open sans" panose="020B0606030504020204" pitchFamily="34" charset="0"/>
                        <a:ea typeface="Open sans" panose="020B0606030504020204" pitchFamily="34" charset="0"/>
                        <a:cs typeface="Open sans" panose="020B0606030504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6134041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638</Words>
  <Application>Microsoft Office PowerPoint</Application>
  <PresentationFormat>Widescreen</PresentationFormat>
  <Paragraphs>126</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Arial Nova</vt:lpstr>
      <vt:lpstr>Calibri</vt:lpstr>
      <vt:lpstr>Noto Sans Symbols</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Renee THOMAS</cp:lastModifiedBy>
  <cp:revision>7</cp:revision>
  <dcterms:created xsi:type="dcterms:W3CDTF">2021-09-10T07:38:40Z</dcterms:created>
  <dcterms:modified xsi:type="dcterms:W3CDTF">2024-10-01T14:37:18Z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2022-06-01T21:21:28Z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186d326f-df88-44c7-af77-118ae34c6213</vt:lpwstr>
  </property>
  <property fmtid="{D5CDD505-2E9C-101B-9397-08002B2CF9AE}" pid="8" name="MSIP_Label_caf3f7fd-5cd4-4287-9002-aceb9af13c42_ContentBits">
    <vt:lpwstr>2</vt:lpwstr>
  </property>
</Properties>
</file>