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310" r:id="rId2"/>
    <p:sldId id="309" r:id="rId3"/>
    <p:sldId id="257" r:id="rId4"/>
    <p:sldId id="258" r:id="rId5"/>
    <p:sldId id="259" r:id="rId6"/>
    <p:sldId id="260" r:id="rId7"/>
    <p:sldId id="261" r:id="rId8"/>
    <p:sldId id="262" r:id="rId9"/>
    <p:sldId id="263" r:id="rId10"/>
    <p:sldId id="264" r:id="rId11"/>
    <p:sldId id="265" r:id="rId12"/>
    <p:sldId id="266" r:id="rId13"/>
    <p:sldId id="267" r:id="rId14"/>
    <p:sldId id="268" r:id="rId15"/>
    <p:sldId id="271" r:id="rId16"/>
    <p:sldId id="270" r:id="rId17"/>
    <p:sldId id="272" r:id="rId18"/>
    <p:sldId id="273" r:id="rId19"/>
    <p:sldId id="274" r:id="rId20"/>
    <p:sldId id="275" r:id="rId21"/>
    <p:sldId id="269" r:id="rId22"/>
    <p:sldId id="276" r:id="rId23"/>
    <p:sldId id="277" r:id="rId24"/>
    <p:sldId id="278" r:id="rId25"/>
    <p:sldId id="312" r:id="rId26"/>
    <p:sldId id="280" r:id="rId27"/>
    <p:sldId id="282" r:id="rId28"/>
    <p:sldId id="283" r:id="rId29"/>
    <p:sldId id="284" r:id="rId30"/>
    <p:sldId id="311"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0U1vfL4dKKQNu24jyC0tycIjZ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33F"/>
    <a:srgbClr val="011E41"/>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E5BC0-3D60-4F1B-BAF2-6FD2D5864766}" v="1" dt="2024-07-02T16:30:46.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32" autoAdjust="0"/>
    <p:restoredTop sz="85185" autoAdjust="0"/>
  </p:normalViewPr>
  <p:slideViewPr>
    <p:cSldViewPr snapToGrid="0">
      <p:cViewPr varScale="1">
        <p:scale>
          <a:sx n="90" d="100"/>
          <a:sy n="90" d="100"/>
        </p:scale>
        <p:origin x="172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438E5BC0-3D60-4F1B-BAF2-6FD2D5864766}"/>
    <pc:docChg chg="custSel delSld modSld sldOrd">
      <pc:chgData name="Vanita REDOY" userId="bdf92b45-d4ea-4a1c-a375-114a0375a38b" providerId="ADAL" clId="{438E5BC0-3D60-4F1B-BAF2-6FD2D5864766}" dt="2024-07-02T16:38:02.345" v="1419" actId="2696"/>
      <pc:docMkLst>
        <pc:docMk/>
      </pc:docMkLst>
      <pc:sldChg chg="ord">
        <pc:chgData name="Vanita REDOY" userId="bdf92b45-d4ea-4a1c-a375-114a0375a38b" providerId="ADAL" clId="{438E5BC0-3D60-4F1B-BAF2-6FD2D5864766}" dt="2024-07-02T16:26:51.195" v="274"/>
        <pc:sldMkLst>
          <pc:docMk/>
          <pc:sldMk cId="0" sldId="268"/>
        </pc:sldMkLst>
      </pc:sldChg>
      <pc:sldChg chg="modSp mod ord modNotesTx">
        <pc:chgData name="Vanita REDOY" userId="bdf92b45-d4ea-4a1c-a375-114a0375a38b" providerId="ADAL" clId="{438E5BC0-3D60-4F1B-BAF2-6FD2D5864766}" dt="2024-07-02T16:33:52.121" v="1027" actId="6549"/>
        <pc:sldMkLst>
          <pc:docMk/>
          <pc:sldMk cId="0" sldId="269"/>
        </pc:sldMkLst>
        <pc:spChg chg="mod">
          <ac:chgData name="Vanita REDOY" userId="bdf92b45-d4ea-4a1c-a375-114a0375a38b" providerId="ADAL" clId="{438E5BC0-3D60-4F1B-BAF2-6FD2D5864766}" dt="2024-07-02T16:25:27.722" v="201" actId="20577"/>
          <ac:spMkLst>
            <pc:docMk/>
            <pc:sldMk cId="0" sldId="269"/>
            <ac:spMk id="276" creationId="{00000000-0000-0000-0000-000000000000}"/>
          </ac:spMkLst>
        </pc:spChg>
      </pc:sldChg>
      <pc:sldChg chg="ord">
        <pc:chgData name="Vanita REDOY" userId="bdf92b45-d4ea-4a1c-a375-114a0375a38b" providerId="ADAL" clId="{438E5BC0-3D60-4F1B-BAF2-6FD2D5864766}" dt="2024-07-02T16:26:14.545" v="272"/>
        <pc:sldMkLst>
          <pc:docMk/>
          <pc:sldMk cId="0" sldId="271"/>
        </pc:sldMkLst>
      </pc:sldChg>
      <pc:sldChg chg="modSp mod modNotesTx">
        <pc:chgData name="Vanita REDOY" userId="bdf92b45-d4ea-4a1c-a375-114a0375a38b" providerId="ADAL" clId="{438E5BC0-3D60-4F1B-BAF2-6FD2D5864766}" dt="2024-07-02T16:33:35.385" v="1026" actId="20577"/>
        <pc:sldMkLst>
          <pc:docMk/>
          <pc:sldMk cId="0" sldId="275"/>
        </pc:sldMkLst>
        <pc:spChg chg="mod">
          <ac:chgData name="Vanita REDOY" userId="bdf92b45-d4ea-4a1c-a375-114a0375a38b" providerId="ADAL" clId="{438E5BC0-3D60-4F1B-BAF2-6FD2D5864766}" dt="2024-07-02T16:29:04.205" v="301" actId="20577"/>
          <ac:spMkLst>
            <pc:docMk/>
            <pc:sldMk cId="0" sldId="275"/>
            <ac:spMk id="373" creationId="{00000000-0000-0000-0000-000000000000}"/>
          </ac:spMkLst>
        </pc:spChg>
        <pc:spChg chg="mod">
          <ac:chgData name="Vanita REDOY" userId="bdf92b45-d4ea-4a1c-a375-114a0375a38b" providerId="ADAL" clId="{438E5BC0-3D60-4F1B-BAF2-6FD2D5864766}" dt="2024-07-02T16:31:55.455" v="743" actId="14100"/>
          <ac:spMkLst>
            <pc:docMk/>
            <pc:sldMk cId="0" sldId="275"/>
            <ac:spMk id="374" creationId="{00000000-0000-0000-0000-000000000000}"/>
          </ac:spMkLst>
        </pc:spChg>
        <pc:spChg chg="mod">
          <ac:chgData name="Vanita REDOY" userId="bdf92b45-d4ea-4a1c-a375-114a0375a38b" providerId="ADAL" clId="{438E5BC0-3D60-4F1B-BAF2-6FD2D5864766}" dt="2024-07-02T16:31:52.043" v="742" actId="14100"/>
          <ac:spMkLst>
            <pc:docMk/>
            <pc:sldMk cId="0" sldId="275"/>
            <ac:spMk id="375" creationId="{00000000-0000-0000-0000-000000000000}"/>
          </ac:spMkLst>
        </pc:spChg>
        <pc:spChg chg="mod">
          <ac:chgData name="Vanita REDOY" userId="bdf92b45-d4ea-4a1c-a375-114a0375a38b" providerId="ADAL" clId="{438E5BC0-3D60-4F1B-BAF2-6FD2D5864766}" dt="2024-07-02T16:32:44.022" v="866" actId="20577"/>
          <ac:spMkLst>
            <pc:docMk/>
            <pc:sldMk cId="0" sldId="275"/>
            <ac:spMk id="376" creationId="{00000000-0000-0000-0000-000000000000}"/>
          </ac:spMkLst>
        </pc:spChg>
        <pc:spChg chg="mod">
          <ac:chgData name="Vanita REDOY" userId="bdf92b45-d4ea-4a1c-a375-114a0375a38b" providerId="ADAL" clId="{438E5BC0-3D60-4F1B-BAF2-6FD2D5864766}" dt="2024-07-02T16:31:47.149" v="741" actId="14100"/>
          <ac:spMkLst>
            <pc:docMk/>
            <pc:sldMk cId="0" sldId="275"/>
            <ac:spMk id="377" creationId="{00000000-0000-0000-0000-000000000000}"/>
          </ac:spMkLst>
        </pc:spChg>
        <pc:picChg chg="mod">
          <ac:chgData name="Vanita REDOY" userId="bdf92b45-d4ea-4a1c-a375-114a0375a38b" providerId="ADAL" clId="{438E5BC0-3D60-4F1B-BAF2-6FD2D5864766}" dt="2024-07-02T16:31:31.581" v="702" actId="1076"/>
          <ac:picMkLst>
            <pc:docMk/>
            <pc:sldMk cId="0" sldId="275"/>
            <ac:picMk id="368" creationId="{00000000-0000-0000-0000-000000000000}"/>
          </ac:picMkLst>
        </pc:picChg>
      </pc:sldChg>
      <pc:sldChg chg="modNotesTx">
        <pc:chgData name="Vanita REDOY" userId="bdf92b45-d4ea-4a1c-a375-114a0375a38b" providerId="ADAL" clId="{438E5BC0-3D60-4F1B-BAF2-6FD2D5864766}" dt="2024-07-02T16:34:53.570" v="1172" actId="20577"/>
        <pc:sldMkLst>
          <pc:docMk/>
          <pc:sldMk cId="0" sldId="276"/>
        </pc:sldMkLst>
      </pc:sldChg>
      <pc:sldChg chg="modSp mod">
        <pc:chgData name="Vanita REDOY" userId="bdf92b45-d4ea-4a1c-a375-114a0375a38b" providerId="ADAL" clId="{438E5BC0-3D60-4F1B-BAF2-6FD2D5864766}" dt="2024-07-02T16:36:39.385" v="1369" actId="113"/>
        <pc:sldMkLst>
          <pc:docMk/>
          <pc:sldMk cId="0" sldId="277"/>
        </pc:sldMkLst>
        <pc:spChg chg="mod">
          <ac:chgData name="Vanita REDOY" userId="bdf92b45-d4ea-4a1c-a375-114a0375a38b" providerId="ADAL" clId="{438E5BC0-3D60-4F1B-BAF2-6FD2D5864766}" dt="2024-07-02T16:35:55.294" v="1328" actId="20577"/>
          <ac:spMkLst>
            <pc:docMk/>
            <pc:sldMk cId="0" sldId="277"/>
            <ac:spMk id="406" creationId="{00000000-0000-0000-0000-000000000000}"/>
          </ac:spMkLst>
        </pc:spChg>
        <pc:spChg chg="mod">
          <ac:chgData name="Vanita REDOY" userId="bdf92b45-d4ea-4a1c-a375-114a0375a38b" providerId="ADAL" clId="{438E5BC0-3D60-4F1B-BAF2-6FD2D5864766}" dt="2024-07-02T16:36:39.385" v="1369" actId="113"/>
          <ac:spMkLst>
            <pc:docMk/>
            <pc:sldMk cId="0" sldId="277"/>
            <ac:spMk id="407" creationId="{00000000-0000-0000-0000-000000000000}"/>
          </ac:spMkLst>
        </pc:spChg>
      </pc:sldChg>
      <pc:sldChg chg="modSp mod">
        <pc:chgData name="Vanita REDOY" userId="bdf92b45-d4ea-4a1c-a375-114a0375a38b" providerId="ADAL" clId="{438E5BC0-3D60-4F1B-BAF2-6FD2D5864766}" dt="2024-07-02T16:37:46.250" v="1418" actId="20577"/>
        <pc:sldMkLst>
          <pc:docMk/>
          <pc:sldMk cId="0" sldId="278"/>
        </pc:sldMkLst>
        <pc:spChg chg="mod">
          <ac:chgData name="Vanita REDOY" userId="bdf92b45-d4ea-4a1c-a375-114a0375a38b" providerId="ADAL" clId="{438E5BC0-3D60-4F1B-BAF2-6FD2D5864766}" dt="2024-07-02T16:37:46.250" v="1418" actId="20577"/>
          <ac:spMkLst>
            <pc:docMk/>
            <pc:sldMk cId="0" sldId="278"/>
            <ac:spMk id="420" creationId="{00000000-0000-0000-0000-000000000000}"/>
          </ac:spMkLst>
        </pc:spChg>
      </pc:sldChg>
      <pc:sldChg chg="del">
        <pc:chgData name="Vanita REDOY" userId="bdf92b45-d4ea-4a1c-a375-114a0375a38b" providerId="ADAL" clId="{438E5BC0-3D60-4F1B-BAF2-6FD2D5864766}" dt="2024-07-02T16:38:02.345" v="1419" actId="2696"/>
        <pc:sldMkLst>
          <pc:docMk/>
          <pc:sldMk cId="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Update</a:t>
            </a:r>
            <a:endParaRPr/>
          </a:p>
          <a:p>
            <a:pPr marL="0" lvl="0" indent="0" algn="l" rtl="0">
              <a:spcBef>
                <a:spcPts val="0"/>
              </a:spcBef>
              <a:spcAft>
                <a:spcPts val="0"/>
              </a:spcAft>
              <a:buClr>
                <a:schemeClr val="dk1"/>
              </a:buClr>
              <a:buSzPts val="1200"/>
              <a:buFont typeface="Calibri"/>
              <a:buNone/>
            </a:pPr>
            <a:r>
              <a:rPr lang="en-US"/>
              <a:t>Develop and maintain training materials to the highest standard </a:t>
            </a:r>
            <a:endParaRPr/>
          </a:p>
          <a:p>
            <a:pPr marL="0" marR="0" lvl="0" indent="0" algn="l" rtl="0">
              <a:lnSpc>
                <a:spcPct val="100000"/>
              </a:lnSpc>
              <a:spcBef>
                <a:spcPts val="0"/>
              </a:spcBef>
              <a:spcAft>
                <a:spcPts val="0"/>
              </a:spcAft>
              <a:buClr>
                <a:schemeClr val="dk1"/>
              </a:buClr>
              <a:buSzPts val="1200"/>
              <a:buFont typeface="Calibri"/>
              <a:buNone/>
            </a:pPr>
            <a:r>
              <a:rPr lang="en-US" b="1"/>
              <a:t>Evaluate impact of trainings and</a:t>
            </a:r>
            <a:r>
              <a:rPr lang="en-US"/>
              <a:t> the effectiveness of training and modify materials as appropriate </a:t>
            </a:r>
            <a:endParaRPr/>
          </a:p>
          <a:p>
            <a:pPr marL="0" lvl="0" indent="0" algn="l" rtl="0">
              <a:spcBef>
                <a:spcPts val="0"/>
              </a:spcBef>
              <a:spcAft>
                <a:spcPts val="0"/>
              </a:spcAft>
              <a:buClr>
                <a:schemeClr val="dk1"/>
              </a:buClr>
              <a:buSzPts val="1200"/>
              <a:buFont typeface="Calibri"/>
              <a:buNone/>
            </a:pPr>
            <a:r>
              <a:rPr lang="en-US" b="1"/>
              <a:t>Assess Training needs - </a:t>
            </a:r>
            <a:r>
              <a:rPr lang="en-US"/>
              <a:t>Maintain effective communication with the CDRTs to ascertain training needs </a:t>
            </a:r>
            <a:endParaRPr/>
          </a:p>
          <a:p>
            <a:pPr marL="0" lvl="0" indent="0" algn="l" rtl="0">
              <a:spcBef>
                <a:spcPts val="0"/>
              </a:spcBef>
              <a:spcAft>
                <a:spcPts val="0"/>
              </a:spcAft>
              <a:buClr>
                <a:schemeClr val="dk1"/>
              </a:buClr>
              <a:buSzPts val="1200"/>
              <a:buFont typeface="Calibri"/>
              <a:buNone/>
            </a:pPr>
            <a:r>
              <a:rPr lang="en-US" b="1"/>
              <a:t>Research/Source</a:t>
            </a:r>
            <a:r>
              <a:rPr lang="en-US"/>
              <a:t>  - Assist in the procurement of materials to support the delivery of trainings </a:t>
            </a:r>
            <a:endParaRPr/>
          </a:p>
          <a:p>
            <a:pPr marL="0" lvl="0" indent="0" algn="l" rtl="0">
              <a:spcBef>
                <a:spcPts val="0"/>
              </a:spcBef>
              <a:spcAft>
                <a:spcPts val="0"/>
              </a:spcAft>
              <a:buClr>
                <a:schemeClr val="dk1"/>
              </a:buClr>
              <a:buSzPts val="1200"/>
              <a:buFont typeface="Calibri"/>
              <a:buNone/>
            </a:pPr>
            <a:r>
              <a:rPr lang="en-US" b="1"/>
              <a:t>Record</a:t>
            </a:r>
            <a:r>
              <a:rPr lang="en-US"/>
              <a:t> CDRT Skills set </a:t>
            </a:r>
            <a:endParaRPr/>
          </a:p>
          <a:p>
            <a:pPr marL="0" lvl="0" indent="0" algn="l" rtl="0">
              <a:spcBef>
                <a:spcPts val="0"/>
              </a:spcBef>
              <a:spcAft>
                <a:spcPts val="0"/>
              </a:spcAft>
              <a:buNone/>
            </a:pPr>
            <a:endParaRPr/>
          </a:p>
        </p:txBody>
      </p:sp>
      <p:sp>
        <p:nvSpPr>
          <p:cNvPr id="214" name="Google Shape;2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This is the typical structure of a CDRT Team. This would also differ in each country. The team should be organized to suit the needs of the community.</a:t>
            </a:r>
            <a:endParaRPr dirty="0"/>
          </a:p>
        </p:txBody>
      </p:sp>
      <p:sp>
        <p:nvSpPr>
          <p:cNvPr id="240" name="Google Shape;2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What are the things that your community has that can help it to be prepared or to response to a disaster. Make a list of them. These could be persons with skills, a shelter, equipment and so on.</a:t>
            </a:r>
            <a:endParaRPr dirty="0"/>
          </a:p>
          <a:p>
            <a:pPr marL="0" lvl="0" indent="0" algn="l" rtl="0">
              <a:spcBef>
                <a:spcPts val="0"/>
              </a:spcBef>
              <a:spcAft>
                <a:spcPts val="0"/>
              </a:spcAft>
              <a:buClr>
                <a:schemeClr val="dk1"/>
              </a:buClr>
              <a:buSzPts val="1200"/>
              <a:buFont typeface="Calibri"/>
              <a:buNone/>
            </a:pPr>
            <a:r>
              <a:rPr lang="en-US" dirty="0"/>
              <a:t>What are they?</a:t>
            </a:r>
            <a:endParaRPr dirty="0"/>
          </a:p>
          <a:p>
            <a:pPr marL="0" lvl="0" indent="0" algn="l" rtl="0">
              <a:spcBef>
                <a:spcPts val="0"/>
              </a:spcBef>
              <a:spcAft>
                <a:spcPts val="0"/>
              </a:spcAft>
              <a:buClr>
                <a:schemeClr val="dk1"/>
              </a:buClr>
              <a:buSzPts val="1200"/>
              <a:buFont typeface="Calibri"/>
              <a:buNone/>
            </a:pPr>
            <a:r>
              <a:rPr lang="en-US" dirty="0"/>
              <a:t>Where are they located?</a:t>
            </a:r>
            <a:endParaRPr dirty="0"/>
          </a:p>
          <a:p>
            <a:pPr marL="0" lvl="0" indent="0" algn="l" rtl="0">
              <a:spcBef>
                <a:spcPts val="0"/>
              </a:spcBef>
              <a:spcAft>
                <a:spcPts val="0"/>
              </a:spcAft>
              <a:buClr>
                <a:schemeClr val="dk1"/>
              </a:buClr>
              <a:buSzPts val="1200"/>
              <a:buFont typeface="Calibri"/>
              <a:buNone/>
            </a:pPr>
            <a:r>
              <a:rPr lang="en-US" dirty="0"/>
              <a:t>Who has access to them?</a:t>
            </a:r>
            <a:endParaRPr dirty="0"/>
          </a:p>
          <a:p>
            <a:pPr marL="0" lvl="0" indent="0" algn="l" rtl="0">
              <a:spcBef>
                <a:spcPts val="0"/>
              </a:spcBef>
              <a:spcAft>
                <a:spcPts val="0"/>
              </a:spcAft>
              <a:buNone/>
            </a:pPr>
            <a:endParaRPr dirty="0"/>
          </a:p>
        </p:txBody>
      </p:sp>
      <p:sp>
        <p:nvSpPr>
          <p:cNvPr id="337" name="Google Shape;3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Ask the community to share examples of alerts that are received whether they are from national </a:t>
            </a:r>
            <a:r>
              <a:rPr lang="en-US" dirty="0" err="1"/>
              <a:t>organisations</a:t>
            </a:r>
            <a:r>
              <a:rPr lang="en-US" dirty="0"/>
              <a:t> or from a community early warning system.</a:t>
            </a:r>
            <a:endParaRPr dirty="0"/>
          </a:p>
        </p:txBody>
      </p:sp>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a:t>Understand CDRT Roles and Responsibilities – learning about different types of response agencies their roles and how CDRTs fit in and fill gaps in the National Response Systems, as well as gathering what is expected of a CDRT, before, during and after an emergency.</a:t>
            </a:r>
            <a:endParaRPr/>
          </a:p>
          <a:p>
            <a:pPr marL="285750" lvl="0" indent="-285750" algn="l" rtl="0">
              <a:spcBef>
                <a:spcPts val="240"/>
              </a:spcBef>
              <a:spcAft>
                <a:spcPts val="0"/>
              </a:spcAft>
              <a:buClr>
                <a:schemeClr val="dk1"/>
              </a:buClr>
              <a:buSzPts val="1200"/>
              <a:buFont typeface="Arial"/>
              <a:buChar char="•"/>
            </a:pPr>
            <a:r>
              <a:rPr lang="en-US"/>
              <a:t>How to form a CDRT and team organization – How to organise a CDRT team based on skills set and deploy CDRT members based on resources, as well as services needed.</a:t>
            </a:r>
            <a:endParaRPr/>
          </a:p>
          <a:p>
            <a:pPr marL="285750" lvl="0" indent="-285750" algn="l" rtl="0">
              <a:spcBef>
                <a:spcPts val="240"/>
              </a:spcBef>
              <a:spcAft>
                <a:spcPts val="0"/>
              </a:spcAft>
              <a:buClr>
                <a:schemeClr val="dk1"/>
              </a:buClr>
              <a:buSzPts val="1200"/>
              <a:buFont typeface="Arial"/>
              <a:buChar char="•"/>
            </a:pPr>
            <a:r>
              <a:rPr lang="en-US"/>
              <a:t>CDRT Structure and decision making – Understanding the CDRT reporting lines, operating lines and how decision are made in a timely manner to prevent loss and damage. </a:t>
            </a:r>
            <a:endParaRPr/>
          </a:p>
          <a:p>
            <a:pPr marL="285750" lvl="0" indent="-285750" algn="l" rtl="0">
              <a:spcBef>
                <a:spcPts val="240"/>
              </a:spcBef>
              <a:spcAft>
                <a:spcPts val="0"/>
              </a:spcAft>
              <a:buClr>
                <a:schemeClr val="dk1"/>
              </a:buClr>
              <a:buSzPts val="1200"/>
              <a:buFont typeface="Arial"/>
              <a:buChar char="•"/>
            </a:pPr>
            <a:r>
              <a:rPr lang="en-US"/>
              <a:t>CDRTs and response -  assessing when CDRT intervention is needed, how to intervene, while prioritizing personal safety, what is required when responding and what type of reporting, as well as assessments are needed.</a:t>
            </a:r>
            <a:endParaRPr/>
          </a:p>
          <a:p>
            <a:pPr marL="0" lvl="0" indent="0" algn="l" rtl="0">
              <a:spcBef>
                <a:spcPts val="0"/>
              </a:spcBef>
              <a:spcAft>
                <a:spcPts val="0"/>
              </a:spcAft>
              <a:buNone/>
            </a:pPr>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priority of a CDRT during a disaster is to ensure their safety and that of family members</a:t>
            </a:r>
            <a:endParaRPr dirty="0"/>
          </a:p>
        </p:txBody>
      </p:sp>
      <p:sp>
        <p:nvSpPr>
          <p:cNvPr id="385" name="Google Shape;3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08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18D03983-4C5E-6466-08E2-FF601DE22B7D}"/>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95A2D405-61F7-CE4C-07FE-A70938B4B6F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6D2467FA-3F2C-D179-14A1-7E98A7592A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294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EFFD56E4-E8B7-8A95-B418-8738C3597A84}"/>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1F4B2980-130F-E68F-D253-C7CDE8F6CB5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C988D984-0389-3F58-D8A3-A005BA1A95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49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a:extLst>
            <a:ext uri="{FF2B5EF4-FFF2-40B4-BE49-F238E27FC236}">
              <a16:creationId xmlns:a16="http://schemas.microsoft.com/office/drawing/2014/main" id="{F5C4CAAC-6B8A-A2DB-1B16-54E5D23ED256}"/>
            </a:ext>
          </a:extLst>
        </p:cNvPr>
        <p:cNvGrpSpPr/>
        <p:nvPr/>
      </p:nvGrpSpPr>
      <p:grpSpPr>
        <a:xfrm>
          <a:off x="0" y="0"/>
          <a:ext cx="0" cy="0"/>
          <a:chOff x="0" y="0"/>
          <a:chExt cx="0" cy="0"/>
        </a:xfrm>
      </p:grpSpPr>
      <p:sp>
        <p:nvSpPr>
          <p:cNvPr id="427" name="Google Shape;427;p24:notes">
            <a:extLst>
              <a:ext uri="{FF2B5EF4-FFF2-40B4-BE49-F238E27FC236}">
                <a16:creationId xmlns:a16="http://schemas.microsoft.com/office/drawing/2014/main" id="{737BEBCD-0EBE-B107-AE7D-95B32D151E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4:notes">
            <a:extLst>
              <a:ext uri="{FF2B5EF4-FFF2-40B4-BE49-F238E27FC236}">
                <a16:creationId xmlns:a16="http://schemas.microsoft.com/office/drawing/2014/main" id="{245066E6-E4B8-F3D5-C75C-76AFC44846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384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dirty="0">
                <a:solidFill>
                  <a:srgbClr val="FF0000"/>
                </a:solidFill>
                <a:latin typeface="Arial"/>
                <a:ea typeface="Arial"/>
                <a:cs typeface="Arial"/>
                <a:sym typeface="Arial"/>
              </a:rPr>
              <a:t>CDRTs as well as Community Emergency Response Teams (CERTs), collectively referred to as Community Response Teams, form part of the national response mechanism of a country. </a:t>
            </a:r>
            <a:endParaRPr dirty="0"/>
          </a:p>
          <a:p>
            <a:pPr marL="0" lvl="0" indent="0" algn="l" rtl="0">
              <a:spcBef>
                <a:spcPts val="0"/>
              </a:spcBef>
              <a:spcAft>
                <a:spcPts val="0"/>
              </a:spcAft>
              <a:buNone/>
            </a:pPr>
            <a:r>
              <a:rPr lang="en-US" dirty="0"/>
              <a:t>Note that the structure at a national level can differ in each country. It’s important to understand how it works in your country’s context.</a:t>
            </a:r>
            <a:endParaRPr dirty="0"/>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sz="1200" dirty="0">
                <a:solidFill>
                  <a:srgbClr val="FF0000"/>
                </a:solidFill>
                <a:latin typeface="Arial"/>
                <a:ea typeface="Arial"/>
                <a:cs typeface="Arial"/>
                <a:sym typeface="Arial"/>
              </a:rPr>
              <a:t>Members of the Steering Committee should include the National Disaster Organization as the Chair, the National Society as the Co-chair and members of three relevant partnering agencies (fire, medical, police/military, social development ministry and/or NGOs.</a:t>
            </a:r>
            <a:endParaRPr sz="1200" dirty="0">
              <a:solidFill>
                <a:srgbClr val="FF0000"/>
              </a:solidFill>
              <a:latin typeface="Arial"/>
              <a:ea typeface="Arial"/>
              <a:cs typeface="Arial"/>
              <a:sym typeface="Arial"/>
            </a:endParaRPr>
          </a:p>
          <a:p>
            <a:pPr marL="0" lvl="0" indent="0" algn="l" rtl="0">
              <a:spcBef>
                <a:spcPts val="0"/>
              </a:spcBef>
              <a:spcAft>
                <a:spcPts val="0"/>
              </a:spcAft>
              <a:buNone/>
            </a:pP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Leads and oversees</a:t>
            </a:r>
            <a:endParaRPr/>
          </a:p>
          <a:p>
            <a:pPr marL="0" lvl="0" indent="0" algn="l" rtl="0">
              <a:spcBef>
                <a:spcPts val="0"/>
              </a:spcBef>
              <a:spcAft>
                <a:spcPts val="0"/>
              </a:spcAft>
              <a:buClr>
                <a:schemeClr val="dk1"/>
              </a:buClr>
              <a:buSzPts val="1200"/>
              <a:buFont typeface="Calibri"/>
              <a:buNone/>
            </a:pPr>
            <a:r>
              <a:rPr lang="en-US"/>
              <a:t>Leads steering committee and oversees all CRT activities </a:t>
            </a:r>
            <a:endParaRPr/>
          </a:p>
          <a:p>
            <a:pPr marL="0" marR="0" lvl="0" indent="0" algn="l" rtl="0">
              <a:lnSpc>
                <a:spcPct val="100000"/>
              </a:lnSpc>
              <a:spcBef>
                <a:spcPts val="0"/>
              </a:spcBef>
              <a:spcAft>
                <a:spcPts val="0"/>
              </a:spcAft>
              <a:buClr>
                <a:schemeClr val="dk1"/>
              </a:buClr>
              <a:buSzPts val="1200"/>
              <a:buFont typeface="Calibri"/>
              <a:buNone/>
            </a:pPr>
            <a:r>
              <a:rPr lang="en-US" b="1"/>
              <a:t>Builds</a:t>
            </a:r>
            <a:r>
              <a:rPr lang="en-US"/>
              <a:t> </a:t>
            </a:r>
            <a:r>
              <a:rPr lang="en-US" b="1"/>
              <a:t>the team</a:t>
            </a:r>
            <a:endParaRPr/>
          </a:p>
          <a:p>
            <a:pPr marL="0" lvl="0" indent="0" algn="l" rtl="0">
              <a:spcBef>
                <a:spcPts val="0"/>
              </a:spcBef>
              <a:spcAft>
                <a:spcPts val="0"/>
              </a:spcAft>
              <a:buClr>
                <a:schemeClr val="dk1"/>
              </a:buClr>
              <a:buSzPts val="1200"/>
              <a:buFont typeface="Calibri"/>
              <a:buNone/>
            </a:pPr>
            <a:r>
              <a:rPr lang="en-US"/>
              <a:t>Develops and manages relationships and communication across the assigned priority areas </a:t>
            </a:r>
            <a:endParaRPr/>
          </a:p>
          <a:p>
            <a:pPr marL="0" lvl="0" indent="0" algn="l" rtl="0">
              <a:spcBef>
                <a:spcPts val="0"/>
              </a:spcBef>
              <a:spcAft>
                <a:spcPts val="0"/>
              </a:spcAft>
              <a:buClr>
                <a:schemeClr val="dk1"/>
              </a:buClr>
              <a:buSzPts val="1200"/>
              <a:buFont typeface="Calibri"/>
              <a:buNone/>
            </a:pPr>
            <a:r>
              <a:rPr lang="en-US" b="1"/>
              <a:t>Strategic planning</a:t>
            </a:r>
            <a:r>
              <a:rPr lang="en-US"/>
              <a:t>, </a:t>
            </a:r>
            <a:r>
              <a:rPr lang="en-US" b="1"/>
              <a:t>Growth</a:t>
            </a:r>
            <a:r>
              <a:rPr lang="en-US"/>
              <a:t> </a:t>
            </a:r>
            <a:r>
              <a:rPr lang="en-US" b="1"/>
              <a:t>&amp;</a:t>
            </a:r>
            <a:r>
              <a:rPr lang="en-US"/>
              <a:t> </a:t>
            </a:r>
            <a:r>
              <a:rPr lang="en-US" b="1"/>
              <a:t>Development</a:t>
            </a:r>
            <a:endParaRPr/>
          </a:p>
          <a:p>
            <a:pPr marL="0" lvl="0" indent="0" algn="l" rtl="0">
              <a:spcBef>
                <a:spcPts val="0"/>
              </a:spcBef>
              <a:spcAft>
                <a:spcPts val="0"/>
              </a:spcAft>
              <a:buClr>
                <a:schemeClr val="dk1"/>
              </a:buClr>
              <a:buSzPts val="1200"/>
              <a:buFont typeface="Calibri"/>
              <a:buNone/>
            </a:pPr>
            <a:r>
              <a:rPr lang="en-US"/>
              <a:t>Participates in ongoing strategic planning and seeks new opportunities for growth and development </a:t>
            </a:r>
            <a:endParaRPr/>
          </a:p>
          <a:p>
            <a:pPr marL="0" marR="0" lvl="0" indent="0" algn="l" rtl="0">
              <a:lnSpc>
                <a:spcPct val="100000"/>
              </a:lnSpc>
              <a:spcBef>
                <a:spcPts val="0"/>
              </a:spcBef>
              <a:spcAft>
                <a:spcPts val="0"/>
              </a:spcAft>
              <a:buClr>
                <a:schemeClr val="dk1"/>
              </a:buClr>
              <a:buSzPts val="1200"/>
              <a:buFont typeface="Calibri"/>
              <a:buNone/>
            </a:pPr>
            <a:r>
              <a:rPr lang="en-US" b="1"/>
              <a:t>Monitoring and Evaluation</a:t>
            </a:r>
            <a:endParaRPr/>
          </a:p>
          <a:p>
            <a:pPr marL="0" lvl="0" indent="0" algn="l" rtl="0">
              <a:spcBef>
                <a:spcPts val="0"/>
              </a:spcBef>
              <a:spcAft>
                <a:spcPts val="0"/>
              </a:spcAft>
              <a:buClr>
                <a:schemeClr val="dk1"/>
              </a:buClr>
              <a:buSzPts val="1200"/>
              <a:buFont typeface="Calibri"/>
              <a:buNone/>
            </a:pPr>
            <a:r>
              <a:rPr lang="en-US"/>
              <a:t>Participates in monitoring and evaluating efforts within the priority areas </a:t>
            </a:r>
            <a:endParaRPr/>
          </a:p>
          <a:p>
            <a:pPr marL="0" lvl="0" indent="0" algn="l" rtl="0">
              <a:spcBef>
                <a:spcPts val="0"/>
              </a:spcBef>
              <a:spcAft>
                <a:spcPts val="0"/>
              </a:spcAft>
              <a:buNone/>
            </a:pPr>
            <a:endParaRPr/>
          </a:p>
        </p:txBody>
      </p:sp>
      <p:sp>
        <p:nvSpPr>
          <p:cNvPr id="176" name="Google Shape;1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participants what other responsibilities they believe the secretariat to handle: (full list below)</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Ensure meetings are effectively organised and minutes taken</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Liaise with chair to plan meetings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Receive agenda items from committee members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Circulate approved minutes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Check that agreed actions are carried out</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Maintaining effective records and administration</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up-to-date contact details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Filing minutes and reports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Compile list of names and addresses that are useful to the group</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a list of the group’s activities and future plans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Upholding legal requirements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Acting as custodian </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Checking quorum is present at meetings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Ensuring elections are in line with stipulated procedures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Ensuring group activities are in line with its objectives</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Communication and correspondence</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Respond to all committee correspondence</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Filing all committee correspondence  received and copies sent</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Keeping copies of any publications (e.g. leaflets, etc.)</a:t>
            </a:r>
            <a:r>
              <a:rPr lang="en-US" sz="1200" b="0" i="0">
                <a:solidFill>
                  <a:schemeClr val="dk1"/>
                </a:solidFill>
                <a:latin typeface="Calibri"/>
                <a:ea typeface="Calibri"/>
                <a:cs typeface="Calibri"/>
                <a:sym typeface="Calibri"/>
              </a:rPr>
              <a:t> </a:t>
            </a:r>
            <a:endParaRPr/>
          </a:p>
          <a:p>
            <a:pPr marL="0" lvl="0" indent="0" algn="l" rtl="0">
              <a:spcBef>
                <a:spcPts val="0"/>
              </a:spcBef>
              <a:spcAft>
                <a:spcPts val="0"/>
              </a:spcAft>
              <a:buNone/>
            </a:pPr>
            <a:endParaRPr/>
          </a:p>
        </p:txBody>
      </p:sp>
      <p:sp>
        <p:nvSpPr>
          <p:cNvPr id="189" name="Google Shape;18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42595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6"/>
          <p:cNvSpPr>
            <a:spLocks noGrp="1"/>
          </p:cNvSpPr>
          <p:nvPr>
            <p:ph type="pic" idx="2"/>
          </p:nvPr>
        </p:nvSpPr>
        <p:spPr>
          <a:xfrm>
            <a:off x="5183188" y="987425"/>
            <a:ext cx="6172200" cy="4873625"/>
          </a:xfrm>
          <a:prstGeom prst="rect">
            <a:avLst/>
          </a:prstGeom>
          <a:noFill/>
          <a:ln>
            <a:noFill/>
          </a:ln>
        </p:spPr>
      </p:sp>
      <p:sp>
        <p:nvSpPr>
          <p:cNvPr id="69" name="Google Shape;69;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27"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0.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0.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0.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2.png"/><Relationship Id="rId7" Type="http://schemas.openxmlformats.org/officeDocument/2006/relationships/image" Target="../media/image38.png"/><Relationship Id="rId12" Type="http://schemas.microsoft.com/office/2007/relationships/hdphoto" Target="../media/hdphoto2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20.wdp"/><Relationship Id="rId4" Type="http://schemas.microsoft.com/office/2007/relationships/hdphoto" Target="../media/hdphoto6.wdp"/><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4.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J-5ktoiB514?start=1&amp;feature=oembed" TargetMode="Externa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cadrim.org/" TargetMode="External"/><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90;p1" descr="A person in a car writing on a piece of paper&#10;&#10;Description automatically generated with low confidence">
            <a:extLst>
              <a:ext uri="{FF2B5EF4-FFF2-40B4-BE49-F238E27FC236}">
                <a16:creationId xmlns:a16="http://schemas.microsoft.com/office/drawing/2014/main" id="{D08D51A0-E3AB-D816-5C93-F96B7E531ED5}"/>
              </a:ext>
            </a:extLst>
          </p:cNvPr>
          <p:cNvPicPr preferRelativeResize="0"/>
          <p:nvPr/>
        </p:nvPicPr>
        <p:blipFill rotWithShape="1">
          <a:blip r:embed="rId3">
            <a:alphaModFix/>
          </a:blip>
          <a:srcRect t="16201" b="9399"/>
          <a:stretch/>
        </p:blipFill>
        <p:spPr>
          <a:xfrm>
            <a:off x="0" y="-5637"/>
            <a:ext cx="12192000" cy="6858000"/>
          </a:xfrm>
          <a:prstGeom prst="rect">
            <a:avLst/>
          </a:prstGeom>
          <a:noFill/>
          <a:ln>
            <a:noFill/>
          </a:ln>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589617" cy="3222682"/>
            <a:chOff x="324999" y="2351761"/>
            <a:chExt cx="6589617" cy="3222682"/>
          </a:xfrm>
        </p:grpSpPr>
        <p:sp>
          <p:nvSpPr>
            <p:cNvPr id="9" name="Google Shape;91;p1">
              <a:extLst>
                <a:ext uri="{FF2B5EF4-FFF2-40B4-BE49-F238E27FC236}">
                  <a16:creationId xmlns:a16="http://schemas.microsoft.com/office/drawing/2014/main" id="{4E259CB5-FEB6-2042-C481-12EB360132CC}"/>
                </a:ext>
              </a:extLst>
            </p:cNvPr>
            <p:cNvSpPr/>
            <p:nvPr/>
          </p:nvSpPr>
          <p:spPr>
            <a:xfrm>
              <a:off x="478496" y="3557413"/>
              <a:ext cx="5502402"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800"/>
                <a:buFont typeface="Arial"/>
                <a:buNone/>
              </a:pPr>
              <a:r>
                <a:rPr lang="nl" sz="4400" b="1" i="0" u="none" strike="noStrike" cap="none" baseline="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De rol en structuur van een CDRT</a:t>
              </a:r>
              <a:endParaRPr lang="nl" sz="4400" b="1" i="0" u="none" strike="noStrike" cap="none"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mn-cs"/>
                <a:sym typeface="Arial"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143596"/>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nl" sz="2100" b="0" i="0" u="none" strike="noStrike" cap="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Voor Community Disaster Response Teams</a:t>
              </a:r>
              <a:endParaRPr lang="nl" sz="2100" b="0" i="0" u="none" strike="noStrike" cap="none"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9"/>
          <p:cNvSpPr/>
          <p:nvPr/>
        </p:nvSpPr>
        <p:spPr>
          <a:xfrm>
            <a:off x="-16475" y="-5347"/>
            <a:ext cx="4683477"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5" name="Google Shape;205;p9"/>
          <p:cNvSpPr txBox="1"/>
          <p:nvPr/>
        </p:nvSpPr>
        <p:spPr>
          <a:xfrm>
            <a:off x="362134" y="1317492"/>
            <a:ext cx="404361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2800" b="1" i="0" u="none" baseline="0" dirty="0">
                <a:solidFill>
                  <a:srgbClr val="F5333F">
                    <a:lumMod val="100000"/>
                  </a:srgbClr>
                </a:solidFill>
                <a:latin typeface="Open Sans" panose="020B0606030504020204" pitchFamily="34" charset="0"/>
                <a:cs typeface="+mn-cs"/>
                <a:sym typeface="Arial" panose="020B0604020202020204" pitchFamily="34" charset="0"/>
              </a:rPr>
              <a:t>PR-/ communicatie-verantwoordelijke</a:t>
            </a:r>
            <a:endParaRPr lang="nl" sz="2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1800" b="1"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Deelt informatie met het CDRT-team</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Communiceert over de verwezenlijkingen van CDRT’s</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Bouwt een communicatienetwerk uit</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Publieke bewustmakingsactiviteiten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strike="noStrike" cap="none" baseline="0" dirty="0">
                <a:solidFill>
                  <a:schemeClr val="lt1">
                    <a:lumMod val="100000"/>
                  </a:schemeClr>
                </a:solidFill>
                <a:latin typeface="Open Sans" panose="020B0606030504020204" pitchFamily="34" charset="0"/>
                <a:cs typeface="+mn-cs"/>
                <a:sym typeface="Arial" panose="020B0604020202020204" pitchFamily="34" charset="0"/>
              </a:rPr>
              <a:t>Betrokkenheid en inclusiviteit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mj-lt"/>
              <a:ea typeface="Arial"/>
              <a:cs typeface="Arial"/>
              <a:sym typeface="Arial"/>
            </a:endParaRPr>
          </a:p>
        </p:txBody>
      </p:sp>
      <p:pic>
        <p:nvPicPr>
          <p:cNvPr id="2052" name="Picture 4" descr="No photo description available.">
            <a:extLst>
              <a:ext uri="{FF2B5EF4-FFF2-40B4-BE49-F238E27FC236}">
                <a16:creationId xmlns:a16="http://schemas.microsoft.com/office/drawing/2014/main" id="{52B5909B-BACE-82E0-FD37-92D306C24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81"/>
          <a:stretch/>
        </p:blipFill>
        <p:spPr bwMode="auto">
          <a:xfrm>
            <a:off x="4667003" y="0"/>
            <a:ext cx="752499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7" name="Google Shape;217;p10"/>
          <p:cNvSpPr txBox="1"/>
          <p:nvPr/>
        </p:nvSpPr>
        <p:spPr>
          <a:xfrm>
            <a:off x="281174" y="638259"/>
            <a:ext cx="375919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2800" b="1" i="0" u="none" baseline="0" dirty="0">
                <a:solidFill>
                  <a:srgbClr val="F5333F"/>
                </a:solidFill>
                <a:latin typeface="Open Sans" panose="020B0606030504020204" pitchFamily="34" charset="0"/>
                <a:cs typeface="+mn-cs"/>
                <a:sym typeface="Arial" panose="020B0604020202020204" pitchFamily="34" charset="0"/>
              </a:rPr>
              <a:t>Opleidings-verantwoordelijke</a:t>
            </a:r>
            <a:endParaRPr lang="nl" sz="1100" dirty="0">
              <a:solidFill>
                <a:srgbClr val="F5333F"/>
              </a:solidFill>
              <a:latin typeface="Open Sans" panose="020B0606030504020204" pitchFamily="34" charset="0"/>
              <a:cs typeface="+mn-cs"/>
              <a:sym typeface="Arial" panose="020B0604020202020204" pitchFamily="34" charset="0"/>
            </a:endParaRPr>
          </a:p>
        </p:txBody>
      </p:sp>
      <p:pic>
        <p:nvPicPr>
          <p:cNvPr id="218" name="Google Shape;218;p10" descr="A group of people sitting at a table in front of a window&#10;&#10;Description automatically generated"/>
          <p:cNvPicPr preferRelativeResize="0"/>
          <p:nvPr/>
        </p:nvPicPr>
        <p:blipFill rotWithShape="1">
          <a:blip r:embed="rId3">
            <a:alphaModFix/>
          </a:blip>
          <a:srcRect l="1607" r="21018"/>
          <a:stretch/>
        </p:blipFill>
        <p:spPr>
          <a:xfrm>
            <a:off x="4211052" y="0"/>
            <a:ext cx="7980948" cy="6863347"/>
          </a:xfrm>
          <a:prstGeom prst="rect">
            <a:avLst/>
          </a:prstGeom>
          <a:noFill/>
          <a:ln>
            <a:noFill/>
          </a:ln>
        </p:spPr>
      </p:pic>
      <p:sp>
        <p:nvSpPr>
          <p:cNvPr id="219" name="Google Shape;219;p10"/>
          <p:cNvSpPr/>
          <p:nvPr/>
        </p:nvSpPr>
        <p:spPr>
          <a:xfrm>
            <a:off x="4475625" y="2488019"/>
            <a:ext cx="7435200" cy="4036327"/>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0"/>
          <p:cNvSpPr txBox="1"/>
          <p:nvPr/>
        </p:nvSpPr>
        <p:spPr>
          <a:xfrm>
            <a:off x="4615725" y="2679404"/>
            <a:ext cx="7295100" cy="332394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800"/>
              <a:buFont typeface="Arial"/>
              <a:buChar char="•"/>
            </a:pPr>
            <a:r>
              <a:rPr lang="nl" sz="2000" b="0" i="0" u="none" baseline="0" dirty="0">
                <a:solidFill>
                  <a:schemeClr val="lt1">
                    <a:lumMod val="100000"/>
                  </a:schemeClr>
                </a:solidFill>
                <a:latin typeface="Open Sans" panose="020B0606030504020204" pitchFamily="34" charset="0"/>
                <a:cs typeface="+mn-cs"/>
                <a:sym typeface="Arial" panose="020B0604020202020204" pitchFamily="34" charset="0"/>
              </a:rPr>
              <a:t>Zorgt ervoor dat het opleidingsmateriaal aan de hoogste standaard voldoet</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000" b="0" i="0" u="none" baseline="0" dirty="0">
                <a:solidFill>
                  <a:schemeClr val="lt1">
                    <a:lumMod val="100000"/>
                  </a:schemeClr>
                </a:solidFill>
                <a:latin typeface="Open Sans" panose="020B0606030504020204" pitchFamily="34" charset="0"/>
                <a:cs typeface="+mn-cs"/>
                <a:sym typeface="Arial" panose="020B0604020202020204" pitchFamily="34" charset="0"/>
              </a:rPr>
              <a:t>Evalueert de impact van opleidingen </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000" b="0" i="0" u="none" baseline="0" dirty="0">
                <a:solidFill>
                  <a:schemeClr val="lt1">
                    <a:lumMod val="100000"/>
                  </a:schemeClr>
                </a:solidFill>
                <a:latin typeface="Open Sans" panose="020B0606030504020204" pitchFamily="34" charset="0"/>
                <a:cs typeface="+mn-cs"/>
                <a:sym typeface="Arial" panose="020B0604020202020204" pitchFamily="34" charset="0"/>
              </a:rPr>
              <a:t>Bepaalt opleidingsbehoeften </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000" b="0" i="0" u="none" baseline="0" dirty="0">
                <a:solidFill>
                  <a:schemeClr val="lt1">
                    <a:lumMod val="100000"/>
                  </a:schemeClr>
                </a:solidFill>
                <a:latin typeface="Open Sans" panose="020B0606030504020204" pitchFamily="34" charset="0"/>
                <a:cs typeface="+mn-cs"/>
                <a:sym typeface="Arial" panose="020B0604020202020204" pitchFamily="34" charset="0"/>
              </a:rPr>
              <a:t>Zoekt naar trainers, uitrusting en materiaal voor CDRT-leden</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000" b="0" i="0" u="none" baseline="0" dirty="0">
                <a:solidFill>
                  <a:schemeClr val="lt1">
                    <a:lumMod val="100000"/>
                  </a:schemeClr>
                </a:solidFill>
                <a:latin typeface="Open Sans" panose="020B0606030504020204" pitchFamily="34" charset="0"/>
                <a:cs typeface="+mn-cs"/>
                <a:sym typeface="Arial" panose="020B0604020202020204" pitchFamily="34" charset="0"/>
              </a:rPr>
              <a:t>Registreert vastgelegde CDRT-vaardigheden  </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Char char="•"/>
            </a:pPr>
            <a:r>
              <a:rPr lang="nl" sz="2000" b="0" i="0" u="none" baseline="0" dirty="0">
                <a:solidFill>
                  <a:schemeClr val="lt1"/>
                </a:solidFill>
                <a:latin typeface="Open Sans" panose="020B0606030504020204" pitchFamily="34" charset="0"/>
                <a:cs typeface="+mn-cs"/>
                <a:sym typeface="Arial" panose="020B0604020202020204" pitchFamily="34" charset="0"/>
              </a:rPr>
              <a:t>Plant simulaties/oefeningen</a:t>
            </a:r>
            <a:endParaRPr lang="nl" sz="2000" dirty="0">
              <a:solidFill>
                <a:schemeClr val="lt1"/>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1" descr="A picture containing website&#10;&#10;Description automatically generated"/>
          <p:cNvPicPr preferRelativeResize="0"/>
          <p:nvPr/>
        </p:nvPicPr>
        <p:blipFill rotWithShape="1">
          <a:blip r:embed="rId3">
            <a:alphaModFix/>
          </a:blip>
          <a:srcRect l="-9982" r="30719"/>
          <a:stretch/>
        </p:blipFill>
        <p:spPr>
          <a:xfrm>
            <a:off x="3562079" y="0"/>
            <a:ext cx="9311538" cy="6863347"/>
          </a:xfrm>
          <a:prstGeom prst="rect">
            <a:avLst/>
          </a:prstGeom>
          <a:noFill/>
          <a:ln>
            <a:noFill/>
          </a:ln>
        </p:spPr>
      </p:pic>
      <p:sp>
        <p:nvSpPr>
          <p:cNvPr id="231" name="Google Shape;231;p11"/>
          <p:cNvSpPr/>
          <p:nvPr/>
        </p:nvSpPr>
        <p:spPr>
          <a:xfrm>
            <a:off x="-1" y="-5347"/>
            <a:ext cx="472637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2" name="Google Shape;232;p11"/>
          <p:cNvSpPr txBox="1"/>
          <p:nvPr/>
        </p:nvSpPr>
        <p:spPr>
          <a:xfrm>
            <a:off x="553970" y="1281867"/>
            <a:ext cx="41724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cs typeface="+mn-cs"/>
                <a:sym typeface="Arial" panose="020B0604020202020204" pitchFamily="34" charset="0"/>
              </a:rPr>
              <a:t>Zonale coördinator</a:t>
            </a:r>
          </a:p>
          <a:p>
            <a:pPr marL="0" marR="0" lvl="0" indent="0" algn="l" rtl="0">
              <a:lnSpc>
                <a:spcPct val="90000"/>
              </a:lnSpc>
              <a:spcBef>
                <a:spcPts val="0"/>
              </a:spcBef>
              <a:spcAft>
                <a:spcPts val="0"/>
              </a:spcAft>
              <a:buClr>
                <a:schemeClr val="lt1"/>
              </a:buClr>
              <a:buSzPts val="4400"/>
              <a:buFont typeface="Arial"/>
              <a:buNone/>
            </a:pPr>
            <a:endParaRPr lang="nl"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Plant opleidingen en bijschavingscursussen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Vormt de link tussen CDRT’s en de hulpverlenende diensten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Staat in voor het programmabeheer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solidFill>
                <a:latin typeface="Open Sans" panose="020B0606030504020204" pitchFamily="34" charset="0"/>
                <a:cs typeface="+mn-cs"/>
                <a:sym typeface="Arial" panose="020B0604020202020204" pitchFamily="34" charset="0"/>
              </a:rPr>
              <a:t>Werkt het CDRT-schema bij</a:t>
            </a:r>
            <a:endParaRPr lang="nl"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cxnSp>
        <p:nvCxnSpPr>
          <p:cNvPr id="256" name="Straight Connector 255">
            <a:extLst>
              <a:ext uri="{FF2B5EF4-FFF2-40B4-BE49-F238E27FC236}">
                <a16:creationId xmlns:a16="http://schemas.microsoft.com/office/drawing/2014/main" id="{4BA48EB9-1045-26FB-D57E-B5BD5DFC2FC3}"/>
              </a:ext>
            </a:extLst>
          </p:cNvPr>
          <p:cNvCxnSpPr/>
          <p:nvPr/>
        </p:nvCxnSpPr>
        <p:spPr>
          <a:xfrm>
            <a:off x="5095353" y="1852050"/>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Google Shape;242;p12"/>
          <p:cNvSpPr/>
          <p:nvPr/>
        </p:nvSpPr>
        <p:spPr>
          <a:xfrm>
            <a:off x="0"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3" name="Google Shape;243;p12"/>
          <p:cNvSpPr txBox="1"/>
          <p:nvPr/>
        </p:nvSpPr>
        <p:spPr>
          <a:xfrm>
            <a:off x="240421" y="1318743"/>
            <a:ext cx="397063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200" b="1" i="0" u="none" baseline="0" dirty="0">
                <a:solidFill>
                  <a:srgbClr val="F5333F"/>
                </a:solidFill>
                <a:latin typeface="Open Sans" panose="020B0606030504020204" pitchFamily="34" charset="0"/>
                <a:cs typeface="+mn-cs"/>
                <a:sym typeface="Arial" panose="020B0604020202020204" pitchFamily="34" charset="0"/>
              </a:rPr>
              <a:t>De CDRT-bestuursstructuur </a:t>
            </a:r>
            <a:br>
              <a:rPr lang="nl" sz="3200" b="1" dirty="0">
                <a:solidFill>
                  <a:srgbClr val="F5333F"/>
                </a:solidFill>
                <a:latin typeface="Open Sans" panose="020B0606030504020204" pitchFamily="34" charset="0"/>
                <a:cs typeface="+mn-cs"/>
                <a:sym typeface="Arial" panose="020B0604020202020204" pitchFamily="34" charset="0"/>
              </a:rPr>
            </a:br>
            <a:r>
              <a:rPr lang="nl" sz="3200" b="1" i="0" u="none" baseline="0" dirty="0">
                <a:solidFill>
                  <a:srgbClr val="F5333F"/>
                </a:solidFill>
                <a:latin typeface="Open Sans" panose="020B0606030504020204" pitchFamily="34" charset="0"/>
                <a:cs typeface="+mn-cs"/>
                <a:sym typeface="Arial" panose="020B0604020202020204" pitchFamily="34" charset="0"/>
              </a:rPr>
              <a:t>op gemeenschaps-niveau</a:t>
            </a:r>
            <a:endParaRPr lang="nl" sz="1200" dirty="0">
              <a:solidFill>
                <a:srgbClr val="F5333F"/>
              </a:solidFill>
              <a:latin typeface="Open Sans" panose="020B0606030504020204" pitchFamily="34" charset="0"/>
              <a:cs typeface="+mn-cs"/>
              <a:sym typeface="Arial" panose="020B0604020202020204" pitchFamily="34" charset="0"/>
            </a:endParaRPr>
          </a:p>
        </p:txBody>
      </p:sp>
      <p:grpSp>
        <p:nvGrpSpPr>
          <p:cNvPr id="255" name="Group 254">
            <a:extLst>
              <a:ext uri="{FF2B5EF4-FFF2-40B4-BE49-F238E27FC236}">
                <a16:creationId xmlns:a16="http://schemas.microsoft.com/office/drawing/2014/main" id="{2B51FA19-BD27-585A-4DF7-5E5E1D288248}"/>
              </a:ext>
            </a:extLst>
          </p:cNvPr>
          <p:cNvGrpSpPr/>
          <p:nvPr/>
        </p:nvGrpSpPr>
        <p:grpSpPr>
          <a:xfrm>
            <a:off x="4363142" y="241597"/>
            <a:ext cx="7612958" cy="6318113"/>
            <a:chOff x="4363142" y="422353"/>
            <a:chExt cx="7612958" cy="6318113"/>
          </a:xfrm>
        </p:grpSpPr>
        <p:grpSp>
          <p:nvGrpSpPr>
            <p:cNvPr id="22" name="Group 21">
              <a:extLst>
                <a:ext uri="{FF2B5EF4-FFF2-40B4-BE49-F238E27FC236}">
                  <a16:creationId xmlns:a16="http://schemas.microsoft.com/office/drawing/2014/main" id="{22F8F032-0E2A-218C-4BD7-254C32BE1425}"/>
                </a:ext>
              </a:extLst>
            </p:cNvPr>
            <p:cNvGrpSpPr/>
            <p:nvPr/>
          </p:nvGrpSpPr>
          <p:grpSpPr>
            <a:xfrm>
              <a:off x="4363142" y="2230142"/>
              <a:ext cx="1545331" cy="4510324"/>
              <a:chOff x="4744142" y="2128542"/>
              <a:chExt cx="1786894" cy="4510324"/>
            </a:xfrm>
          </p:grpSpPr>
          <p:sp>
            <p:nvSpPr>
              <p:cNvPr id="23" name="Rectangle 22">
                <a:extLst>
                  <a:ext uri="{FF2B5EF4-FFF2-40B4-BE49-F238E27FC236}">
                    <a16:creationId xmlns:a16="http://schemas.microsoft.com/office/drawing/2014/main" id="{61968A0D-7768-A94C-61DC-DA3F101F560E}"/>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Team 1</a:t>
                </a:r>
                <a:endParaRPr lang="nl" dirty="0">
                  <a:latin typeface="Open Sans" panose="020B0606030504020204" pitchFamily="34" charset="0"/>
                  <a:sym typeface="Arial" panose="020B0604020202020204" pitchFamily="34" charset="0"/>
                </a:endParaRPr>
              </a:p>
            </p:txBody>
          </p:sp>
          <p:sp>
            <p:nvSpPr>
              <p:cNvPr id="24" name="Rectangle 23">
                <a:extLst>
                  <a:ext uri="{FF2B5EF4-FFF2-40B4-BE49-F238E27FC236}">
                    <a16:creationId xmlns:a16="http://schemas.microsoft.com/office/drawing/2014/main" id="{513412A1-EA5E-88E8-66F9-A70DAF6258E9}"/>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Gezondheid</a:t>
                </a:r>
                <a:endParaRPr lang="nl" dirty="0">
                  <a:solidFill>
                    <a:schemeClr val="tx1"/>
                  </a:solidFill>
                  <a:latin typeface="Open Sans" panose="020B0606030504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EC4BAE1E-13FB-0FE1-4394-BB9765E5F05C}"/>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Zoek- en reddingsacties</a:t>
                </a:r>
                <a:endParaRPr lang="nl" dirty="0">
                  <a:solidFill>
                    <a:schemeClr val="tx1"/>
                  </a:solidFill>
                  <a:latin typeface="Open Sans" panose="020B0606030504020204" pitchFamily="34" charset="0"/>
                  <a:sym typeface="Arial" panose="020B0604020202020204" pitchFamily="34" charset="0"/>
                </a:endParaRPr>
              </a:p>
            </p:txBody>
          </p:sp>
          <p:sp>
            <p:nvSpPr>
              <p:cNvPr id="26" name="Rectangle 25">
                <a:extLst>
                  <a:ext uri="{FF2B5EF4-FFF2-40B4-BE49-F238E27FC236}">
                    <a16:creationId xmlns:a16="http://schemas.microsoft.com/office/drawing/2014/main" id="{A03182C8-04F5-DA83-D463-83FA6CAD4748}"/>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Paraatheid</a:t>
                </a:r>
                <a:endParaRPr lang="nl" dirty="0">
                  <a:solidFill>
                    <a:schemeClr val="tx1"/>
                  </a:solidFill>
                  <a:latin typeface="Open Sans" panose="020B0606030504020204" pitchFamily="34" charset="0"/>
                  <a:sym typeface="Arial" panose="020B0604020202020204" pitchFamily="34" charset="0"/>
                </a:endParaRPr>
              </a:p>
            </p:txBody>
          </p:sp>
          <p:sp>
            <p:nvSpPr>
              <p:cNvPr id="27" name="Rectangle 26">
                <a:extLst>
                  <a:ext uri="{FF2B5EF4-FFF2-40B4-BE49-F238E27FC236}">
                    <a16:creationId xmlns:a16="http://schemas.microsoft.com/office/drawing/2014/main" id="{64346B80-357E-8AA5-1358-4C017C782343}"/>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Opvang</a:t>
                </a:r>
                <a:endParaRPr lang="nl" dirty="0">
                  <a:solidFill>
                    <a:schemeClr val="tx1"/>
                  </a:solidFill>
                  <a:latin typeface="Open Sans" panose="020B0606030504020204" pitchFamily="34" charset="0"/>
                  <a:sym typeface="Arial" panose="020B0604020202020204" pitchFamily="34" charset="0"/>
                </a:endParaRPr>
              </a:p>
            </p:txBody>
          </p:sp>
          <p:sp>
            <p:nvSpPr>
              <p:cNvPr id="28" name="Rectangle 27">
                <a:extLst>
                  <a:ext uri="{FF2B5EF4-FFF2-40B4-BE49-F238E27FC236}">
                    <a16:creationId xmlns:a16="http://schemas.microsoft.com/office/drawing/2014/main" id="{91B7014E-AF8A-97CB-A6EB-83D75BC3C957}"/>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Evaluaties</a:t>
                </a:r>
                <a:endParaRPr lang="nl" dirty="0">
                  <a:solidFill>
                    <a:schemeClr val="tx1"/>
                  </a:solidFill>
                  <a:latin typeface="Open Sans" panose="020B0606030504020204" pitchFamily="34" charset="0"/>
                  <a:sym typeface="Arial" panose="020B0604020202020204" pitchFamily="34" charset="0"/>
                </a:endParaRPr>
              </a:p>
            </p:txBody>
          </p:sp>
          <p:sp>
            <p:nvSpPr>
              <p:cNvPr id="29" name="Rectangle 28">
                <a:extLst>
                  <a:ext uri="{FF2B5EF4-FFF2-40B4-BE49-F238E27FC236}">
                    <a16:creationId xmlns:a16="http://schemas.microsoft.com/office/drawing/2014/main" id="{A983F617-35CC-7DE6-9589-90C20F3D3BD3}"/>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Nood-communicatie</a:t>
                </a:r>
                <a:endParaRPr lang="nl" dirty="0">
                  <a:solidFill>
                    <a:schemeClr val="tx1"/>
                  </a:solidFill>
                  <a:latin typeface="Open Sans" panose="020B0606030504020204" pitchFamily="34" charset="0"/>
                  <a:sym typeface="Arial" panose="020B0604020202020204" pitchFamily="34" charset="0"/>
                </a:endParaRPr>
              </a:p>
            </p:txBody>
          </p:sp>
        </p:grpSp>
        <p:grpSp>
          <p:nvGrpSpPr>
            <p:cNvPr id="254" name="Group 253">
              <a:extLst>
                <a:ext uri="{FF2B5EF4-FFF2-40B4-BE49-F238E27FC236}">
                  <a16:creationId xmlns:a16="http://schemas.microsoft.com/office/drawing/2014/main" id="{93094F8E-29C6-28F8-D4CE-91BA611098BF}"/>
                </a:ext>
              </a:extLst>
            </p:cNvPr>
            <p:cNvGrpSpPr/>
            <p:nvPr/>
          </p:nvGrpSpPr>
          <p:grpSpPr>
            <a:xfrm>
              <a:off x="4898559" y="422353"/>
              <a:ext cx="7077541" cy="6318113"/>
              <a:chOff x="4898559" y="422353"/>
              <a:chExt cx="7077541" cy="6318113"/>
            </a:xfrm>
          </p:grpSpPr>
          <p:cxnSp>
            <p:nvCxnSpPr>
              <p:cNvPr id="241" name="Straight Connector 240">
                <a:extLst>
                  <a:ext uri="{FF2B5EF4-FFF2-40B4-BE49-F238E27FC236}">
                    <a16:creationId xmlns:a16="http://schemas.microsoft.com/office/drawing/2014/main" id="{E3DD7D84-2D64-2C83-AC62-BF398810ED80}"/>
                  </a:ext>
                </a:extLst>
              </p:cNvPr>
              <p:cNvCxnSpPr/>
              <p:nvPr/>
            </p:nvCxnSpPr>
            <p:spPr>
              <a:xfrm>
                <a:off x="11227380" y="2032809"/>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36F232A-5F85-662F-05B4-650DA2F88B0D}"/>
                  </a:ext>
                </a:extLst>
              </p:cNvPr>
              <p:cNvCxnSpPr/>
              <p:nvPr/>
            </p:nvCxnSpPr>
            <p:spPr>
              <a:xfrm>
                <a:off x="9185915" y="2032810"/>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18C6388-FF06-2C1D-8F24-9ED44B96818F}"/>
                  </a:ext>
                </a:extLst>
              </p:cNvPr>
              <p:cNvCxnSpPr/>
              <p:nvPr/>
            </p:nvCxnSpPr>
            <p:spPr>
              <a:xfrm>
                <a:off x="7162183" y="2039901"/>
                <a:ext cx="0" cy="4328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A5D06BB-A5C3-1DF6-DE24-B95FA07E1DF5}"/>
                  </a:ext>
                </a:extLst>
              </p:cNvPr>
              <p:cNvGrpSpPr/>
              <p:nvPr/>
            </p:nvGrpSpPr>
            <p:grpSpPr>
              <a:xfrm>
                <a:off x="8417678" y="2230142"/>
                <a:ext cx="1545331" cy="4510324"/>
                <a:chOff x="4744142" y="2128542"/>
                <a:chExt cx="1786894" cy="4510324"/>
              </a:xfrm>
            </p:grpSpPr>
            <p:sp>
              <p:nvSpPr>
                <p:cNvPr id="3" name="Rectangle 2">
                  <a:extLst>
                    <a:ext uri="{FF2B5EF4-FFF2-40B4-BE49-F238E27FC236}">
                      <a16:creationId xmlns:a16="http://schemas.microsoft.com/office/drawing/2014/main" id="{7DD57E17-D9F4-3678-033C-9C0FE0E0A821}"/>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Team 1</a:t>
                  </a:r>
                  <a:endParaRPr lang="nl" dirty="0">
                    <a:latin typeface="Open Sans" panose="020B0606030504020204" pitchFamily="34" charset="0"/>
                    <a:sym typeface="Arial" panose="020B0604020202020204" pitchFamily="34" charset="0"/>
                  </a:endParaRPr>
                </a:p>
              </p:txBody>
            </p:sp>
            <p:sp>
              <p:nvSpPr>
                <p:cNvPr id="4" name="Rectangle 3">
                  <a:extLst>
                    <a:ext uri="{FF2B5EF4-FFF2-40B4-BE49-F238E27FC236}">
                      <a16:creationId xmlns:a16="http://schemas.microsoft.com/office/drawing/2014/main" id="{1CBD93B8-6760-4731-ED51-68DD6C3B57D5}"/>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Gezondheid</a:t>
                  </a:r>
                  <a:endParaRPr lang="nl" dirty="0">
                    <a:solidFill>
                      <a:schemeClr val="tx1"/>
                    </a:solidFill>
                    <a:latin typeface="Open Sans" panose="020B0606030504020204" pitchFamily="34" charset="0"/>
                    <a:sym typeface="Arial" panose="020B0604020202020204" pitchFamily="34" charset="0"/>
                  </a:endParaRPr>
                </a:p>
              </p:txBody>
            </p:sp>
            <p:sp>
              <p:nvSpPr>
                <p:cNvPr id="5" name="Rectangle 4">
                  <a:extLst>
                    <a:ext uri="{FF2B5EF4-FFF2-40B4-BE49-F238E27FC236}">
                      <a16:creationId xmlns:a16="http://schemas.microsoft.com/office/drawing/2014/main" id="{54115988-6C1A-9E1D-66EA-134D7DBB5CFF}"/>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Zoek- en reddingsacties</a:t>
                  </a:r>
                  <a:endParaRPr lang="nl" dirty="0">
                    <a:solidFill>
                      <a:schemeClr val="tx1"/>
                    </a:solidFill>
                    <a:latin typeface="Open Sans" panose="020B0606030504020204" pitchFamily="34" charset="0"/>
                    <a:sym typeface="Arial" panose="020B0604020202020204" pitchFamily="34" charset="0"/>
                  </a:endParaRPr>
                </a:p>
              </p:txBody>
            </p:sp>
            <p:sp>
              <p:nvSpPr>
                <p:cNvPr id="6" name="Rectangle 5">
                  <a:extLst>
                    <a:ext uri="{FF2B5EF4-FFF2-40B4-BE49-F238E27FC236}">
                      <a16:creationId xmlns:a16="http://schemas.microsoft.com/office/drawing/2014/main" id="{05BD445C-0300-48BB-AE08-16E4AAFBE732}"/>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Paraatheid</a:t>
                  </a:r>
                  <a:endParaRPr lang="nl" dirty="0">
                    <a:solidFill>
                      <a:schemeClr val="tx1"/>
                    </a:solidFill>
                    <a:latin typeface="Open Sans" panose="020B0606030504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F19368D-301A-40BF-DA02-0E741461C8E1}"/>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Opvang</a:t>
                  </a:r>
                  <a:endParaRPr lang="nl" dirty="0">
                    <a:solidFill>
                      <a:schemeClr val="tx1"/>
                    </a:solidFill>
                    <a:latin typeface="Open Sans" panose="020B0606030504020204" pitchFamily="34" charset="0"/>
                    <a:sym typeface="Arial" panose="020B0604020202020204" pitchFamily="34" charset="0"/>
                  </a:endParaRPr>
                </a:p>
              </p:txBody>
            </p:sp>
            <p:sp>
              <p:nvSpPr>
                <p:cNvPr id="8" name="Rectangle 7">
                  <a:extLst>
                    <a:ext uri="{FF2B5EF4-FFF2-40B4-BE49-F238E27FC236}">
                      <a16:creationId xmlns:a16="http://schemas.microsoft.com/office/drawing/2014/main" id="{8C21C32E-CD79-26DE-5013-944A37BC82EC}"/>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Evaluaties</a:t>
                  </a:r>
                  <a:endParaRPr lang="nl" dirty="0">
                    <a:solidFill>
                      <a:schemeClr val="tx1"/>
                    </a:solidFill>
                    <a:latin typeface="Open Sans" panose="020B0606030504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65708515-B2DF-853A-2514-3FB59CA0D941}"/>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Nood-communicatie</a:t>
                  </a:r>
                  <a:endParaRPr lang="nl" dirty="0">
                    <a:solidFill>
                      <a:schemeClr val="tx1"/>
                    </a:solidFill>
                    <a:latin typeface="Open Sans" panose="020B0606030504020204" pitchFamily="34" charset="0"/>
                    <a:sym typeface="Arial" panose="020B0604020202020204" pitchFamily="34" charset="0"/>
                  </a:endParaRPr>
                </a:p>
              </p:txBody>
            </p:sp>
          </p:grpSp>
          <p:sp>
            <p:nvSpPr>
              <p:cNvPr id="10" name="Rectangle 9">
                <a:extLst>
                  <a:ext uri="{FF2B5EF4-FFF2-40B4-BE49-F238E27FC236}">
                    <a16:creationId xmlns:a16="http://schemas.microsoft.com/office/drawing/2014/main" id="{B35836B5-F35D-5F92-D5B0-B11A20B8FF7D}"/>
                  </a:ext>
                </a:extLst>
              </p:cNvPr>
              <p:cNvSpPr/>
              <p:nvPr/>
            </p:nvSpPr>
            <p:spPr>
              <a:xfrm>
                <a:off x="4898559" y="997486"/>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sz="1600"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Adjunct-leider</a:t>
                </a:r>
                <a:endParaRPr lang="nl" sz="1600" dirty="0">
                  <a:latin typeface="Open Sans" panose="020B0606030504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C25AF120-492C-6A44-851C-E0F536640A71}"/>
                  </a:ext>
                </a:extLst>
              </p:cNvPr>
              <p:cNvSpPr/>
              <p:nvPr/>
            </p:nvSpPr>
            <p:spPr>
              <a:xfrm>
                <a:off x="6875425" y="422353"/>
                <a:ext cx="2576033" cy="579474"/>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sz="1200" b="0" i="0" u="none" baseline="0" dirty="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Teamleader van het responsteam van de gemeenschap</a:t>
                </a:r>
                <a:endParaRPr lang="nl" sz="1200" dirty="0">
                  <a:latin typeface="Open Sans" panose="020B0606030504020204" pitchFamily="34" charset="0"/>
                  <a:sym typeface="Arial" panose="020B0604020202020204" pitchFamily="34" charset="0"/>
                </a:endParaRPr>
              </a:p>
            </p:txBody>
          </p:sp>
          <p:sp>
            <p:nvSpPr>
              <p:cNvPr id="12" name="Rectangle 11">
                <a:extLst>
                  <a:ext uri="{FF2B5EF4-FFF2-40B4-BE49-F238E27FC236}">
                    <a16:creationId xmlns:a16="http://schemas.microsoft.com/office/drawing/2014/main" id="{7D9A71F7-768B-7B56-CB3D-99883C892A8E}"/>
                  </a:ext>
                </a:extLst>
              </p:cNvPr>
              <p:cNvSpPr/>
              <p:nvPr/>
            </p:nvSpPr>
            <p:spPr>
              <a:xfrm>
                <a:off x="7284171" y="1394774"/>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sz="16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Groepen</a:t>
                </a:r>
                <a:endParaRPr lang="nl" sz="1600" dirty="0">
                  <a:solidFill>
                    <a:srgbClr val="F5333F"/>
                  </a:solidFill>
                  <a:latin typeface="Open Sans" panose="020B0606030504020204" pitchFamily="34" charset="0"/>
                  <a:sym typeface="Arial" panose="020B0604020202020204" pitchFamily="34" charset="0"/>
                </a:endParaRPr>
              </a:p>
            </p:txBody>
          </p:sp>
          <p:grpSp>
            <p:nvGrpSpPr>
              <p:cNvPr id="14" name="Group 13">
                <a:extLst>
                  <a:ext uri="{FF2B5EF4-FFF2-40B4-BE49-F238E27FC236}">
                    <a16:creationId xmlns:a16="http://schemas.microsoft.com/office/drawing/2014/main" id="{68680D94-8102-94F6-140F-157180179267}"/>
                  </a:ext>
                </a:extLst>
              </p:cNvPr>
              <p:cNvGrpSpPr/>
              <p:nvPr/>
            </p:nvGrpSpPr>
            <p:grpSpPr>
              <a:xfrm>
                <a:off x="6404587" y="2230142"/>
                <a:ext cx="1545331" cy="4510324"/>
                <a:chOff x="4744142" y="2128542"/>
                <a:chExt cx="1786894" cy="4510324"/>
              </a:xfrm>
            </p:grpSpPr>
            <p:sp>
              <p:nvSpPr>
                <p:cNvPr id="15" name="Rectangle 14">
                  <a:extLst>
                    <a:ext uri="{FF2B5EF4-FFF2-40B4-BE49-F238E27FC236}">
                      <a16:creationId xmlns:a16="http://schemas.microsoft.com/office/drawing/2014/main" id="{096C32B8-476E-6DE2-984C-A37F5EE968C2}"/>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Team 1</a:t>
                  </a:r>
                  <a:endParaRPr lang="nl" dirty="0">
                    <a:latin typeface="Open Sans" panose="020B0606030504020204" pitchFamily="34" charset="0"/>
                    <a:sym typeface="Arial" panose="020B0604020202020204" pitchFamily="34" charset="0"/>
                  </a:endParaRPr>
                </a:p>
              </p:txBody>
            </p:sp>
            <p:sp>
              <p:nvSpPr>
                <p:cNvPr id="16" name="Rectangle 15">
                  <a:extLst>
                    <a:ext uri="{FF2B5EF4-FFF2-40B4-BE49-F238E27FC236}">
                      <a16:creationId xmlns:a16="http://schemas.microsoft.com/office/drawing/2014/main" id="{19B252C1-0621-A768-324F-AE8B5E4D1035}"/>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Gezondheid</a:t>
                  </a:r>
                  <a:endParaRPr lang="nl" dirty="0">
                    <a:solidFill>
                      <a:schemeClr val="tx1"/>
                    </a:solidFill>
                    <a:latin typeface="Open Sans" panose="020B0606030504020204" pitchFamily="34" charset="0"/>
                    <a:sym typeface="Arial" panose="020B0604020202020204" pitchFamily="34" charset="0"/>
                  </a:endParaRPr>
                </a:p>
              </p:txBody>
            </p:sp>
            <p:sp>
              <p:nvSpPr>
                <p:cNvPr id="17" name="Rectangle 16">
                  <a:extLst>
                    <a:ext uri="{FF2B5EF4-FFF2-40B4-BE49-F238E27FC236}">
                      <a16:creationId xmlns:a16="http://schemas.microsoft.com/office/drawing/2014/main" id="{835975F6-7AEF-2171-4B21-49EAA368578B}"/>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Zoek- en reddingsacties</a:t>
                  </a:r>
                  <a:endParaRPr lang="nl" dirty="0">
                    <a:solidFill>
                      <a:schemeClr val="tx1"/>
                    </a:solidFill>
                    <a:latin typeface="Open Sans" panose="020B0606030504020204" pitchFamily="34" charset="0"/>
                    <a:sym typeface="Arial" panose="020B0604020202020204" pitchFamily="34" charset="0"/>
                  </a:endParaRPr>
                </a:p>
              </p:txBody>
            </p:sp>
            <p:sp>
              <p:nvSpPr>
                <p:cNvPr id="18" name="Rectangle 17">
                  <a:extLst>
                    <a:ext uri="{FF2B5EF4-FFF2-40B4-BE49-F238E27FC236}">
                      <a16:creationId xmlns:a16="http://schemas.microsoft.com/office/drawing/2014/main" id="{6F7F17F5-7518-831C-288D-B55DC200E1F8}"/>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Paraatheid</a:t>
                  </a:r>
                  <a:endParaRPr lang="nl" dirty="0">
                    <a:solidFill>
                      <a:schemeClr val="tx1"/>
                    </a:solidFill>
                    <a:latin typeface="Open Sans" panose="020B0606030504020204" pitchFamily="34" charset="0"/>
                    <a:sym typeface="Arial" panose="020B0604020202020204" pitchFamily="34" charset="0"/>
                  </a:endParaRPr>
                </a:p>
              </p:txBody>
            </p:sp>
            <p:sp>
              <p:nvSpPr>
                <p:cNvPr id="19" name="Rectangle 18">
                  <a:extLst>
                    <a:ext uri="{FF2B5EF4-FFF2-40B4-BE49-F238E27FC236}">
                      <a16:creationId xmlns:a16="http://schemas.microsoft.com/office/drawing/2014/main" id="{29C5447C-508C-E6D0-767B-0B62CD8D1F16}"/>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Opvang</a:t>
                  </a:r>
                  <a:endParaRPr lang="nl" dirty="0">
                    <a:solidFill>
                      <a:schemeClr val="tx1"/>
                    </a:solidFill>
                    <a:latin typeface="Open Sans" panose="020B0606030504020204" pitchFamily="34" charset="0"/>
                    <a:sym typeface="Arial" panose="020B0604020202020204" pitchFamily="34" charset="0"/>
                  </a:endParaRPr>
                </a:p>
              </p:txBody>
            </p:sp>
            <p:sp>
              <p:nvSpPr>
                <p:cNvPr id="20" name="Rectangle 19">
                  <a:extLst>
                    <a:ext uri="{FF2B5EF4-FFF2-40B4-BE49-F238E27FC236}">
                      <a16:creationId xmlns:a16="http://schemas.microsoft.com/office/drawing/2014/main" id="{71BB48B4-0634-C1C3-2016-CFEFA1454990}"/>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Evaluaties</a:t>
                  </a:r>
                  <a:endParaRPr lang="nl" dirty="0">
                    <a:solidFill>
                      <a:schemeClr val="tx1"/>
                    </a:solidFill>
                    <a:latin typeface="Open Sans" panose="020B0606030504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DE21BDF5-123F-41AC-87A7-543747D402F4}"/>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Nood-communicatie</a:t>
                  </a:r>
                  <a:endParaRPr lang="nl" dirty="0">
                    <a:solidFill>
                      <a:schemeClr val="tx1"/>
                    </a:solidFill>
                    <a:latin typeface="Open Sans" panose="020B0606030504020204" pitchFamily="34" charset="0"/>
                    <a:sym typeface="Arial" panose="020B0604020202020204" pitchFamily="34" charset="0"/>
                  </a:endParaRPr>
                </a:p>
              </p:txBody>
            </p:sp>
          </p:grpSp>
          <p:grpSp>
            <p:nvGrpSpPr>
              <p:cNvPr id="30" name="Group 29">
                <a:extLst>
                  <a:ext uri="{FF2B5EF4-FFF2-40B4-BE49-F238E27FC236}">
                    <a16:creationId xmlns:a16="http://schemas.microsoft.com/office/drawing/2014/main" id="{A65D95F0-ED81-6DE9-56B4-A32B951BE632}"/>
                  </a:ext>
                </a:extLst>
              </p:cNvPr>
              <p:cNvGrpSpPr/>
              <p:nvPr/>
            </p:nvGrpSpPr>
            <p:grpSpPr>
              <a:xfrm>
                <a:off x="10430769" y="2230142"/>
                <a:ext cx="1545331" cy="4510324"/>
                <a:chOff x="4744142" y="2128542"/>
                <a:chExt cx="1786894" cy="4510324"/>
              </a:xfrm>
            </p:grpSpPr>
            <p:sp>
              <p:nvSpPr>
                <p:cNvPr id="31" name="Rectangle 30">
                  <a:extLst>
                    <a:ext uri="{FF2B5EF4-FFF2-40B4-BE49-F238E27FC236}">
                      <a16:creationId xmlns:a16="http://schemas.microsoft.com/office/drawing/2014/main" id="{AED16F01-D648-77C7-CFC8-11C823C23687}"/>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Team 1</a:t>
                  </a:r>
                  <a:endParaRPr lang="nl" dirty="0">
                    <a:latin typeface="Open Sans" panose="020B0606030504020204" pitchFamily="34" charset="0"/>
                    <a:sym typeface="Arial" panose="020B0604020202020204" pitchFamily="34" charset="0"/>
                  </a:endParaRPr>
                </a:p>
              </p:txBody>
            </p:sp>
            <p:sp>
              <p:nvSpPr>
                <p:cNvPr id="224" name="Rectangle 223">
                  <a:extLst>
                    <a:ext uri="{FF2B5EF4-FFF2-40B4-BE49-F238E27FC236}">
                      <a16:creationId xmlns:a16="http://schemas.microsoft.com/office/drawing/2014/main" id="{48A218DD-9315-8145-9884-7D2EDD6E538B}"/>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Gezondheid</a:t>
                  </a:r>
                  <a:endParaRPr lang="nl" dirty="0">
                    <a:solidFill>
                      <a:schemeClr val="tx1"/>
                    </a:solidFill>
                    <a:latin typeface="Open Sans" panose="020B0606030504020204" pitchFamily="34" charset="0"/>
                    <a:sym typeface="Arial" panose="020B0604020202020204" pitchFamily="34" charset="0"/>
                  </a:endParaRPr>
                </a:p>
              </p:txBody>
            </p:sp>
            <p:sp>
              <p:nvSpPr>
                <p:cNvPr id="225" name="Rectangle 224">
                  <a:extLst>
                    <a:ext uri="{FF2B5EF4-FFF2-40B4-BE49-F238E27FC236}">
                      <a16:creationId xmlns:a16="http://schemas.microsoft.com/office/drawing/2014/main" id="{BFDA8CA1-D918-F8FF-1B7C-584AD5E4599C}"/>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Zoek- en reddingsacties</a:t>
                  </a:r>
                  <a:endParaRPr lang="nl" dirty="0">
                    <a:solidFill>
                      <a:schemeClr val="tx1"/>
                    </a:solidFill>
                    <a:latin typeface="Open Sans" panose="020B0606030504020204" pitchFamily="34" charset="0"/>
                    <a:sym typeface="Arial" panose="020B0604020202020204" pitchFamily="34" charset="0"/>
                  </a:endParaRPr>
                </a:p>
              </p:txBody>
            </p:sp>
            <p:sp>
              <p:nvSpPr>
                <p:cNvPr id="226" name="Rectangle 225">
                  <a:extLst>
                    <a:ext uri="{FF2B5EF4-FFF2-40B4-BE49-F238E27FC236}">
                      <a16:creationId xmlns:a16="http://schemas.microsoft.com/office/drawing/2014/main" id="{4F66B6A9-033F-BC3A-C731-996CE2D2D923}"/>
                    </a:ext>
                  </a:extLst>
                </p:cNvPr>
                <p:cNvSpPr/>
                <p:nvPr/>
              </p:nvSpPr>
              <p:spPr>
                <a:xfrm>
                  <a:off x="4744142" y="5450370"/>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Paraatheid</a:t>
                  </a:r>
                  <a:endParaRPr lang="nl" dirty="0">
                    <a:solidFill>
                      <a:schemeClr val="tx1"/>
                    </a:solidFill>
                    <a:latin typeface="Open Sans" panose="020B0606030504020204" pitchFamily="34" charset="0"/>
                    <a:sym typeface="Arial" panose="020B0604020202020204" pitchFamily="34" charset="0"/>
                  </a:endParaRPr>
                </a:p>
              </p:txBody>
            </p:sp>
            <p:sp>
              <p:nvSpPr>
                <p:cNvPr id="227" name="Rectangle 226">
                  <a:extLst>
                    <a:ext uri="{FF2B5EF4-FFF2-40B4-BE49-F238E27FC236}">
                      <a16:creationId xmlns:a16="http://schemas.microsoft.com/office/drawing/2014/main" id="{B104A6C3-27C9-873C-FFCA-FE2585E13CF3}"/>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Opvang</a:t>
                  </a:r>
                  <a:endParaRPr lang="nl" dirty="0">
                    <a:solidFill>
                      <a:schemeClr val="tx1"/>
                    </a:solidFill>
                    <a:latin typeface="Open Sans" panose="020B0606030504020204" pitchFamily="34" charset="0"/>
                    <a:sym typeface="Arial" panose="020B0604020202020204" pitchFamily="34" charset="0"/>
                  </a:endParaRPr>
                </a:p>
              </p:txBody>
            </p:sp>
            <p:sp>
              <p:nvSpPr>
                <p:cNvPr id="228" name="Rectangle 227">
                  <a:extLst>
                    <a:ext uri="{FF2B5EF4-FFF2-40B4-BE49-F238E27FC236}">
                      <a16:creationId xmlns:a16="http://schemas.microsoft.com/office/drawing/2014/main" id="{F84B538D-FA13-8F41-CA9B-5FE898106970}"/>
                    </a:ext>
                  </a:extLst>
                </p:cNvPr>
                <p:cNvSpPr/>
                <p:nvPr/>
              </p:nvSpPr>
              <p:spPr>
                <a:xfrm>
                  <a:off x="4744142" y="484134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Evaluaties</a:t>
                  </a:r>
                  <a:endParaRPr lang="nl" dirty="0">
                    <a:solidFill>
                      <a:schemeClr val="tx1"/>
                    </a:solidFill>
                    <a:latin typeface="Open Sans" panose="020B0606030504020204" pitchFamily="34" charset="0"/>
                    <a:sym typeface="Arial" panose="020B0604020202020204" pitchFamily="34" charset="0"/>
                  </a:endParaRPr>
                </a:p>
              </p:txBody>
            </p:sp>
            <p:sp>
              <p:nvSpPr>
                <p:cNvPr id="229" name="Rectangle 228">
                  <a:extLst>
                    <a:ext uri="{FF2B5EF4-FFF2-40B4-BE49-F238E27FC236}">
                      <a16:creationId xmlns:a16="http://schemas.microsoft.com/office/drawing/2014/main" id="{EC2F4D3F-7EFB-FD4B-45E9-39FE8417D44B}"/>
                    </a:ext>
                  </a:extLst>
                </p:cNvPr>
                <p:cNvSpPr/>
                <p:nvPr/>
              </p:nvSpPr>
              <p:spPr>
                <a:xfrm>
                  <a:off x="4772496" y="6059392"/>
                  <a:ext cx="1758540" cy="57947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Nood-communicatie</a:t>
                  </a:r>
                  <a:endParaRPr lang="nl" dirty="0">
                    <a:solidFill>
                      <a:schemeClr val="tx1"/>
                    </a:solidFill>
                    <a:latin typeface="Open Sans" panose="020B0606030504020204" pitchFamily="34" charset="0"/>
                    <a:sym typeface="Arial" panose="020B0604020202020204" pitchFamily="34" charset="0"/>
                  </a:endParaRPr>
                </a:p>
              </p:txBody>
            </p:sp>
          </p:grpSp>
          <p:cxnSp>
            <p:nvCxnSpPr>
              <p:cNvPr id="233" name="Straight Connector 232">
                <a:extLst>
                  <a:ext uri="{FF2B5EF4-FFF2-40B4-BE49-F238E27FC236}">
                    <a16:creationId xmlns:a16="http://schemas.microsoft.com/office/drawing/2014/main" id="{8C7D4212-E3AF-2867-A68F-0964F737050B}"/>
                  </a:ext>
                </a:extLst>
              </p:cNvPr>
              <p:cNvCxnSpPr>
                <a:cxnSpLocks/>
                <a:stCxn id="11" idx="2"/>
              </p:cNvCxnSpPr>
              <p:nvPr/>
            </p:nvCxnSpPr>
            <p:spPr>
              <a:xfrm flipH="1">
                <a:off x="8163441" y="1001827"/>
                <a:ext cx="1" cy="103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73D8B6B-42B6-EBA4-F3C9-BD8884D7BFD4}"/>
                  </a:ext>
                </a:extLst>
              </p:cNvPr>
              <p:cNvCxnSpPr>
                <a:cxnSpLocks/>
              </p:cNvCxnSpPr>
              <p:nvPr/>
            </p:nvCxnSpPr>
            <p:spPr>
              <a:xfrm>
                <a:off x="5095919" y="2030820"/>
                <a:ext cx="6119776" cy="0"/>
              </a:xfrm>
              <a:prstGeom prst="line">
                <a:avLst/>
              </a:prstGeom>
              <a:ln/>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B885E9F7-F094-8B9A-352E-6C49D265CC17}"/>
                  </a:ext>
                </a:extLst>
              </p:cNvPr>
              <p:cNvCxnSpPr>
                <a:stCxn id="10" idx="3"/>
              </p:cNvCxnSpPr>
              <p:nvPr/>
            </p:nvCxnSpPr>
            <p:spPr>
              <a:xfrm>
                <a:off x="6657099" y="1231153"/>
                <a:ext cx="1506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 name="Google Shape;255;p13"/>
          <p:cNvSpPr txBox="1"/>
          <p:nvPr/>
        </p:nvSpPr>
        <p:spPr>
          <a:xfrm>
            <a:off x="304113" y="1062569"/>
            <a:ext cx="361832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cs typeface="+mn-cs"/>
                <a:sym typeface="Arial" panose="020B0604020202020204" pitchFamily="34" charset="0"/>
              </a:rPr>
              <a:t>CDRT-organisatie voor responsacties op gemeenschap-sniveau</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256" name="Google Shape;256;p13"/>
          <p:cNvSpPr txBox="1"/>
          <p:nvPr/>
        </p:nvSpPr>
        <p:spPr>
          <a:xfrm>
            <a:off x="6340687" y="1062569"/>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Bepalen</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van een specifieke operationele structuur voor de gemeenschap.</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57" name="Google Shape;257;p13"/>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928383" y="5332340"/>
            <a:ext cx="678499" cy="611395"/>
          </a:xfrm>
          <a:prstGeom prst="rect">
            <a:avLst/>
          </a:prstGeom>
          <a:noFill/>
          <a:ln>
            <a:noFill/>
          </a:ln>
        </p:spPr>
      </p:pic>
      <p:pic>
        <p:nvPicPr>
          <p:cNvPr id="258" name="Google Shape;258;p13"/>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995487" y="4267917"/>
            <a:ext cx="544291" cy="648675"/>
          </a:xfrm>
          <a:prstGeom prst="rect">
            <a:avLst/>
          </a:prstGeom>
          <a:noFill/>
          <a:ln>
            <a:noFill/>
          </a:ln>
        </p:spPr>
      </p:pic>
      <p:pic>
        <p:nvPicPr>
          <p:cNvPr id="259" name="Google Shape;259;p13"/>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902286" y="3164213"/>
            <a:ext cx="730692" cy="656131"/>
          </a:xfrm>
          <a:prstGeom prst="rect">
            <a:avLst/>
          </a:prstGeom>
          <a:noFill/>
          <a:ln>
            <a:noFill/>
          </a:ln>
        </p:spPr>
      </p:pic>
      <p:pic>
        <p:nvPicPr>
          <p:cNvPr id="260" name="Google Shape;260;p13"/>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961935" y="2161177"/>
            <a:ext cx="611395" cy="700868"/>
          </a:xfrm>
          <a:prstGeom prst="rect">
            <a:avLst/>
          </a:prstGeom>
          <a:noFill/>
          <a:ln>
            <a:noFill/>
          </a:ln>
        </p:spPr>
      </p:pic>
      <p:pic>
        <p:nvPicPr>
          <p:cNvPr id="261" name="Google Shape;261;p13"/>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4988031" y="1062569"/>
            <a:ext cx="559203" cy="700868"/>
          </a:xfrm>
          <a:prstGeom prst="rect">
            <a:avLst/>
          </a:prstGeom>
          <a:noFill/>
          <a:ln>
            <a:noFill/>
          </a:ln>
        </p:spPr>
      </p:pic>
      <p:sp>
        <p:nvSpPr>
          <p:cNvPr id="262" name="Google Shape;262;p13"/>
          <p:cNvSpPr txBox="1"/>
          <p:nvPr/>
        </p:nvSpPr>
        <p:spPr>
          <a:xfrm>
            <a:off x="6340687" y="2299677"/>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Aanstellen</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van een teamleader.</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3" name="Google Shape;263;p13"/>
          <p:cNvSpPr txBox="1"/>
          <p:nvPr/>
        </p:nvSpPr>
        <p:spPr>
          <a:xfrm>
            <a:off x="6340687" y="3259786"/>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Vastleggen</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van een coördinatielocatie.</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4" name="Google Shape;264;p13"/>
          <p:cNvSpPr txBox="1"/>
          <p:nvPr/>
        </p:nvSpPr>
        <p:spPr>
          <a:xfrm>
            <a:off x="6340687" y="4241821"/>
            <a:ext cx="48216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Aanstellen</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van personen die moeten helpen bij planning en logistiek.</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65" name="Google Shape;265;p13"/>
          <p:cNvSpPr txBox="1"/>
          <p:nvPr/>
        </p:nvSpPr>
        <p:spPr>
          <a:xfrm>
            <a:off x="6340687" y="5314872"/>
            <a:ext cx="482165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Beslissen</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of er subteams nodig zijn met aparte leiders.</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10" name="Google Shape;310;p16" descr="A picture containing tree, outdoor, ground, road&#10;&#10;Description automatically generated"/>
          <p:cNvPicPr preferRelativeResize="0"/>
          <p:nvPr/>
        </p:nvPicPr>
        <p:blipFill rotWithShape="1">
          <a:blip r:embed="rId3">
            <a:alphaModFix/>
          </a:blip>
          <a:srcRect l="12161" b="15692"/>
          <a:stretch/>
        </p:blipFill>
        <p:spPr>
          <a:xfrm>
            <a:off x="3197774" y="-5348"/>
            <a:ext cx="8994226" cy="6863347"/>
          </a:xfrm>
          <a:prstGeom prst="rect">
            <a:avLst/>
          </a:prstGeom>
          <a:noFill/>
          <a:ln>
            <a:noFill/>
          </a:ln>
        </p:spPr>
      </p:pic>
      <p:sp>
        <p:nvSpPr>
          <p:cNvPr id="308" name="Google Shape;308;p16"/>
          <p:cNvSpPr/>
          <p:nvPr/>
        </p:nvSpPr>
        <p:spPr>
          <a:xfrm>
            <a:off x="-16475" y="-5347"/>
            <a:ext cx="477847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9" name="Google Shape;309;p16"/>
          <p:cNvSpPr txBox="1"/>
          <p:nvPr/>
        </p:nvSpPr>
        <p:spPr>
          <a:xfrm>
            <a:off x="217428" y="960252"/>
            <a:ext cx="4117065" cy="481624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cs typeface="+mn-cs"/>
                <a:sym typeface="Arial" panose="020B0604020202020204" pitchFamily="34" charset="0"/>
              </a:rPr>
              <a:t>De rol van een CDRT op het vlak van paraatheid </a:t>
            </a:r>
          </a:p>
          <a:p>
            <a:pPr marL="0" marR="0" lvl="0" indent="0" algn="l" rtl="0">
              <a:lnSpc>
                <a:spcPct val="90000"/>
              </a:lnSpc>
              <a:spcBef>
                <a:spcPts val="0"/>
              </a:spcBef>
              <a:spcAft>
                <a:spcPts val="0"/>
              </a:spcAft>
              <a:buClr>
                <a:schemeClr val="lt1"/>
              </a:buClr>
              <a:buSzPts val="4400"/>
              <a:buFont typeface="Arial"/>
              <a:buNone/>
            </a:pPr>
            <a:endParaRPr lang="nl" sz="1800" dirty="0">
              <a:solidFill>
                <a:srgbClr val="F5333F"/>
              </a:solidFill>
              <a:latin typeface="Open Sans" panose="020B0606030504020204" pitchFamily="34" charset="0"/>
              <a:ea typeface="Calibri" panose="020F0502020204030204" pitchFamily="34" charset="0"/>
              <a:cs typeface="+mn-cs"/>
              <a:sym typeface="Calibri" panose="020F050202020403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rgbClr val="2A320C"/>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1800"/>
              <a:buFont typeface="Arial"/>
              <a:buNone/>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Bespreek volgende zaken met de leden van een gemeenschap:</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1800"/>
              <a:buFont typeface="Arial"/>
              <a:buNone/>
            </a:pPr>
            <a:r>
              <a:rPr lang="nl" sz="2200" b="0" i="0" u="none" baseline="0" dirty="0">
                <a:solidFill>
                  <a:schemeClr val="lt1"/>
                </a:solidFill>
                <a:latin typeface="Open Sans" panose="020B0606030504020204" pitchFamily="34" charset="0"/>
                <a:cs typeface="+mn-cs"/>
                <a:sym typeface="Arial" panose="020B0604020202020204" pitchFamily="34" charset="0"/>
              </a:rPr>
              <a:t> </a:t>
            </a:r>
            <a:endParaRPr lang="nl" sz="2200" dirty="0">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Noodplannen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Opvangplaatsen binnen de gemeenschap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Herbekijk evacuatieroutes</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Maatregelen voor vroege waarschuwingen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solidFill>
                <a:latin typeface="Open Sans" panose="020B0606030504020204" pitchFamily="34" charset="0"/>
                <a:cs typeface="+mn-cs"/>
                <a:sym typeface="Arial" panose="020B0604020202020204" pitchFamily="34" charset="0"/>
              </a:rPr>
              <a:t>Oefenen en testen van plannen</a:t>
            </a:r>
            <a:endParaRPr lang="nl"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3" name="Picture 2" descr="A person standing in front of a whiteboard&#10;&#10;Description automatically generated">
            <a:extLst>
              <a:ext uri="{FF2B5EF4-FFF2-40B4-BE49-F238E27FC236}">
                <a16:creationId xmlns:a16="http://schemas.microsoft.com/office/drawing/2014/main" id="{C98C8E9F-D731-0EE1-6E27-AB11D6C6A2FB}"/>
              </a:ext>
            </a:extLst>
          </p:cNvPr>
          <p:cNvPicPr>
            <a:picLocks noChangeAspect="1"/>
          </p:cNvPicPr>
          <p:nvPr/>
        </p:nvPicPr>
        <p:blipFill>
          <a:blip r:embed="rId3"/>
          <a:stretch>
            <a:fillRect/>
          </a:stretch>
        </p:blipFill>
        <p:spPr>
          <a:xfrm>
            <a:off x="1905000" y="0"/>
            <a:ext cx="10287000" cy="6858000"/>
          </a:xfrm>
          <a:prstGeom prst="rect">
            <a:avLst/>
          </a:prstGeom>
        </p:spPr>
      </p:pic>
      <p:sp>
        <p:nvSpPr>
          <p:cNvPr id="296" name="Google Shape;296;p1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7" name="Google Shape;297;p15"/>
          <p:cNvSpPr txBox="1"/>
          <p:nvPr/>
        </p:nvSpPr>
        <p:spPr>
          <a:xfrm>
            <a:off x="257254" y="1056235"/>
            <a:ext cx="366359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cs typeface="+mn-cs"/>
                <a:sym typeface="Arial" panose="020B0604020202020204" pitchFamily="34" charset="0"/>
              </a:rPr>
              <a:t>Opleiding van de gemeenschap</a:t>
            </a:r>
          </a:p>
          <a:p>
            <a:pPr marL="0" marR="0" lvl="0" indent="0" algn="l" rtl="0">
              <a:lnSpc>
                <a:spcPct val="90000"/>
              </a:lnSpc>
              <a:spcBef>
                <a:spcPts val="0"/>
              </a:spcBef>
              <a:spcAft>
                <a:spcPts val="0"/>
              </a:spcAft>
              <a:buClr>
                <a:schemeClr val="lt1"/>
              </a:buClr>
              <a:buSzPts val="4400"/>
              <a:buFont typeface="Arial"/>
              <a:buNone/>
            </a:pPr>
            <a:endParaRPr lang="nl"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Deel informatie over mogelijke gevaren binnen de gemeenschap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Creëer bewustzijn en bevorder voorbereidende activiteiten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solidFill>
                <a:latin typeface="Open Sans" panose="020B0606030504020204" pitchFamily="34" charset="0"/>
                <a:cs typeface="+mn-cs"/>
                <a:sym typeface="Arial" panose="020B0604020202020204" pitchFamily="34" charset="0"/>
              </a:rPr>
              <a:t>Toon de voordelen van planning vóór een noodgeval </a:t>
            </a:r>
            <a:endParaRPr lang="nl"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1" name="Google Shape;321;p17"/>
          <p:cNvSpPr txBox="1"/>
          <p:nvPr/>
        </p:nvSpPr>
        <p:spPr>
          <a:xfrm>
            <a:off x="145312" y="919096"/>
            <a:ext cx="3765971"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200" b="1" i="0" u="none" baseline="0" dirty="0">
                <a:solidFill>
                  <a:srgbClr val="F5333F"/>
                </a:solidFill>
                <a:latin typeface="Open Sans" panose="020B0606030504020204" pitchFamily="34" charset="0"/>
                <a:cs typeface="+mn-cs"/>
                <a:sym typeface="Arial" panose="020B0604020202020204" pitchFamily="34" charset="0"/>
              </a:rPr>
              <a:t>Ontwikkel rampenplannen voor een gemeenschap</a:t>
            </a:r>
            <a:endParaRPr lang="nl" sz="3200" b="1" dirty="0">
              <a:solidFill>
                <a:srgbClr val="F5333F"/>
              </a:solidFill>
              <a:latin typeface="Open Sans" panose="020B0606030504020204" pitchFamily="34" charset="0"/>
              <a:cs typeface="+mn-cs"/>
              <a:sym typeface="Arial" panose="020B0604020202020204" pitchFamily="34" charset="0"/>
            </a:endParaRPr>
          </a:p>
        </p:txBody>
      </p:sp>
      <p:sp>
        <p:nvSpPr>
          <p:cNvPr id="322" name="Google Shape;322;p17"/>
          <p:cNvSpPr txBox="1"/>
          <p:nvPr/>
        </p:nvSpPr>
        <p:spPr>
          <a:xfrm>
            <a:off x="4965258" y="4104451"/>
            <a:ext cx="7081430" cy="2738145"/>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rgbClr val="F5333F"/>
              </a:buClr>
              <a:buSzPts val="2700"/>
              <a:buFont typeface="Arial"/>
              <a:buChar char="•"/>
            </a:pPr>
            <a:r>
              <a:rPr lang="nl" sz="2200" b="0" i="0" u="none" strike="noStrike" cap="none" baseline="0" dirty="0">
                <a:solidFill>
                  <a:schemeClr val="dk1">
                    <a:lumMod val="100000"/>
                  </a:schemeClr>
                </a:solidFill>
                <a:latin typeface="Open Sans" panose="020B0606030504020204" pitchFamily="34" charset="0"/>
                <a:cs typeface="+mn-cs"/>
                <a:sym typeface="Arial" panose="020B0604020202020204" pitchFamily="34" charset="0"/>
              </a:rPr>
              <a:t>Welke gevaren kunnen de gemeenschap treffen?</a:t>
            </a:r>
            <a:endParaRPr lang="nl"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nl" sz="2200" b="0" i="0" u="none" strike="noStrike" cap="none" baseline="0" dirty="0">
                <a:solidFill>
                  <a:schemeClr val="dk1">
                    <a:lumMod val="100000"/>
                  </a:schemeClr>
                </a:solidFill>
                <a:latin typeface="Open Sans" panose="020B0606030504020204" pitchFamily="34" charset="0"/>
                <a:cs typeface="+mn-cs"/>
                <a:sym typeface="Arial" panose="020B0604020202020204" pitchFamily="34" charset="0"/>
              </a:rPr>
              <a:t>Wie zou er getroffen worden?</a:t>
            </a:r>
            <a:endParaRPr lang="nl"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nl" sz="2200" b="0" i="0" u="none" strike="noStrike" cap="none" baseline="0" dirty="0">
                <a:solidFill>
                  <a:schemeClr val="dk1">
                    <a:lumMod val="100000"/>
                  </a:schemeClr>
                </a:solidFill>
                <a:latin typeface="Open Sans" panose="020B0606030504020204" pitchFamily="34" charset="0"/>
                <a:cs typeface="+mn-cs"/>
                <a:sym typeface="Arial" panose="020B0604020202020204" pitchFamily="34" charset="0"/>
              </a:rPr>
              <a:t>Welke zijn de kwetsbare gebieden? </a:t>
            </a:r>
            <a:endParaRPr lang="nl"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nl" sz="2200" b="0" i="0" u="none" strike="noStrike" cap="none" baseline="0" dirty="0">
                <a:solidFill>
                  <a:schemeClr val="dk1">
                    <a:lumMod val="100000"/>
                  </a:schemeClr>
                </a:solidFill>
                <a:latin typeface="Open Sans" panose="020B0606030504020204" pitchFamily="34" charset="0"/>
                <a:cs typeface="+mn-cs"/>
                <a:sym typeface="Arial" panose="020B0604020202020204" pitchFamily="34" charset="0"/>
              </a:rPr>
              <a:t>Wie zijn de kwetsbare personen en waar bevinden ze zich? </a:t>
            </a:r>
            <a:endParaRPr lang="nl" sz="2200" dirty="0">
              <a:solidFill>
                <a:schemeClr val="dk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1000"/>
              </a:spcBef>
              <a:spcAft>
                <a:spcPts val="0"/>
              </a:spcAft>
              <a:buClr>
                <a:srgbClr val="F5333F"/>
              </a:buClr>
              <a:buSzPts val="2700"/>
              <a:buFont typeface="Arial"/>
              <a:buChar char="•"/>
            </a:pPr>
            <a:r>
              <a:rPr lang="nl" sz="2200" b="0" i="0" u="none" strike="noStrike" cap="none" baseline="0" dirty="0">
                <a:solidFill>
                  <a:schemeClr val="dk1"/>
                </a:solidFill>
                <a:latin typeface="Open Sans" panose="020B0606030504020204" pitchFamily="34" charset="0"/>
                <a:cs typeface="+mn-cs"/>
                <a:sym typeface="Arial" panose="020B0604020202020204" pitchFamily="34" charset="0"/>
              </a:rPr>
              <a:t>Over welke hulpbronnen beschikt de gemeenschap?</a:t>
            </a:r>
            <a:endParaRPr lang="nl" sz="2200" dirty="0">
              <a:latin typeface="Open Sans" panose="020B0606030504020204" pitchFamily="34" charset="0"/>
              <a:cs typeface="+mn-cs"/>
              <a:sym typeface="Arial" panose="020B0604020202020204" pitchFamily="34" charset="0"/>
            </a:endParaRPr>
          </a:p>
        </p:txBody>
      </p:sp>
      <p:pic>
        <p:nvPicPr>
          <p:cNvPr id="323" name="Google Shape;323;p17"/>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9953182" y="558324"/>
            <a:ext cx="812800" cy="880533"/>
          </a:xfrm>
          <a:prstGeom prst="rect">
            <a:avLst/>
          </a:prstGeom>
          <a:noFill/>
          <a:ln>
            <a:noFill/>
          </a:ln>
        </p:spPr>
      </p:pic>
      <p:pic>
        <p:nvPicPr>
          <p:cNvPr id="324" name="Google Shape;324;p17"/>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345298" y="561036"/>
            <a:ext cx="959556" cy="778933"/>
          </a:xfrm>
          <a:prstGeom prst="rect">
            <a:avLst/>
          </a:prstGeom>
          <a:noFill/>
          <a:ln>
            <a:noFill/>
          </a:ln>
        </p:spPr>
      </p:pic>
      <p:pic>
        <p:nvPicPr>
          <p:cNvPr id="325" name="Google Shape;325;p17"/>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7840304" y="1845336"/>
            <a:ext cx="846667" cy="745067"/>
          </a:xfrm>
          <a:prstGeom prst="rect">
            <a:avLst/>
          </a:prstGeom>
          <a:noFill/>
          <a:ln>
            <a:noFill/>
          </a:ln>
        </p:spPr>
      </p:pic>
      <p:sp>
        <p:nvSpPr>
          <p:cNvPr id="326" name="Google Shape;326;p17"/>
          <p:cNvSpPr txBox="1"/>
          <p:nvPr/>
        </p:nvSpPr>
        <p:spPr>
          <a:xfrm>
            <a:off x="4965258" y="1536964"/>
            <a:ext cx="197114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Paraatheid</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327" name="Google Shape;327;p17"/>
          <p:cNvSpPr txBox="1"/>
          <p:nvPr/>
        </p:nvSpPr>
        <p:spPr>
          <a:xfrm>
            <a:off x="9688492" y="1536964"/>
            <a:ext cx="13421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In kaart brengen</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328" name="Google Shape;328;p17"/>
          <p:cNvSpPr txBox="1"/>
          <p:nvPr/>
        </p:nvSpPr>
        <p:spPr>
          <a:xfrm>
            <a:off x="6936406" y="2858039"/>
            <a:ext cx="26544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Risico’s en kwetsbaarheden</a:t>
            </a:r>
            <a:endParaRPr lang="nl" dirty="0">
              <a:solidFill>
                <a:srgbClr val="F5333F"/>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40" name="Google Shape;340;p18"/>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9953182" y="1738941"/>
            <a:ext cx="812800" cy="880533"/>
          </a:xfrm>
          <a:prstGeom prst="rect">
            <a:avLst/>
          </a:prstGeom>
          <a:noFill/>
          <a:ln>
            <a:noFill/>
          </a:ln>
        </p:spPr>
      </p:pic>
      <p:pic>
        <p:nvPicPr>
          <p:cNvPr id="341" name="Google Shape;341;p18"/>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345298" y="1741653"/>
            <a:ext cx="959556" cy="778933"/>
          </a:xfrm>
          <a:prstGeom prst="rect">
            <a:avLst/>
          </a:prstGeom>
          <a:noFill/>
          <a:ln>
            <a:noFill/>
          </a:ln>
        </p:spPr>
      </p:pic>
      <p:pic>
        <p:nvPicPr>
          <p:cNvPr id="342" name="Google Shape;342;p18"/>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7840304" y="3025953"/>
            <a:ext cx="846667" cy="745067"/>
          </a:xfrm>
          <a:prstGeom prst="rect">
            <a:avLst/>
          </a:prstGeom>
          <a:noFill/>
          <a:ln>
            <a:noFill/>
          </a:ln>
        </p:spPr>
      </p:pic>
      <p:sp>
        <p:nvSpPr>
          <p:cNvPr id="343" name="Google Shape;343;p18"/>
          <p:cNvSpPr txBox="1"/>
          <p:nvPr/>
        </p:nvSpPr>
        <p:spPr>
          <a:xfrm>
            <a:off x="4965259" y="2717581"/>
            <a:ext cx="209476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Paraatheid</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344" name="Google Shape;344;p18"/>
          <p:cNvSpPr txBox="1"/>
          <p:nvPr/>
        </p:nvSpPr>
        <p:spPr>
          <a:xfrm>
            <a:off x="9688492" y="2717581"/>
            <a:ext cx="13421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In kaart brengen</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345" name="Google Shape;345;p18"/>
          <p:cNvSpPr txBox="1"/>
          <p:nvPr/>
        </p:nvSpPr>
        <p:spPr>
          <a:xfrm>
            <a:off x="6936406" y="4038656"/>
            <a:ext cx="26544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nl" sz="2000" b="1" i="0" u="none" strike="noStrike" cap="none" baseline="0">
                <a:solidFill>
                  <a:srgbClr val="F5333F"/>
                </a:solidFill>
                <a:latin typeface="Open Sans" panose="020B0606030504020204" pitchFamily="34" charset="0"/>
                <a:cs typeface="+mn-cs"/>
                <a:sym typeface="Arial" panose="020B0604020202020204" pitchFamily="34" charset="0"/>
              </a:rPr>
              <a:t>Hulpbronnen en vaardigheden</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346" name="Google Shape;346;p18"/>
          <p:cNvSpPr txBox="1"/>
          <p:nvPr/>
        </p:nvSpPr>
        <p:spPr>
          <a:xfrm>
            <a:off x="393508" y="1055596"/>
            <a:ext cx="366359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cs typeface="+mn-cs"/>
                <a:sym typeface="Arial" panose="020B0604020202020204" pitchFamily="34" charset="0"/>
              </a:rPr>
              <a:t>In kaart brengen van hulpbronnen</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Om welke hulpbronnen gaat het?</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Waar bevinden ze zich?</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285750" algn="l" rtl="0">
              <a:lnSpc>
                <a:spcPct val="15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Wie heeft er toegang toe</a:t>
            </a:r>
            <a:r>
              <a:rPr lang="nl" sz="1800" b="0" i="0" u="none" baseline="0">
                <a:solidFill>
                  <a:schemeClr val="lt1">
                    <a:lumMod val="100000"/>
                  </a:schemeClr>
                </a:solidFill>
                <a:latin typeface="Open Sans" panose="020B0606030504020204" pitchFamily="34" charset="0"/>
                <a:cs typeface="+mn-cs"/>
                <a:sym typeface="Arial" panose="020B0604020202020204" pitchFamily="34" charset="0"/>
              </a:rPr>
              <a:t>?</a:t>
            </a:r>
            <a:endParaRPr lang="nl" dirty="0">
              <a:solidFill>
                <a:schemeClr val="lt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00027168-2700-E3DD-E9B0-4982C1211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05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 name="Google Shape;357;p19"/>
          <p:cNvSpPr/>
          <p:nvPr/>
        </p:nvSpPr>
        <p:spPr>
          <a:xfrm>
            <a:off x="4946" y="0"/>
            <a:ext cx="42111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8" name="Google Shape;358;p19"/>
          <p:cNvSpPr txBox="1"/>
          <p:nvPr/>
        </p:nvSpPr>
        <p:spPr>
          <a:xfrm>
            <a:off x="257254" y="1181685"/>
            <a:ext cx="3706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200" b="1" i="0" u="none" baseline="0" dirty="0">
                <a:solidFill>
                  <a:srgbClr val="F5333F">
                    <a:lumMod val="100000"/>
                  </a:srgbClr>
                </a:solidFill>
                <a:latin typeface="Open Sans" panose="020B0606030504020204" pitchFamily="34" charset="0"/>
                <a:cs typeface="+mn-cs"/>
                <a:sym typeface="Arial" panose="020B0604020202020204" pitchFamily="34" charset="0"/>
              </a:rPr>
              <a:t>Ontwikkel effectieve communicatie-middelen</a:t>
            </a:r>
            <a:endParaRPr lang="nl" sz="32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Het is heel belangrijk om effectieve manieren te bepalen om te communiceren met andere CDRT-leden en met de gemeenschap.</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Test uw communicatieplannen uit</a:t>
            </a:r>
            <a:r>
              <a:rPr lang="nl" sz="2200" b="0" i="0" u="none" baseline="0" dirty="0">
                <a:solidFill>
                  <a:srgbClr val="2A320C">
                    <a:lumMod val="100000"/>
                  </a:srgbClr>
                </a:solidFill>
                <a:latin typeface="Open Sans" panose="020B0606030504020204" pitchFamily="34" charset="0"/>
                <a:cs typeface="+mn-cs"/>
                <a:sym typeface="Arial" panose="020B0604020202020204" pitchFamily="34" charset="0"/>
              </a:rPr>
              <a:t>.</a:t>
            </a:r>
            <a:endParaRPr lang="nl" sz="2200" dirty="0">
              <a:solidFill>
                <a:srgbClr val="2A320C">
                  <a:lumMod val="100000"/>
                </a:srgb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chemeClr val="lt1"/>
                </a:solidFill>
                <a:latin typeface="Open sans" panose="020B0606030504020204" pitchFamily="34" charset="0"/>
                <a:ea typeface="Open sans" panose="020B0606030504020204" pitchFamily="34" charset="0"/>
                <a:cs typeface="+mn-cs"/>
                <a:sym typeface="Arial" panose="020B0604020202020204" pitchFamily="34" charset="0"/>
              </a:rPr>
              <a:t>Dankwoord</a:t>
            </a:r>
            <a:endParaRPr lang="nl" sz="4000" b="0" i="0" u="none" strike="noStrike" cap="none" dirty="0">
              <a:solidFill>
                <a:schemeClr val="dk1"/>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nl" sz="1800" b="0" i="0" u="none" baseline="0">
                <a:solidFill>
                  <a:schemeClr val="lt1">
                    <a:lumMod val="100000"/>
                  </a:schemeClr>
                </a:solidFill>
                <a:effectLst/>
                <a:latin typeface="Open sans" panose="020B0606030504020204" pitchFamily="34" charset="0"/>
                <a:ea typeface="Open sans" panose="020B0606030504020204" pitchFamily="34" charset="0"/>
                <a:cs typeface="+mn-cs"/>
                <a:sym typeface="Arial" panose="020B0604020202020204" pitchFamily="34" charset="0"/>
              </a:rPr>
              <a:t>We bedanken de Rode Kruis-organisaties van Belize, Grenada, Guyana, Jamaica, Saint Vincent en de Grenadines, Trinidad en Tobago en het Caribbean Disaster Emergency Management Agency (CDEMA) voor hun bereidheid om samen te werken met het Caribbean Disaster Risk Management (CADRIM)-referentiecentrum. Het CDRT-trainingsmateriaal werd samen met hen overlopen en bijgeschaafd om het geschikter en effectiever te maken voor opleidingen in rampenbestrijding. Jullie inzet is een mooi voorbeeld van de zin voor samenwerking binnen de humanitaire gemeenschap, en jullie onschatbare bijdragen worden enorm gewaardeerd.</a:t>
            </a:r>
            <a:endParaRPr lang="nl" sz="1800" dirty="0">
              <a:solidFill>
                <a:schemeClr val="lt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0"/>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730775" y="5029657"/>
            <a:ext cx="987176" cy="756304"/>
          </a:xfrm>
          <a:prstGeom prst="rect">
            <a:avLst/>
          </a:prstGeom>
          <a:noFill/>
          <a:ln>
            <a:noFill/>
          </a:ln>
        </p:spPr>
      </p:pic>
      <p:pic>
        <p:nvPicPr>
          <p:cNvPr id="369" name="Google Shape;369;p20"/>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631262" y="3246793"/>
            <a:ext cx="1186203" cy="796110"/>
          </a:xfrm>
          <a:prstGeom prst="rect">
            <a:avLst/>
          </a:prstGeom>
          <a:noFill/>
          <a:ln>
            <a:noFill/>
          </a:ln>
        </p:spPr>
      </p:pic>
      <p:pic>
        <p:nvPicPr>
          <p:cNvPr id="370" name="Google Shape;370;p20"/>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870216" y="1943916"/>
            <a:ext cx="708537" cy="804070"/>
          </a:xfrm>
          <a:prstGeom prst="rect">
            <a:avLst/>
          </a:prstGeom>
          <a:noFill/>
          <a:ln>
            <a:noFill/>
          </a:ln>
        </p:spPr>
      </p:pic>
      <p:pic>
        <p:nvPicPr>
          <p:cNvPr id="371" name="Google Shape;371;p20"/>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681395" y="589833"/>
            <a:ext cx="1086181" cy="756304"/>
          </a:xfrm>
          <a:prstGeom prst="rect">
            <a:avLst/>
          </a:prstGeom>
          <a:noFill/>
          <a:ln>
            <a:noFill/>
          </a:ln>
        </p:spPr>
      </p:pic>
      <p:sp>
        <p:nvSpPr>
          <p:cNvPr id="372" name="Google Shape;372;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3" name="Google Shape;373;p20"/>
          <p:cNvSpPr txBox="1"/>
          <p:nvPr/>
        </p:nvSpPr>
        <p:spPr>
          <a:xfrm>
            <a:off x="148856" y="913180"/>
            <a:ext cx="394593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200" b="1" i="0" u="none" baseline="0" dirty="0">
                <a:solidFill>
                  <a:srgbClr val="F5333F"/>
                </a:solidFill>
                <a:latin typeface="Open Sans" panose="020B0606030504020204" pitchFamily="34" charset="0"/>
                <a:cs typeface="+mn-cs"/>
                <a:sym typeface="Arial" panose="020B0604020202020204" pitchFamily="34" charset="0"/>
              </a:rPr>
              <a:t>Ontwikkelen/ bespreken van Early Warning Systems en waarschuwingen</a:t>
            </a:r>
            <a:endParaRPr lang="nl" sz="3200" dirty="0">
              <a:solidFill>
                <a:srgbClr val="F5333F"/>
              </a:solidFill>
              <a:latin typeface="Open Sans" panose="020B0606030504020204" pitchFamily="34" charset="0"/>
              <a:cs typeface="+mn-cs"/>
              <a:sym typeface="Arial" panose="020B0604020202020204" pitchFamily="34" charset="0"/>
            </a:endParaRPr>
          </a:p>
        </p:txBody>
      </p:sp>
      <p:sp>
        <p:nvSpPr>
          <p:cNvPr id="374" name="Google Shape;374;p20"/>
          <p:cNvSpPr txBox="1"/>
          <p:nvPr/>
        </p:nvSpPr>
        <p:spPr>
          <a:xfrm>
            <a:off x="6304050" y="1884287"/>
            <a:ext cx="550177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Monitoring</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nl" sz="1800" b="0" i="0" u="none" baseline="0">
                <a:solidFill>
                  <a:schemeClr val="dk1"/>
                </a:solidFill>
                <a:latin typeface="Open Sans" panose="020B0606030504020204" pitchFamily="34" charset="0"/>
                <a:cs typeface="+mn-cs"/>
                <a:sym typeface="Arial" panose="020B0604020202020204" pitchFamily="34" charset="0"/>
              </a:rPr>
              <a:t>Zorg ervoor dat de gemeenschap de bestaande mechanismen voor het monitoren van gevaren begrijpt.</a:t>
            </a:r>
            <a:endParaRPr lang="nl" dirty="0">
              <a:latin typeface="Open Sans" panose="020B0606030504020204" pitchFamily="34" charset="0"/>
              <a:cs typeface="+mn-cs"/>
              <a:sym typeface="Arial" panose="020B0604020202020204" pitchFamily="34" charset="0"/>
            </a:endParaRPr>
          </a:p>
        </p:txBody>
      </p:sp>
      <p:sp>
        <p:nvSpPr>
          <p:cNvPr id="375" name="Google Shape;375;p20"/>
          <p:cNvSpPr txBox="1"/>
          <p:nvPr/>
        </p:nvSpPr>
        <p:spPr>
          <a:xfrm>
            <a:off x="6304049" y="525890"/>
            <a:ext cx="550177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Kennis van gevaren</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nl" sz="1800" b="0" i="0" u="none" baseline="0">
                <a:solidFill>
                  <a:schemeClr val="dk1"/>
                </a:solidFill>
                <a:latin typeface="Open Sans" panose="020B0606030504020204" pitchFamily="34" charset="0"/>
                <a:cs typeface="+mn-cs"/>
                <a:sym typeface="Arial" panose="020B0604020202020204" pitchFamily="34" charset="0"/>
              </a:rPr>
              <a:t>Zorg ervoor dat de gemeenschap weet welke gevaren de gemeenschap kunnen treffen en hoe men zich hierop kan voorbereiden.</a:t>
            </a:r>
            <a:endParaRPr lang="nl" sz="1800" dirty="0">
              <a:solidFill>
                <a:schemeClr val="dk1"/>
              </a:solidFill>
              <a:latin typeface="Open Sans" panose="020B0606030504020204" pitchFamily="34" charset="0"/>
              <a:cs typeface="+mn-cs"/>
              <a:sym typeface="Arial" panose="020B0604020202020204" pitchFamily="34" charset="0"/>
            </a:endParaRPr>
          </a:p>
        </p:txBody>
      </p:sp>
      <p:sp>
        <p:nvSpPr>
          <p:cNvPr id="376" name="Google Shape;376;p20"/>
          <p:cNvSpPr txBox="1"/>
          <p:nvPr/>
        </p:nvSpPr>
        <p:spPr>
          <a:xfrm>
            <a:off x="6304048" y="4931299"/>
            <a:ext cx="512267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Responsactie</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marR="0" lvl="0" indent="-285750" algn="l" rtl="0">
              <a:spcBef>
                <a:spcPts val="0"/>
              </a:spcBef>
              <a:spcAft>
                <a:spcPts val="0"/>
              </a:spcAft>
              <a:buClr>
                <a:schemeClr val="dk1"/>
              </a:buClr>
              <a:buSzPts val="1800"/>
              <a:buFont typeface="Arial"/>
              <a:buChar char="•"/>
            </a:pPr>
            <a:r>
              <a:rPr lang="nl" sz="1800" b="0" i="0" u="none" baseline="0">
                <a:solidFill>
                  <a:schemeClr val="dk1"/>
                </a:solidFill>
                <a:latin typeface="Open Sans" panose="020B0606030504020204" pitchFamily="34" charset="0"/>
                <a:cs typeface="+mn-cs"/>
                <a:sym typeface="Arial" panose="020B0604020202020204" pitchFamily="34" charset="0"/>
              </a:rPr>
              <a:t>Zorg ervoor dat de CDRT-leden en de leden van de gemeenschap begrijpen welke responsacties zij moeten ondernemen.</a:t>
            </a:r>
            <a:endParaRPr lang="nl" dirty="0">
              <a:latin typeface="Open Sans" panose="020B0606030504020204" pitchFamily="34" charset="0"/>
              <a:cs typeface="+mn-cs"/>
              <a:sym typeface="Arial" panose="020B0604020202020204" pitchFamily="34" charset="0"/>
            </a:endParaRPr>
          </a:p>
        </p:txBody>
      </p:sp>
      <p:sp>
        <p:nvSpPr>
          <p:cNvPr id="377" name="Google Shape;377;p20"/>
          <p:cNvSpPr txBox="1"/>
          <p:nvPr/>
        </p:nvSpPr>
        <p:spPr>
          <a:xfrm>
            <a:off x="6304050" y="3222216"/>
            <a:ext cx="5501777"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Waarschuwingscommunicatie</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285750" lvl="0" indent="-285750" algn="l" rtl="0">
              <a:buClr>
                <a:schemeClr val="dk1"/>
              </a:buClr>
              <a:buSzPts val="1800"/>
              <a:buFont typeface="Arial"/>
              <a:buChar char="•"/>
            </a:pPr>
            <a:r>
              <a:rPr lang="nl" sz="1800" b="0" i="0" u="none" baseline="0">
                <a:solidFill>
                  <a:schemeClr val="dk1"/>
                </a:solidFill>
                <a:latin typeface="Open Sans" panose="020B0606030504020204" pitchFamily="34" charset="0"/>
                <a:cs typeface="+mn-cs"/>
                <a:sym typeface="Arial" panose="020B0604020202020204" pitchFamily="34" charset="0"/>
              </a:rPr>
              <a:t>Zorg ervoor dat de gemeenschap begrijpt wat de waarschuwingen betekenen en welke acties er moeten worden genomen op basis van de informatie in de waarschuwing.</a:t>
            </a:r>
            <a:endParaRPr lang="nl"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6" name="Google Shape;276;p14"/>
          <p:cNvSpPr txBox="1"/>
          <p:nvPr/>
        </p:nvSpPr>
        <p:spPr>
          <a:xfrm>
            <a:off x="138223" y="934262"/>
            <a:ext cx="389151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cs typeface="+mn-cs"/>
                <a:sym typeface="Arial" panose="020B0604020202020204" pitchFamily="34" charset="0"/>
              </a:rPr>
              <a:t>Tips bij het creëren van betrokkenheid bij de gemeenschap</a:t>
            </a:r>
            <a:endParaRPr lang="nl" sz="3600" b="1" dirty="0">
              <a:solidFill>
                <a:srgbClr val="F5333F"/>
              </a:solidFill>
              <a:latin typeface="Open Sans" panose="020B0606030504020204" pitchFamily="34" charset="0"/>
              <a:cs typeface="+mn-cs"/>
              <a:sym typeface="Arial" panose="020B0604020202020204" pitchFamily="34" charset="0"/>
            </a:endParaRPr>
          </a:p>
        </p:txBody>
      </p:sp>
      <p:sp>
        <p:nvSpPr>
          <p:cNvPr id="277" name="Google Shape;277;p14"/>
          <p:cNvSpPr txBox="1"/>
          <p:nvPr/>
        </p:nvSpPr>
        <p:spPr>
          <a:xfrm>
            <a:off x="6393850" y="1040590"/>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Luister</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naar leden uit de gemeenschap.</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78" name="Google Shape;278;p14"/>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981546" y="4244147"/>
            <a:ext cx="678499" cy="611395"/>
          </a:xfrm>
          <a:prstGeom prst="rect">
            <a:avLst/>
          </a:prstGeom>
          <a:noFill/>
          <a:ln>
            <a:noFill/>
          </a:ln>
        </p:spPr>
      </p:pic>
      <p:sp>
        <p:nvSpPr>
          <p:cNvPr id="279" name="Google Shape;279;p14"/>
          <p:cNvSpPr txBox="1"/>
          <p:nvPr/>
        </p:nvSpPr>
        <p:spPr>
          <a:xfrm>
            <a:off x="6393850" y="2128838"/>
            <a:ext cx="4821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Sta stil bij</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taalbarrières.</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0" name="Google Shape;280;p14"/>
          <p:cNvSpPr txBox="1"/>
          <p:nvPr/>
        </p:nvSpPr>
        <p:spPr>
          <a:xfrm>
            <a:off x="6393850" y="3131479"/>
            <a:ext cx="507661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Sta stil bij</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de culturele context van de gemeenschap.</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1" name="Google Shape;281;p14"/>
          <p:cNvSpPr txBox="1"/>
          <p:nvPr/>
        </p:nvSpPr>
        <p:spPr>
          <a:xfrm>
            <a:off x="6393850" y="4209211"/>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Betrek</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alle leden van de gemeenschap, ook kwetsbare groepen. </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282" name="Google Shape;282;p14"/>
          <p:cNvSpPr txBox="1"/>
          <p:nvPr/>
        </p:nvSpPr>
        <p:spPr>
          <a:xfrm>
            <a:off x="6393850" y="5452378"/>
            <a:ext cx="4821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Respecteer</a:t>
            </a:r>
            <a:r>
              <a:rPr lang="nl" sz="1800" b="1" i="0" u="none" baseline="0">
                <a:solidFill>
                  <a:schemeClr val="dk1">
                    <a:lumMod val="100000"/>
                  </a:schemeClr>
                </a:solidFill>
                <a:latin typeface="Open Sans" panose="020B0606030504020204" pitchFamily="34" charset="0"/>
                <a:cs typeface="+mn-cs"/>
                <a:sym typeface="Arial" panose="020B0604020202020204" pitchFamily="34" charset="0"/>
              </a:rPr>
              <a:t> ieders overtuiging en houding, maar pleit voor paraatheid.</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pic>
        <p:nvPicPr>
          <p:cNvPr id="283" name="Google Shape;283;p14"/>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917243" y="5420363"/>
            <a:ext cx="796988" cy="710359"/>
          </a:xfrm>
          <a:prstGeom prst="rect">
            <a:avLst/>
          </a:prstGeom>
          <a:noFill/>
          <a:ln>
            <a:noFill/>
          </a:ln>
        </p:spPr>
      </p:pic>
      <p:pic>
        <p:nvPicPr>
          <p:cNvPr id="284" name="Google Shape;284;p14"/>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922680" y="2981600"/>
            <a:ext cx="737365" cy="646332"/>
          </a:xfrm>
          <a:prstGeom prst="rect">
            <a:avLst/>
          </a:prstGeom>
          <a:noFill/>
          <a:ln>
            <a:noFill/>
          </a:ln>
        </p:spPr>
      </p:pic>
      <p:pic>
        <p:nvPicPr>
          <p:cNvPr id="285" name="Google Shape;285;p14"/>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936334" y="1960035"/>
            <a:ext cx="706343" cy="597028"/>
          </a:xfrm>
          <a:prstGeom prst="rect">
            <a:avLst/>
          </a:prstGeom>
          <a:noFill/>
          <a:ln>
            <a:noFill/>
          </a:ln>
        </p:spPr>
      </p:pic>
      <p:pic>
        <p:nvPicPr>
          <p:cNvPr id="286" name="Google Shape;286;p14"/>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4947687" y="835718"/>
            <a:ext cx="736099" cy="6463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21" descr="A group of people standing outside a building&#10;&#10;Description automatically generated with medium confidence"/>
          <p:cNvPicPr preferRelativeResize="0"/>
          <p:nvPr/>
        </p:nvPicPr>
        <p:blipFill rotWithShape="1">
          <a:blip r:embed="rId3">
            <a:alphaModFix/>
          </a:blip>
          <a:srcRect l="12539" b="15770"/>
          <a:stretch/>
        </p:blipFill>
        <p:spPr>
          <a:xfrm>
            <a:off x="2697261" y="0"/>
            <a:ext cx="9494739" cy="6858000"/>
          </a:xfrm>
          <a:prstGeom prst="rect">
            <a:avLst/>
          </a:prstGeom>
          <a:noFill/>
          <a:ln>
            <a:noFill/>
          </a:ln>
        </p:spPr>
      </p:pic>
      <p:sp>
        <p:nvSpPr>
          <p:cNvPr id="387" name="Google Shape;387;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88" name="Google Shape;388;p21"/>
          <p:cNvSpPr txBox="1"/>
          <p:nvPr/>
        </p:nvSpPr>
        <p:spPr>
          <a:xfrm>
            <a:off x="345336" y="830774"/>
            <a:ext cx="3684404" cy="479008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lumMod val="100000"/>
                  </a:srgbClr>
                </a:solidFill>
                <a:latin typeface="Open Sans" panose="020B0606030504020204" pitchFamily="34" charset="0"/>
                <a:cs typeface="+mn-cs"/>
                <a:sym typeface="Arial" panose="020B0604020202020204" pitchFamily="34" charset="0"/>
              </a:rPr>
              <a:t>De rol van het CDRT tijdens een ramp</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Blijf binnen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dk1"/>
              </a:buClr>
              <a:buSzPts val="1800"/>
              <a:buFont typeface="Calibri"/>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Hou communicatiekanalen voor zover mogelijk open en deel informatie over veiligheid met andere teamleden.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dirty="0">
                <a:solidFill>
                  <a:schemeClr val="lt1"/>
                </a:solidFill>
                <a:latin typeface="Open Sans" panose="020B0606030504020204" pitchFamily="34" charset="0"/>
                <a:cs typeface="+mn-cs"/>
                <a:sym typeface="Arial" panose="020B0604020202020204" pitchFamily="34" charset="0"/>
              </a:rPr>
              <a:t>Zorg voor gezelschapsspelletjes, speelkaarten en boeken om het gezin bezig te houden.</a:t>
            </a:r>
            <a:endParaRPr lang="nl" sz="2200"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2"/>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4736614" y="4942868"/>
            <a:ext cx="987176" cy="756304"/>
          </a:xfrm>
          <a:prstGeom prst="rect">
            <a:avLst/>
          </a:prstGeom>
          <a:noFill/>
          <a:ln>
            <a:noFill/>
          </a:ln>
        </p:spPr>
      </p:pic>
      <p:pic>
        <p:nvPicPr>
          <p:cNvPr id="400" name="Google Shape;400;p22"/>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4631262" y="3650838"/>
            <a:ext cx="1186203" cy="796110"/>
          </a:xfrm>
          <a:prstGeom prst="rect">
            <a:avLst/>
          </a:prstGeom>
          <a:noFill/>
          <a:ln>
            <a:noFill/>
          </a:ln>
        </p:spPr>
      </p:pic>
      <p:pic>
        <p:nvPicPr>
          <p:cNvPr id="401" name="Google Shape;401;p22"/>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4870216" y="2347961"/>
            <a:ext cx="708537" cy="804070"/>
          </a:xfrm>
          <a:prstGeom prst="rect">
            <a:avLst/>
          </a:prstGeom>
          <a:noFill/>
          <a:ln>
            <a:noFill/>
          </a:ln>
        </p:spPr>
      </p:pic>
      <p:pic>
        <p:nvPicPr>
          <p:cNvPr id="402" name="Google Shape;402;p22"/>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4681395" y="993878"/>
            <a:ext cx="1086181" cy="756304"/>
          </a:xfrm>
          <a:prstGeom prst="rect">
            <a:avLst/>
          </a:prstGeom>
          <a:noFill/>
          <a:ln>
            <a:noFill/>
          </a:ln>
        </p:spPr>
      </p:pic>
      <p:sp>
        <p:nvSpPr>
          <p:cNvPr id="403" name="Google Shape;403;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04" name="Google Shape;404;p22"/>
          <p:cNvSpPr txBox="1"/>
          <p:nvPr/>
        </p:nvSpPr>
        <p:spPr>
          <a:xfrm>
            <a:off x="440572" y="638259"/>
            <a:ext cx="36252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cs typeface="+mn-cs"/>
                <a:sym typeface="Arial" panose="020B0604020202020204" pitchFamily="34" charset="0"/>
              </a:rPr>
              <a:t>Doelstellingen van CDRT-teams bij responsacties</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405" name="Google Shape;405;p22"/>
          <p:cNvSpPr txBox="1"/>
          <p:nvPr/>
        </p:nvSpPr>
        <p:spPr>
          <a:xfrm>
            <a:off x="6304050" y="2426830"/>
            <a:ext cx="50002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Bepaalt een algemene strategie </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cs typeface="+mn-cs"/>
                <a:sym typeface="Arial" panose="020B0604020202020204" pitchFamily="34" charset="0"/>
              </a:rPr>
              <a:t>(Wat kunnen we doen en hoe doen we dat?)</a:t>
            </a:r>
            <a:endParaRPr lang="nl" dirty="0">
              <a:latin typeface="Open Sans" panose="020B0606030504020204" pitchFamily="34" charset="0"/>
              <a:cs typeface="+mn-cs"/>
              <a:sym typeface="Arial" panose="020B0604020202020204" pitchFamily="34" charset="0"/>
            </a:endParaRPr>
          </a:p>
        </p:txBody>
      </p:sp>
      <p:sp>
        <p:nvSpPr>
          <p:cNvPr id="406" name="Google Shape;406;p22"/>
          <p:cNvSpPr txBox="1"/>
          <p:nvPr/>
        </p:nvSpPr>
        <p:spPr>
          <a:xfrm>
            <a:off x="6304049" y="1052637"/>
            <a:ext cx="512267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Bepaalt de omvang van het incident </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cs typeface="+mn-cs"/>
                <a:sym typeface="Arial" panose="020B0604020202020204" pitchFamily="34" charset="0"/>
              </a:rPr>
              <a:t>(Wat is het probleem? Type gevaar en de impact)</a:t>
            </a:r>
            <a:endParaRPr lang="nl" dirty="0">
              <a:latin typeface="Open Sans" panose="020B0606030504020204" pitchFamily="34" charset="0"/>
              <a:cs typeface="+mn-cs"/>
              <a:sym typeface="Arial" panose="020B0604020202020204" pitchFamily="34" charset="0"/>
            </a:endParaRPr>
          </a:p>
        </p:txBody>
      </p:sp>
      <p:sp>
        <p:nvSpPr>
          <p:cNvPr id="407" name="Google Shape;407;p22"/>
          <p:cNvSpPr txBox="1"/>
          <p:nvPr/>
        </p:nvSpPr>
        <p:spPr>
          <a:xfrm>
            <a:off x="6394570" y="4882075"/>
            <a:ext cx="481922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cs typeface="+mn-cs"/>
                <a:sym typeface="Arial" panose="020B0604020202020204" pitchFamily="34" charset="0"/>
              </a:rPr>
              <a:t>Documenteert acties en resultaten</a:t>
            </a:r>
          </a:p>
          <a:p>
            <a:pPr marL="0" marR="0" lvl="0" indent="0" algn="l" rtl="0">
              <a:spcBef>
                <a:spcPts val="0"/>
              </a:spcBef>
              <a:spcAft>
                <a:spcPts val="0"/>
              </a:spcAft>
              <a:buNone/>
            </a:pPr>
            <a:r>
              <a:rPr lang="nl" sz="1800" b="0" i="0" u="none" baseline="0">
                <a:solidFill>
                  <a:schemeClr val="dk1">
                    <a:lumMod val="100000"/>
                  </a:schemeClr>
                </a:solidFill>
                <a:latin typeface="Open Sans" panose="020B0606030504020204" pitchFamily="34" charset="0"/>
                <a:cs typeface="+mn-cs"/>
                <a:sym typeface="Arial" panose="020B0604020202020204" pitchFamily="34" charset="0"/>
              </a:rPr>
              <a:t>(Legt alle acties van het CDRT vast)</a:t>
            </a:r>
            <a:endParaRPr lang="nl" dirty="0">
              <a:solidFill>
                <a:schemeClr val="dk1">
                  <a:lumMod val="100000"/>
                </a:schemeClr>
              </a:solidFill>
              <a:latin typeface="Open Sans" panose="020B0606030504020204" pitchFamily="34" charset="0"/>
              <a:cs typeface="+mn-cs"/>
              <a:sym typeface="Arial" panose="020B0604020202020204" pitchFamily="34" charset="0"/>
            </a:endParaRPr>
          </a:p>
        </p:txBody>
      </p:sp>
      <p:sp>
        <p:nvSpPr>
          <p:cNvPr id="408" name="Google Shape;408;p22"/>
          <p:cNvSpPr txBox="1"/>
          <p:nvPr/>
        </p:nvSpPr>
        <p:spPr>
          <a:xfrm>
            <a:off x="6304050" y="3725727"/>
            <a:ext cx="52937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lumMod val="100000"/>
                  </a:srgbClr>
                </a:solidFill>
                <a:latin typeface="Open Sans" panose="020B0606030504020204" pitchFamily="34" charset="0"/>
                <a:cs typeface="+mn-cs"/>
                <a:sym typeface="Arial" panose="020B0604020202020204" pitchFamily="34" charset="0"/>
              </a:rPr>
              <a:t>Stelt hulpbronnen ter beschikking </a:t>
            </a:r>
            <a:endParaRPr lang="nl" sz="18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cs typeface="+mn-cs"/>
                <a:sym typeface="Arial" panose="020B0604020202020204" pitchFamily="34" charset="0"/>
              </a:rPr>
              <a:t>(Wie doet wat?)</a:t>
            </a:r>
            <a:endParaRPr lang="nl" dirty="0">
              <a:latin typeface="Open Sans" panose="020B0606030504020204" pitchFamily="34" charset="0"/>
              <a:cs typeface="+mn-cs"/>
              <a:sym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p:nvPr/>
        </p:nvSpPr>
        <p:spPr>
          <a:xfrm>
            <a:off x="-16474" y="-5347"/>
            <a:ext cx="4211052" cy="6937775"/>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9" name="Google Shape;419;p23"/>
          <p:cNvSpPr txBox="1"/>
          <p:nvPr/>
        </p:nvSpPr>
        <p:spPr>
          <a:xfrm>
            <a:off x="440572" y="638259"/>
            <a:ext cx="34293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cs typeface="+mn-cs"/>
                <a:sym typeface="Arial" panose="020B0604020202020204" pitchFamily="34" charset="0"/>
              </a:rPr>
              <a:t>De responsrol van het CDRT</a:t>
            </a:r>
            <a:endParaRPr lang="nl" dirty="0">
              <a:solidFill>
                <a:srgbClr val="F5333F">
                  <a:lumMod val="100000"/>
                </a:srgbClr>
              </a:solidFill>
              <a:latin typeface="Open Sans" panose="020B0606030504020204" pitchFamily="34" charset="0"/>
              <a:cs typeface="+mn-cs"/>
              <a:sym typeface="Arial" panose="020B0604020202020204" pitchFamily="34" charset="0"/>
            </a:endParaRPr>
          </a:p>
        </p:txBody>
      </p:sp>
      <p:sp>
        <p:nvSpPr>
          <p:cNvPr id="420" name="Google Shape;420;p23"/>
          <p:cNvSpPr txBox="1"/>
          <p:nvPr/>
        </p:nvSpPr>
        <p:spPr>
          <a:xfrm>
            <a:off x="4651624" y="69051"/>
            <a:ext cx="7352533" cy="6863377"/>
          </a:xfrm>
          <a:prstGeom prst="rect">
            <a:avLst/>
          </a:prstGeom>
          <a:noFill/>
          <a:ln>
            <a:noFill/>
          </a:ln>
        </p:spPr>
        <p:txBody>
          <a:bodyPr spcFirstLastPara="1" wrap="square" lIns="91425" tIns="45700" rIns="91425" bIns="45700" anchor="t" anchorCtr="0">
            <a:spAutoFit/>
          </a:bodyPr>
          <a:lstStyle/>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Garandeer eerst </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de veiligheid van uw gezin.</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Help </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met responsacties op basis van het advies door de CDRT-leider.</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Help </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met het verwijderen van puin.</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Gebruik</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 apparatuur om andere leden van de gemeenschap te helpen.</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Help</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 indien nodig met opvang.</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a:p>
            <a:pPr marL="509588" marR="0" lvl="0" indent="-509588" algn="l" rtl="0">
              <a:lnSpc>
                <a:spcPct val="200000"/>
              </a:lnSpc>
              <a:spcBef>
                <a:spcPts val="0"/>
              </a:spcBef>
              <a:spcAft>
                <a:spcPts val="0"/>
              </a:spcAft>
              <a:buClr>
                <a:srgbClr val="F5333F"/>
              </a:buClr>
              <a:buSzPts val="2700"/>
              <a:buFont typeface="Noto Sans Symbols"/>
              <a:buChar char="✔"/>
            </a:pPr>
            <a:r>
              <a:rPr lang="nl" sz="2200" b="1" i="0" u="none" baseline="0">
                <a:solidFill>
                  <a:srgbClr val="F5333F">
                    <a:lumMod val="100000"/>
                  </a:srgbClr>
                </a:solidFill>
                <a:latin typeface="Open Sans" panose="020B0606030504020204" pitchFamily="34" charset="0"/>
                <a:cs typeface="+mn-cs"/>
                <a:sym typeface="Arial" panose="020B0604020202020204" pitchFamily="34" charset="0"/>
              </a:rPr>
              <a:t>Zorg ervoor</a:t>
            </a:r>
            <a:r>
              <a:rPr lang="nl" sz="2200" b="0" i="0" u="none" baseline="0">
                <a:solidFill>
                  <a:schemeClr val="tx1">
                    <a:lumMod val="100000"/>
                  </a:schemeClr>
                </a:solidFill>
                <a:latin typeface="Open Sans" panose="020B0606030504020204" pitchFamily="34" charset="0"/>
                <a:cs typeface="+mn-cs"/>
                <a:sym typeface="Arial" panose="020B0604020202020204" pitchFamily="34" charset="0"/>
              </a:rPr>
              <a:t> dat u de juiste persoonlijke beschermingsmiddelen draagt bij het uitvoeren van reacties.</a:t>
            </a:r>
            <a:endParaRPr lang="nl" sz="2200" dirty="0">
              <a:solidFill>
                <a:schemeClr val="tx1">
                  <a:lumMod val="100000"/>
                </a:schemeClr>
              </a:solidFill>
              <a:latin typeface="Open Sans" panose="020B0606030504020204" pitchFamily="34" charset="0"/>
              <a:cs typeface="+mn-cs"/>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3"/>
          <p:cNvSpPr/>
          <p:nvPr/>
        </p:nvSpPr>
        <p:spPr>
          <a:xfrm>
            <a:off x="-4184" y="-5347"/>
            <a:ext cx="12199761" cy="98925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9" name="Google Shape;419;p23"/>
          <p:cNvSpPr txBox="1"/>
          <p:nvPr/>
        </p:nvSpPr>
        <p:spPr>
          <a:xfrm>
            <a:off x="-1312" y="134167"/>
            <a:ext cx="12191739" cy="696353"/>
          </a:xfrm>
          <a:prstGeom prst="rect">
            <a:avLst/>
          </a:prstGeom>
          <a:noFill/>
          <a:ln>
            <a:noFill/>
          </a:ln>
        </p:spPr>
        <p:txBody>
          <a:bodyPr spcFirstLastPara="1" wrap="square" lIns="91425" tIns="45700" rIns="91425" bIns="45700" anchor="ctr" anchorCtr="0">
            <a:noAutofit/>
          </a:bodyPr>
          <a:lstStyle/>
          <a:p>
            <a:pPr algn="ctr" rtl="0">
              <a:buClr>
                <a:schemeClr val="lt1"/>
              </a:buClr>
              <a:buSzPts val="4400"/>
            </a:pPr>
            <a:r>
              <a:rPr lang="nl" sz="3600" b="1" i="0" u="none" baseline="0">
                <a:solidFill>
                  <a:srgbClr val="F5333F"/>
                </a:solidFill>
                <a:latin typeface="Open Sans" panose="020B0606030504020204" pitchFamily="34" charset="0"/>
                <a:cs typeface="+mn-cs"/>
                <a:sym typeface="Arial" panose="020B0604020202020204" pitchFamily="34" charset="0"/>
              </a:rPr>
              <a:t>Samenstellen van een Community Disaster Response Team</a:t>
            </a:r>
            <a:endParaRPr lang="nl" dirty="0">
              <a:solidFill>
                <a:srgbClr val="F5333F"/>
              </a:solidFill>
              <a:latin typeface="Open Sans" panose="020B0606030504020204" pitchFamily="34" charset="0"/>
              <a:cs typeface="+mn-cs"/>
              <a:sym typeface="Arial" panose="020B0604020202020204" pitchFamily="34" charset="0"/>
            </a:endParaRPr>
          </a:p>
        </p:txBody>
      </p:sp>
      <p:pic>
        <p:nvPicPr>
          <p:cNvPr id="2" name="Online Media 1" title="CDRT Knowledge Series: Episode 5">
            <a:hlinkClick r:id="" action="ppaction://media"/>
            <a:extLst>
              <a:ext uri="{FF2B5EF4-FFF2-40B4-BE49-F238E27FC236}">
                <a16:creationId xmlns:a16="http://schemas.microsoft.com/office/drawing/2014/main" id="{9D15B9EE-5747-5A8B-F934-3E77821B8697}"/>
              </a:ext>
            </a:extLst>
          </p:cNvPr>
          <p:cNvPicPr>
            <a:picLocks noRot="1" noChangeAspect="1"/>
          </p:cNvPicPr>
          <p:nvPr>
            <a:videoFile r:link="rId1"/>
          </p:nvPr>
        </p:nvPicPr>
        <p:blipFill>
          <a:blip r:embed="rId4"/>
          <a:stretch>
            <a:fillRect/>
          </a:stretch>
        </p:blipFill>
        <p:spPr>
          <a:xfrm>
            <a:off x="-1221" y="978877"/>
            <a:ext cx="12184306" cy="5884984"/>
          </a:xfrm>
          <a:prstGeom prst="rect">
            <a:avLst/>
          </a:prstGeom>
        </p:spPr>
      </p:pic>
    </p:spTree>
    <p:extLst>
      <p:ext uri="{BB962C8B-B14F-4D97-AF65-F5344CB8AC3E}">
        <p14:creationId xmlns:p14="http://schemas.microsoft.com/office/powerpoint/2010/main" val="370005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4" name="Google Shape;444;p25"/>
          <p:cNvSpPr txBox="1"/>
          <p:nvPr/>
        </p:nvSpPr>
        <p:spPr>
          <a:xfrm>
            <a:off x="217922" y="1179011"/>
            <a:ext cx="374225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cs typeface="+mn-cs"/>
                <a:sym typeface="Arial" panose="020B0604020202020204" pitchFamily="34" charset="0"/>
              </a:rPr>
              <a:t>Onthoud: </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100000"/>
              </a:lnSpc>
              <a:spcBef>
                <a:spcPts val="0"/>
              </a:spcBef>
              <a:spcAft>
                <a:spcPts val="0"/>
              </a:spcAft>
              <a:buClr>
                <a:schemeClr val="lt1"/>
              </a:buClr>
              <a:buSzPts val="4400"/>
              <a:buFont typeface="Arial"/>
              <a:buNone/>
            </a:pPr>
            <a:r>
              <a:rPr lang="nl" sz="3200" b="1" i="0" u="none" baseline="0">
                <a:solidFill>
                  <a:schemeClr val="lt1">
                    <a:lumMod val="100000"/>
                  </a:schemeClr>
                </a:solidFill>
                <a:latin typeface="Open Sans" panose="020B0606030504020204" pitchFamily="34" charset="0"/>
                <a:cs typeface="+mn-cs"/>
                <a:sym typeface="Arial" panose="020B0604020202020204" pitchFamily="34" charset="0"/>
              </a:rPr>
              <a:t>De veiligheid van reddingsteams is cruciaal</a:t>
            </a:r>
            <a:endParaRPr lang="nl" sz="3200" b="1"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nl" sz="1800" dirty="0">
              <a:solidFill>
                <a:srgbClr val="2A320C"/>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De vraag </a:t>
            </a:r>
            <a:r>
              <a:rPr lang="nl" sz="2200" b="1" i="0" u="none" baseline="0">
                <a:solidFill>
                  <a:schemeClr val="lt1">
                    <a:lumMod val="100000"/>
                  </a:schemeClr>
                </a:solidFill>
                <a:latin typeface="Open Sans" panose="020B0606030504020204" pitchFamily="34" charset="0"/>
                <a:cs typeface="+mn-cs"/>
                <a:sym typeface="Arial" panose="020B0604020202020204" pitchFamily="34" charset="0"/>
              </a:rPr>
              <a:t>“Is het veilig voor de CDRT-leden om de redding uit te voeren?”</a:t>
            </a: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 is van zeer groot belang.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10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10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Het antwoord op deze vraag hangt vooral af van de schade aan de structuur.</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p:txBody>
      </p:sp>
      <p:pic>
        <p:nvPicPr>
          <p:cNvPr id="445" name="Google Shape;445;p25" descr="A picture containing outdoor, person, ground, nature&#10;&#10;Description automatically generated"/>
          <p:cNvPicPr preferRelativeResize="0"/>
          <p:nvPr/>
        </p:nvPicPr>
        <p:blipFill rotWithShape="1">
          <a:blip r:embed="rId3">
            <a:alphaModFix/>
          </a:blip>
          <a:srcRect l="1" t="4325" r="26331" b="11444"/>
          <a:stretch/>
        </p:blipFill>
        <p:spPr>
          <a:xfrm>
            <a:off x="4194577" y="0"/>
            <a:ext cx="7997423"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76784B79-37EE-0B3A-EBE8-06BB994D8214}"/>
            </a:ext>
          </a:extLst>
        </p:cNvPr>
        <p:cNvGrpSpPr/>
        <p:nvPr/>
      </p:nvGrpSpPr>
      <p:grpSpPr>
        <a:xfrm>
          <a:off x="0" y="0"/>
          <a:ext cx="0" cy="0"/>
          <a:chOff x="0" y="0"/>
          <a:chExt cx="0" cy="0"/>
        </a:xfrm>
      </p:grpSpPr>
      <p:sp>
        <p:nvSpPr>
          <p:cNvPr id="430" name="Google Shape;430;p24">
            <a:extLst>
              <a:ext uri="{FF2B5EF4-FFF2-40B4-BE49-F238E27FC236}">
                <a16:creationId xmlns:a16="http://schemas.microsoft.com/office/drawing/2014/main" id="{B3E3664E-82B0-AD2D-5F4C-D95971BD5004}"/>
              </a:ext>
            </a:extLst>
          </p:cNvPr>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dirty="0">
              <a:solidFill>
                <a:schemeClr val="lt1"/>
              </a:solidFill>
              <a:highlight>
                <a:srgbClr val="F5333F"/>
              </a:highlight>
              <a:latin typeface="Calibri"/>
              <a:ea typeface="Calibri"/>
              <a:cs typeface="Calibri"/>
              <a:sym typeface="Calibri"/>
            </a:endParaRPr>
          </a:p>
        </p:txBody>
      </p:sp>
      <p:sp>
        <p:nvSpPr>
          <p:cNvPr id="431" name="Google Shape;431;p24">
            <a:extLst>
              <a:ext uri="{FF2B5EF4-FFF2-40B4-BE49-F238E27FC236}">
                <a16:creationId xmlns:a16="http://schemas.microsoft.com/office/drawing/2014/main" id="{E19EF515-9F34-9D34-D059-D7DF6777365A}"/>
              </a:ext>
            </a:extLst>
          </p:cNvPr>
          <p:cNvSpPr txBox="1"/>
          <p:nvPr/>
        </p:nvSpPr>
        <p:spPr>
          <a:xfrm>
            <a:off x="735397" y="638259"/>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cs typeface="+mn-cs"/>
                <a:sym typeface="Arial" panose="020B0604020202020204" pitchFamily="34" charset="0"/>
              </a:rPr>
              <a:t>Activiteit:</a:t>
            </a:r>
            <a:endParaRPr lang="nl" dirty="0">
              <a:latin typeface="Open Sans" panose="020B0606030504020204" pitchFamily="34" charset="0"/>
              <a:cs typeface="+mn-cs"/>
              <a:sym typeface="Arial" panose="020B0604020202020204" pitchFamily="34" charset="0"/>
            </a:endParaRPr>
          </a:p>
        </p:txBody>
      </p:sp>
      <p:sp>
        <p:nvSpPr>
          <p:cNvPr id="432" name="Google Shape;432;p24">
            <a:extLst>
              <a:ext uri="{FF2B5EF4-FFF2-40B4-BE49-F238E27FC236}">
                <a16:creationId xmlns:a16="http://schemas.microsoft.com/office/drawing/2014/main" id="{DE043EED-1700-DA96-1EA3-62A78ED8FE23}"/>
              </a:ext>
            </a:extLst>
          </p:cNvPr>
          <p:cNvSpPr txBox="1"/>
          <p:nvPr/>
        </p:nvSpPr>
        <p:spPr>
          <a:xfrm>
            <a:off x="4829490" y="2173932"/>
            <a:ext cx="672303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nl" sz="2400" b="0" i="0" u="none" baseline="0">
                <a:solidFill>
                  <a:schemeClr val="dk1"/>
                </a:solidFill>
                <a:latin typeface="Open Sans" panose="020B0606030504020204" pitchFamily="34" charset="0"/>
                <a:cs typeface="+mn-cs"/>
                <a:sym typeface="Arial" panose="020B0604020202020204" pitchFamily="34" charset="0"/>
              </a:rPr>
              <a:t>Bespreek en beslis als groep welke stappen het Community Disaster Response Team moet ondernemen in het geval van een respons. </a:t>
            </a:r>
            <a:endParaRPr lang="nl" sz="2400" b="1" dirty="0">
              <a:solidFill>
                <a:srgbClr val="B1D137"/>
              </a:solidFill>
              <a:latin typeface="Open Sans" panose="020B0606030504020204" pitchFamily="34" charset="0"/>
              <a:ea typeface="Calibri"/>
              <a:cs typeface="+mn-cs"/>
              <a:sym typeface="Arial" panose="020B0604020202020204" pitchFamily="34" charset="0"/>
            </a:endParaRPr>
          </a:p>
        </p:txBody>
      </p:sp>
    </p:spTree>
    <p:extLst>
      <p:ext uri="{BB962C8B-B14F-4D97-AF65-F5344CB8AC3E}">
        <p14:creationId xmlns:p14="http://schemas.microsoft.com/office/powerpoint/2010/main" val="366942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FA0487CA-DF6B-A11B-85B9-39A3978B351D}"/>
            </a:ext>
          </a:extLst>
        </p:cNvPr>
        <p:cNvGrpSpPr/>
        <p:nvPr/>
      </p:nvGrpSpPr>
      <p:grpSpPr>
        <a:xfrm>
          <a:off x="0" y="0"/>
          <a:ext cx="0" cy="0"/>
          <a:chOff x="0" y="0"/>
          <a:chExt cx="0" cy="0"/>
        </a:xfrm>
      </p:grpSpPr>
      <p:sp>
        <p:nvSpPr>
          <p:cNvPr id="432" name="Google Shape;432;p24">
            <a:extLst>
              <a:ext uri="{FF2B5EF4-FFF2-40B4-BE49-F238E27FC236}">
                <a16:creationId xmlns:a16="http://schemas.microsoft.com/office/drawing/2014/main" id="{DCCA0A32-2B4B-7A49-9575-9227F6B31EF7}"/>
              </a:ext>
            </a:extLst>
          </p:cNvPr>
          <p:cNvSpPr txBox="1"/>
          <p:nvPr/>
        </p:nvSpPr>
        <p:spPr>
          <a:xfrm>
            <a:off x="4571980" y="638259"/>
            <a:ext cx="7323929" cy="5632271"/>
          </a:xfrm>
          <a:prstGeom prst="rect">
            <a:avLst/>
          </a:prstGeom>
          <a:noFill/>
          <a:ln>
            <a:noFill/>
          </a:ln>
        </p:spPr>
        <p:txBody>
          <a:bodyPr spcFirstLastPara="1" wrap="square" lIns="91425" tIns="45700" rIns="91425" bIns="45700" anchor="t" anchorCtr="0">
            <a:spAutoFit/>
          </a:bodyPr>
          <a:lstStyle/>
          <a:p>
            <a:pPr marL="285750" lvl="0" indent="-285750" algn="l" rtl="0">
              <a:buClr>
                <a:srgbClr val="F5333F"/>
              </a:buClr>
              <a:buSzPct val="150000"/>
              <a:buFont typeface="Arial" panose="020B0604020202020204" pitchFamily="34" charset="0"/>
              <a:buChar char="•"/>
            </a:pP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Na het incident moeten de CDRT-leden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zichzelf, hun gezin, hun woning en hun buren verzorgen</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285750" indent="-285750" algn="l" rtl="0">
              <a:buClr>
                <a:srgbClr val="F5333F"/>
              </a:buClr>
              <a:buSzPct val="150000"/>
              <a:buFont typeface="Arial" panose="020B0604020202020204" pitchFamily="34" charset="0"/>
              <a:buChar char="•"/>
            </a:pPr>
            <a:endParaRPr lang="nl"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Als het plan noopt tot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zelfwerkzaamheid</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 gaan CDRT-leden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met hun rampenvoorraden naar de vooraf bepaalde verzamelplaatsen</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  Onderweg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maken ze een evaluatie van de schade</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 wat van pas kan komen bij de besluitvorming.</a:t>
            </a:r>
          </a:p>
          <a:p>
            <a:pPr marL="285750" indent="-285750" algn="l" rtl="0">
              <a:buClr>
                <a:srgbClr val="F5333F"/>
              </a:buClr>
              <a:buSzPct val="150000"/>
              <a:buFont typeface="Arial" panose="020B0604020202020204" pitchFamily="34" charset="0"/>
              <a:buChar char="•"/>
            </a:pPr>
            <a:endParaRPr lang="nl"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Het Community Disaster Response Team stelt de groep samen met het oog op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effectieve communicatie</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 De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CDRT-teamleader moet acties en werklast volgens prioriteit bepalen</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 om de controle te bewaren, het overzicht te houden en het hoogst haalbare te doen voor het hoogst haalbare aantal personen </a:t>
            </a:r>
            <a:r>
              <a:rPr lang="nl" sz="1800" b="1" i="0" u="none" baseline="0">
                <a:solidFill>
                  <a:srgbClr val="000000">
                    <a:lumMod val="100000"/>
                  </a:srgbClr>
                </a:solidFill>
                <a:latin typeface="Open Sans" panose="020B0606030504020204" pitchFamily="34" charset="0"/>
                <a:cs typeface="+mn-cs"/>
                <a:sym typeface="Arial" panose="020B0604020202020204" pitchFamily="34" charset="0"/>
              </a:rPr>
              <a:t>zonder CDRT-leden schade te berokkenen</a:t>
            </a:r>
            <a:r>
              <a:rPr lang="nl" sz="18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285750" lvl="0" indent="-285750" algn="l" rtl="0">
              <a:buClr>
                <a:srgbClr val="F5333F"/>
              </a:buClr>
              <a:buSzPct val="150000"/>
              <a:buFont typeface="Arial" panose="020B0604020202020204" pitchFamily="34" charset="0"/>
              <a:buChar char="•"/>
            </a:pPr>
            <a:endParaRPr lang="nl" sz="1800">
              <a:latin typeface="Open Sans" panose="020B0606030504020204" pitchFamily="34" charset="0"/>
              <a:cs typeface="+mn-cs"/>
              <a:sym typeface="Arial" panose="020B0604020202020204" pitchFamily="34" charset="0"/>
            </a:endParaRPr>
          </a:p>
          <a:p>
            <a:pPr marL="285750" lvl="0" indent="-285750" algn="l" rtl="0">
              <a:buClr>
                <a:srgbClr val="F5333F"/>
              </a:buClr>
              <a:buSzPct val="150000"/>
              <a:buFont typeface="Arial" panose="020B0604020202020204" pitchFamily="34" charset="0"/>
              <a:buChar char="•"/>
            </a:pPr>
            <a:r>
              <a:rPr lang="nl" sz="1800" b="0" i="0" u="none" baseline="0">
                <a:latin typeface="Open Sans" panose="020B0606030504020204" pitchFamily="34" charset="0"/>
                <a:cs typeface="+mn-cs"/>
                <a:sym typeface="Arial" panose="020B0604020202020204" pitchFamily="34" charset="0"/>
              </a:rPr>
              <a:t>Informatie wordt verzameld en geëvalueerd (van CDRT-leden, vrijwillige hulpverleners en verslagen van helpende teams (vb. zoek- en reddingsteams)). De CDRT-organisatie moet zich flexibel opstellen en aanpassen aan nieuwe informatie.</a:t>
            </a:r>
            <a:endParaRPr lang="nl" sz="1800" dirty="0">
              <a:latin typeface="Open Sans" panose="020B0606030504020204" pitchFamily="34" charset="0"/>
              <a:cs typeface="+mn-cs"/>
              <a:sym typeface="Arial" panose="020B0604020202020204" pitchFamily="34" charset="0"/>
            </a:endParaRPr>
          </a:p>
        </p:txBody>
      </p:sp>
      <p:sp>
        <p:nvSpPr>
          <p:cNvPr id="2" name="Google Shape;430;p24">
            <a:extLst>
              <a:ext uri="{FF2B5EF4-FFF2-40B4-BE49-F238E27FC236}">
                <a16:creationId xmlns:a16="http://schemas.microsoft.com/office/drawing/2014/main" id="{58F0931C-2EDA-BE8C-1644-56A0097F8F80}"/>
              </a:ext>
            </a:extLst>
          </p:cNvPr>
          <p:cNvSpPr/>
          <p:nvPr/>
        </p:nvSpPr>
        <p:spPr>
          <a:xfrm>
            <a:off x="0" y="0"/>
            <a:ext cx="4211052"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 name="Google Shape;431;p24">
            <a:extLst>
              <a:ext uri="{FF2B5EF4-FFF2-40B4-BE49-F238E27FC236}">
                <a16:creationId xmlns:a16="http://schemas.microsoft.com/office/drawing/2014/main" id="{4A003F25-6B57-98FF-6618-0C125B3FCCC9}"/>
              </a:ext>
            </a:extLst>
          </p:cNvPr>
          <p:cNvSpPr txBox="1"/>
          <p:nvPr/>
        </p:nvSpPr>
        <p:spPr>
          <a:xfrm>
            <a:off x="1001211" y="861543"/>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a:solidFill>
                  <a:schemeClr val="bg1"/>
                </a:solidFill>
                <a:latin typeface="Open Sans" panose="020B0606030504020204" pitchFamily="34" charset="0"/>
                <a:cs typeface="+mn-cs"/>
                <a:sym typeface="Arial" panose="020B0604020202020204" pitchFamily="34" charset="0"/>
              </a:rPr>
              <a:t>Antwoord</a:t>
            </a:r>
            <a:endParaRPr lang="nl" dirty="0">
              <a:solidFill>
                <a:schemeClr val="bg1"/>
              </a:solidFill>
              <a:latin typeface="Open Sans" panose="020B0606030504020204" pitchFamily="34" charset="0"/>
              <a:cs typeface="+mn-cs"/>
              <a:sym typeface="Arial" panose="020B0604020202020204" pitchFamily="34" charset="0"/>
            </a:endParaRPr>
          </a:p>
        </p:txBody>
      </p:sp>
    </p:spTree>
    <p:extLst>
      <p:ext uri="{BB962C8B-B14F-4D97-AF65-F5344CB8AC3E}">
        <p14:creationId xmlns:p14="http://schemas.microsoft.com/office/powerpoint/2010/main" val="181520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a:extLst>
            <a:ext uri="{FF2B5EF4-FFF2-40B4-BE49-F238E27FC236}">
              <a16:creationId xmlns:a16="http://schemas.microsoft.com/office/drawing/2014/main" id="{7D954F2C-5E55-4EA0-B9B6-9EB0CD41AF32}"/>
            </a:ext>
          </a:extLst>
        </p:cNvPr>
        <p:cNvGrpSpPr/>
        <p:nvPr/>
      </p:nvGrpSpPr>
      <p:grpSpPr>
        <a:xfrm>
          <a:off x="0" y="0"/>
          <a:ext cx="0" cy="0"/>
          <a:chOff x="0" y="0"/>
          <a:chExt cx="0" cy="0"/>
        </a:xfrm>
      </p:grpSpPr>
      <p:sp>
        <p:nvSpPr>
          <p:cNvPr id="430" name="Google Shape;430;p24">
            <a:extLst>
              <a:ext uri="{FF2B5EF4-FFF2-40B4-BE49-F238E27FC236}">
                <a16:creationId xmlns:a16="http://schemas.microsoft.com/office/drawing/2014/main" id="{9EF84A03-03B2-74B2-1E10-A8B6B7731EFB}"/>
              </a:ext>
            </a:extLst>
          </p:cNvPr>
          <p:cNvSpPr/>
          <p:nvPr/>
        </p:nvSpPr>
        <p:spPr>
          <a:xfrm>
            <a:off x="0" y="0"/>
            <a:ext cx="4211052" cy="6858000"/>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1" name="Google Shape;431;p24">
            <a:extLst>
              <a:ext uri="{FF2B5EF4-FFF2-40B4-BE49-F238E27FC236}">
                <a16:creationId xmlns:a16="http://schemas.microsoft.com/office/drawing/2014/main" id="{675C8B03-D25A-C566-3CC8-289322467FF6}"/>
              </a:ext>
            </a:extLst>
          </p:cNvPr>
          <p:cNvSpPr txBox="1"/>
          <p:nvPr/>
        </p:nvSpPr>
        <p:spPr>
          <a:xfrm>
            <a:off x="1001211" y="861543"/>
            <a:ext cx="283965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4400"/>
              <a:buFont typeface="Arial"/>
              <a:buNone/>
            </a:pPr>
            <a:r>
              <a:rPr lang="nl" sz="3600" b="1" i="0" u="none" baseline="0">
                <a:solidFill>
                  <a:schemeClr val="bg1"/>
                </a:solidFill>
                <a:latin typeface="Open Sans" panose="020B0606030504020204" pitchFamily="34" charset="0"/>
                <a:cs typeface="+mn-cs"/>
                <a:sym typeface="Arial" panose="020B0604020202020204" pitchFamily="34" charset="0"/>
              </a:rPr>
              <a:t>Antwoord</a:t>
            </a:r>
            <a:endParaRPr lang="nl" dirty="0">
              <a:solidFill>
                <a:schemeClr val="bg1"/>
              </a:solidFill>
              <a:latin typeface="Open Sans" panose="020B0606030504020204" pitchFamily="34" charset="0"/>
              <a:cs typeface="+mn-cs"/>
              <a:sym typeface="Arial" panose="020B0604020202020204" pitchFamily="34" charset="0"/>
            </a:endParaRPr>
          </a:p>
        </p:txBody>
      </p:sp>
      <p:sp>
        <p:nvSpPr>
          <p:cNvPr id="432" name="Google Shape;432;p24">
            <a:extLst>
              <a:ext uri="{FF2B5EF4-FFF2-40B4-BE49-F238E27FC236}">
                <a16:creationId xmlns:a16="http://schemas.microsoft.com/office/drawing/2014/main" id="{FEF5D7EF-659B-470D-0BFD-1CAC23C93DBF}"/>
              </a:ext>
            </a:extLst>
          </p:cNvPr>
          <p:cNvSpPr txBox="1"/>
          <p:nvPr/>
        </p:nvSpPr>
        <p:spPr>
          <a:xfrm>
            <a:off x="4318985" y="1816215"/>
            <a:ext cx="7323929" cy="3170058"/>
          </a:xfrm>
          <a:prstGeom prst="rect">
            <a:avLst/>
          </a:prstGeom>
          <a:noFill/>
          <a:ln>
            <a:noFill/>
          </a:ln>
        </p:spPr>
        <p:txBody>
          <a:bodyPr spcFirstLastPara="1" wrap="square" lIns="91425" tIns="45700" rIns="91425" bIns="45700" anchor="t" anchorCtr="0">
            <a:spAutoFit/>
          </a:bodyPr>
          <a:lstStyle/>
          <a:p>
            <a:pPr marL="342900" indent="-342900" algn="l" rtl="0">
              <a:buClr>
                <a:srgbClr val="F5333F"/>
              </a:buClr>
              <a:buFont typeface="Arial" panose="020B0604020202020204" pitchFamily="34" charset="0"/>
              <a:buChar char="•"/>
            </a:pPr>
            <a:r>
              <a:rPr lang="nl" sz="2000" b="0" i="0" u="none" baseline="0">
                <a:solidFill>
                  <a:srgbClr val="000000">
                    <a:lumMod val="100000"/>
                  </a:srgbClr>
                </a:solidFill>
                <a:latin typeface="Open Sans" panose="020B0606030504020204" pitchFamily="34" charset="0"/>
                <a:cs typeface="+mn-cs"/>
                <a:sym typeface="Arial" panose="020B0604020202020204" pitchFamily="34" charset="0"/>
              </a:rPr>
              <a:t>Na een incident kunnen informatie, en bijgevolg ook prioriteiten, snel wijzigen.  </a:t>
            </a:r>
            <a:r>
              <a:rPr lang="nl" sz="2000" b="1" i="0" u="none" baseline="0">
                <a:solidFill>
                  <a:srgbClr val="000000">
                    <a:lumMod val="100000"/>
                  </a:srgbClr>
                </a:solidFill>
                <a:latin typeface="Open Sans" panose="020B0606030504020204" pitchFamily="34" charset="0"/>
                <a:cs typeface="+mn-cs"/>
                <a:sym typeface="Arial" panose="020B0604020202020204" pitchFamily="34" charset="0"/>
              </a:rPr>
              <a:t>Dankzij communicatie tussen de CDRT-teamleader en de responsteams raken hulpbronnen en benodigdheden van de CDRT’s niet overbelast</a:t>
            </a:r>
            <a:r>
              <a:rPr lang="nl" sz="2000" b="0" i="0" u="none" baseline="0">
                <a:solidFill>
                  <a:srgbClr val="000000">
                    <a:lumMod val="100000"/>
                  </a:srgbClr>
                </a:solidFill>
                <a:latin typeface="Open Sans" panose="020B0606030504020204" pitchFamily="34" charset="0"/>
                <a:cs typeface="+mn-cs"/>
                <a:sym typeface="Arial" panose="020B0604020202020204" pitchFamily="34" charset="0"/>
              </a:rPr>
              <a:t>.</a:t>
            </a:r>
          </a:p>
          <a:p>
            <a:pPr marL="342900" indent="-342900" algn="l" rtl="0">
              <a:buClr>
                <a:srgbClr val="F5333F"/>
              </a:buClr>
              <a:buFont typeface="Arial" panose="020B0604020202020204" pitchFamily="34" charset="0"/>
              <a:buChar char="•"/>
            </a:pPr>
            <a:endParaRPr lang="nl" sz="2000">
              <a:latin typeface="Open Sans" panose="020B0606030504020204" pitchFamily="34" charset="0"/>
              <a:cs typeface="+mn-cs"/>
              <a:sym typeface="Arial" panose="020B0604020202020204" pitchFamily="34" charset="0"/>
            </a:endParaRPr>
          </a:p>
          <a:p>
            <a:pPr marL="342900" indent="-342900" algn="l" rtl="0">
              <a:buClr>
                <a:srgbClr val="F5333F"/>
              </a:buClr>
              <a:buFont typeface="Arial" panose="020B0604020202020204" pitchFamily="34" charset="0"/>
              <a:buChar char="•"/>
            </a:pPr>
            <a:r>
              <a:rPr lang="nl" sz="2000" b="0" i="0" u="none" baseline="0">
                <a:solidFill>
                  <a:srgbClr val="000000">
                    <a:lumMod val="100000"/>
                  </a:srgbClr>
                </a:solidFill>
                <a:latin typeface="Open Sans" panose="020B0606030504020204" pitchFamily="34" charset="0"/>
                <a:cs typeface="+mn-cs"/>
                <a:sym typeface="Arial" panose="020B0604020202020204" pitchFamily="34" charset="0"/>
              </a:rPr>
              <a:t>Effectief beheer van noodsituaties vereist </a:t>
            </a:r>
            <a:r>
              <a:rPr lang="nl" sz="2000" b="1" i="0" u="none" baseline="0">
                <a:solidFill>
                  <a:srgbClr val="000000">
                    <a:lumMod val="100000"/>
                  </a:srgbClr>
                </a:solidFill>
                <a:latin typeface="Open Sans" panose="020B0606030504020204" pitchFamily="34" charset="0"/>
                <a:cs typeface="+mn-cs"/>
                <a:sym typeface="Arial" panose="020B0604020202020204" pitchFamily="34" charset="0"/>
              </a:rPr>
              <a:t>doelstellingen die vertrekken van de veiligheid van de hulpverleners</a:t>
            </a:r>
            <a:r>
              <a:rPr lang="nl" sz="2000" b="0" i="0" u="none" baseline="0">
                <a:solidFill>
                  <a:srgbClr val="000000">
                    <a:lumMod val="100000"/>
                  </a:srgbClr>
                </a:solidFill>
                <a:latin typeface="Open Sans" panose="020B0606030504020204" pitchFamily="34" charset="0"/>
                <a:cs typeface="+mn-cs"/>
                <a:sym typeface="Arial" panose="020B0604020202020204" pitchFamily="34" charset="0"/>
              </a:rPr>
              <a:t>.</a:t>
            </a:r>
          </a:p>
          <a:p>
            <a:pPr lvl="0" algn="l" rtl="0">
              <a:buClr>
                <a:srgbClr val="B1D137"/>
              </a:buClr>
              <a:buSzPct val="150000"/>
            </a:pPr>
            <a:endParaRPr lang="nl" sz="2000" dirty="0">
              <a:latin typeface="+mj-lt"/>
              <a:cs typeface="Arial" panose="020B0604020202020204" pitchFamily="34" charset="0"/>
            </a:endParaRPr>
          </a:p>
        </p:txBody>
      </p:sp>
    </p:spTree>
    <p:extLst>
      <p:ext uri="{BB962C8B-B14F-4D97-AF65-F5344CB8AC3E}">
        <p14:creationId xmlns:p14="http://schemas.microsoft.com/office/powerpoint/2010/main" val="323155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6" name="Google Shape;106;p2"/>
          <p:cNvSpPr/>
          <p:nvPr/>
        </p:nvSpPr>
        <p:spPr>
          <a:xfrm>
            <a:off x="633576" y="1821228"/>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rgbClr val="F5333F"/>
                </a:solidFill>
                <a:latin typeface="Open Sans" panose="020B0606030504020204" pitchFamily="34" charset="0"/>
                <a:cs typeface="+mn-cs"/>
                <a:sym typeface="Arial" panose="020B0604020202020204" pitchFamily="34" charset="0"/>
              </a:rPr>
              <a:t>Doelstellingen</a:t>
            </a:r>
            <a:endParaRPr lang="nl" sz="4000" b="0" i="0" u="none" strike="noStrike" cap="none" dirty="0">
              <a:solidFill>
                <a:srgbClr val="F5333F"/>
              </a:solidFill>
              <a:latin typeface="Open Sans" panose="020B0606030504020204" pitchFamily="34" charset="0"/>
              <a:ea typeface="Calibri"/>
              <a:cs typeface="+mn-cs"/>
              <a:sym typeface="Arial" panose="020B0604020202020204" pitchFamily="34" charset="0"/>
            </a:endParaRPr>
          </a:p>
        </p:txBody>
      </p:sp>
      <p:sp>
        <p:nvSpPr>
          <p:cNvPr id="107" name="Google Shape;107;p2"/>
          <p:cNvSpPr/>
          <p:nvPr/>
        </p:nvSpPr>
        <p:spPr>
          <a:xfrm>
            <a:off x="1167265" y="2863487"/>
            <a:ext cx="10156409" cy="19389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Begrip van de rollen en verantwoordelijkheden van een CDRT </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Hoe worden een CDRT en een teamorganisatie gevormd?</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De structuur en besluitvorming van een CDRT </a:t>
            </a:r>
            <a:endParaRPr lang="nl" sz="2000" dirty="0">
              <a:solidFill>
                <a:schemeClr val="lt1">
                  <a:lumMod val="100000"/>
                </a:schemeClr>
              </a:solidFill>
              <a:latin typeface="Open Sans" panose="020B0606030504020204" pitchFamily="34" charset="0"/>
              <a:cs typeface="+mn-cs"/>
              <a:sym typeface="Arial" panose="020B0604020202020204" pitchFamily="34" charset="0"/>
            </a:endParaRPr>
          </a:p>
          <a:p>
            <a:pPr marL="342900" marR="0" lvl="0" indent="-342900" algn="l" rtl="0">
              <a:lnSpc>
                <a:spcPct val="150000"/>
              </a:lnSpc>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cs typeface="+mn-cs"/>
                <a:sym typeface="Arial" panose="020B0604020202020204" pitchFamily="34" charset="0"/>
              </a:rPr>
              <a:t>CDRT’s en responsacties</a:t>
            </a:r>
            <a:endParaRPr lang="nl" dirty="0">
              <a:latin typeface="Open Sans" panose="020B0606030504020204" pitchFamily="34" charset="0"/>
              <a:cs typeface="+mn-cs"/>
              <a:sym typeface="Arial" panose="020B0604020202020204" pitchFamily="34" charset="0"/>
            </a:endParaRPr>
          </a:p>
        </p:txBody>
      </p:sp>
      <p:pic>
        <p:nvPicPr>
          <p:cNvPr id="108" name="Google Shape;108;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nl" sz="4000" b="1" i="0" u="none" baseline="0">
                  <a:solidFill>
                    <a:srgbClr val="F5333F"/>
                  </a:solidFill>
                  <a:latin typeface="Open sans" panose="020B0606030504020204" pitchFamily="34" charset="0"/>
                  <a:ea typeface="Open sans" panose="020B0606030504020204" pitchFamily="34" charset="0"/>
                  <a:cs typeface="+mn-cs"/>
                  <a:sym typeface="Arial" panose="020B0604020202020204" pitchFamily="34" charset="0"/>
                </a:rPr>
                <a:t>Doe mee</a:t>
              </a:r>
              <a:endParaRPr lang="nl" sz="4000" b="1" i="0" dirty="0">
                <a:solidFill>
                  <a:srgbClr val="F5333F"/>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nl" sz="2200" b="0" i="0" u="none" baseline="0">
                  <a:solidFill>
                    <a:schemeClr val="bg1"/>
                  </a:solidFill>
                  <a:latin typeface="Open sans" panose="020B0606030504020204" pitchFamily="34" charset="0"/>
                  <a:ea typeface="Open sans" panose="020B0606030504020204" pitchFamily="34" charset="0"/>
                  <a:cs typeface="+mn-cs"/>
                  <a:sym typeface="Arial" panose="020B0604020202020204" pitchFamily="34" charset="0"/>
                </a:rPr>
                <a:t>U kunt op veel manieren deel uitmaken van ‘s werelds grootste humanitaire netwerk.</a:t>
              </a:r>
              <a:endParaRPr lang="nl" sz="2200" dirty="0">
                <a:solidFill>
                  <a:schemeClr val="bg1"/>
                </a:solidFill>
                <a:latin typeface="Open sans" panose="020B0606030504020204" pitchFamily="34" charset="0"/>
                <a:ea typeface="Open sans" panose="020B0606030504020204" pitchFamily="34" charset="0"/>
                <a:cs typeface="+mn-cs"/>
                <a:sym typeface="Arial" panose="020B0604020202020204" pitchFamily="34" charset="0"/>
              </a:endParaRPr>
            </a:p>
          </p:txBody>
        </p:sp>
      </p:grpSp>
      <p:sp>
        <p:nvSpPr>
          <p:cNvPr id="791" name="Google Shape;791;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Word vrijwilliger, doneer, doe mee aan ons partnerschap</a:t>
            </a:r>
            <a:r>
              <a:rPr lang="nl" sz="1800" b="0"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 of deel onze oproepen en stories op sociale media. Kom meer te weten over IFRC en ontdek hoe u in contact kunt komen met uw nationale Rode Kruis of Rode Halve Maan op </a:t>
            </a:r>
            <a:r>
              <a:rPr lang="nl" sz="1800" b="1" i="0" u="none" baseline="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www.ifrc.org.</a:t>
            </a:r>
            <a:endParaRPr lang="nl" sz="1800" b="1" dirty="0">
              <a:solidFill>
                <a:schemeClr val="bg1">
                  <a:lumMod val="100000"/>
                </a:schemeClr>
              </a:solidFill>
              <a:latin typeface="Open sans" panose="020B0606030504020204" pitchFamily="34" charset="0"/>
              <a:ea typeface="Open sans" panose="020B0606030504020204" pitchFamily="34" charset="0"/>
              <a:cs typeface="+mn-cs"/>
              <a:sym typeface="Arial" panose="020B0604020202020204" pitchFamily="34" charset="0"/>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0" i="0" u="none" baseline="0">
                <a:solidFill>
                  <a:schemeClr val="tx1">
                    <a:lumMod val="100000"/>
                  </a:schemeClr>
                </a:solidFill>
                <a:latin typeface="Open sans" panose="020B0606030504020204" pitchFamily="34" charset="0"/>
                <a:ea typeface="Open sans" panose="020B0606030504020204" pitchFamily="34" charset="0"/>
                <a:cs typeface="+mn-cs"/>
                <a:sym typeface="Arial" panose="020B0604020202020204" pitchFamily="34" charset="0"/>
              </a:rPr>
              <a:t>Om op de hoogte te blijven van de werking van de Caraïbische rampenbestrijding of om meer informatie te krijgen over beschikbare trainingen, trainingsmateriaal, onderzoek en tools voor informatiebeheer, bezoekt u: </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hlinkClick r:id="rId3">
                  <a:extLst>
                    <a:ext uri="{A12FA001-AC4F-418D-AE19-62706E023703}">
                      <ahyp:hlinkClr xmlns:ahyp="http://schemas.microsoft.com/office/drawing/2018/hyperlinkcolor" val="tx"/>
                    </a:ext>
                  </a:extLst>
                </a:hlinkClick>
              </a:rPr>
              <a:t>www.cadrim.org</a:t>
            </a:r>
            <a:r>
              <a:rPr lang="nl" sz="1800" b="1" i="0" u="none" baseline="0">
                <a:solidFill>
                  <a:srgbClr val="F5333F">
                    <a:lumMod val="100000"/>
                  </a:srgbClr>
                </a:solidFill>
                <a:latin typeface="Open sans" panose="020B0606030504020204" pitchFamily="34" charset="0"/>
                <a:ea typeface="Open sans" panose="020B0606030504020204" pitchFamily="34" charset="0"/>
                <a:cs typeface="+mn-cs"/>
                <a:sym typeface="Arial" panose="020B0604020202020204" pitchFamily="34" charset="0"/>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cs typeface="+mn-cs"/>
                    <a:sym typeface="Arial" panose="020B0604020202020204" pitchFamily="34" charset="0"/>
                  </a:rPr>
                  <a:t>: @CADRIM_IFRC</a:t>
                </a:r>
                <a:endParaRPr lang="nl" sz="1600" dirty="0">
                  <a:solidFill>
                    <a:schemeClr val="tx1"/>
                  </a:solidFill>
                  <a:latin typeface="Arial Nova" panose="020B0504020202020204" pitchFamily="34" charset="0"/>
                  <a:cs typeface="+mn-cs"/>
                  <a:sym typeface="Arial" panose="020B0604020202020204" pitchFamily="34" charset="0"/>
                </a:endParaRP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276447" y="1081504"/>
            <a:ext cx="367886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dirty="0">
                <a:solidFill>
                  <a:srgbClr val="F5333F">
                    <a:lumMod val="100000"/>
                  </a:srgbClr>
                </a:solidFill>
                <a:latin typeface="Open Sans" panose="020B0606030504020204" pitchFamily="34" charset="0"/>
                <a:cs typeface="+mn-cs"/>
                <a:sym typeface="Arial" panose="020B0604020202020204" pitchFamily="34" charset="0"/>
              </a:rPr>
              <a:t>Waarom is een goede organisatie belangrijk?</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3600" b="1" i="0" u="none" strike="noStrike" cap="none"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dirty="0">
                <a:solidFill>
                  <a:srgbClr val="F5333F">
                    <a:lumMod val="100000"/>
                  </a:srgbClr>
                </a:solidFill>
                <a:latin typeface="Open Sans" panose="020B0606030504020204" pitchFamily="34" charset="0"/>
                <a:cs typeface="+mn-cs"/>
                <a:sym typeface="Arial" panose="020B0604020202020204" pitchFamily="34" charset="0"/>
              </a:rPr>
              <a:t>Waarom is voorbereiding belangrijk?</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3600" b="1" i="0" u="none" strike="noStrike" cap="none"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dirty="0">
                <a:solidFill>
                  <a:srgbClr val="F5333F"/>
                </a:solidFill>
                <a:latin typeface="Open Sans" panose="020B0606030504020204" pitchFamily="34" charset="0"/>
                <a:cs typeface="+mn-cs"/>
                <a:sym typeface="Arial" panose="020B0604020202020204" pitchFamily="34" charset="0"/>
              </a:rPr>
              <a:t>Waarom is samenwerking belangrijk?</a:t>
            </a:r>
            <a:endParaRPr lang="nl" dirty="0">
              <a:solidFill>
                <a:srgbClr val="F5333F"/>
              </a:solidFill>
              <a:latin typeface="Open Sans" panose="020B0606030504020204" pitchFamily="34" charset="0"/>
              <a:cs typeface="+mn-cs"/>
              <a:sym typeface="Arial" panose="020B0604020202020204" pitchFamily="34" charset="0"/>
            </a:endParaRPr>
          </a:p>
        </p:txBody>
      </p:sp>
      <p:pic>
        <p:nvPicPr>
          <p:cNvPr id="2" name="Google Shape;130;p4" descr="A picture containing outdoor, tree, water, boat&#10;&#10;Description automatically generated">
            <a:extLst>
              <a:ext uri="{FF2B5EF4-FFF2-40B4-BE49-F238E27FC236}">
                <a16:creationId xmlns:a16="http://schemas.microsoft.com/office/drawing/2014/main" id="{B3D46AF8-5A94-3889-27D2-3F6A4041D9CB}"/>
              </a:ext>
            </a:extLst>
          </p:cNvPr>
          <p:cNvPicPr preferRelativeResize="0"/>
          <p:nvPr/>
        </p:nvPicPr>
        <p:blipFill rotWithShape="1">
          <a:blip r:embed="rId3">
            <a:alphaModFix/>
          </a:blip>
          <a:srcRect l="38782" b="2182"/>
          <a:stretch/>
        </p:blipFill>
        <p:spPr>
          <a:xfrm>
            <a:off x="4194578" y="-5347"/>
            <a:ext cx="7997422" cy="68633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descr="A picture containing outdoor, tree, water, boat&#10;&#10;Description automatically generated"/>
          <p:cNvPicPr preferRelativeResize="0"/>
          <p:nvPr/>
        </p:nvPicPr>
        <p:blipFill rotWithShape="1">
          <a:blip r:embed="rId3">
            <a:alphaModFix/>
          </a:blip>
          <a:srcRect l="38782" b="2182"/>
          <a:stretch/>
        </p:blipFill>
        <p:spPr>
          <a:xfrm>
            <a:off x="4194578" y="-5347"/>
            <a:ext cx="7997422" cy="6863347"/>
          </a:xfrm>
          <a:prstGeom prst="rect">
            <a:avLst/>
          </a:prstGeom>
          <a:noFill/>
          <a:ln>
            <a:noFill/>
          </a:ln>
        </p:spPr>
      </p:pic>
      <p:sp>
        <p:nvSpPr>
          <p:cNvPr id="131" name="Google Shape;131;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2" name="Google Shape;132;p4"/>
          <p:cNvSpPr txBox="1"/>
          <p:nvPr/>
        </p:nvSpPr>
        <p:spPr>
          <a:xfrm>
            <a:off x="434178" y="1179011"/>
            <a:ext cx="330974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a:solidFill>
                  <a:srgbClr val="F5333F"/>
                </a:solidFill>
                <a:latin typeface="Open Sans" panose="020B0606030504020204" pitchFamily="34" charset="0"/>
                <a:cs typeface="+mn-cs"/>
                <a:sym typeface="Arial" panose="020B0604020202020204" pitchFamily="34" charset="0"/>
              </a:rPr>
              <a:t>Het antwoord</a:t>
            </a:r>
          </a:p>
          <a:p>
            <a:pPr marL="0" marR="0" lvl="0" indent="0" algn="l" rtl="0">
              <a:lnSpc>
                <a:spcPct val="90000"/>
              </a:lnSpc>
              <a:spcBef>
                <a:spcPts val="0"/>
              </a:spcBef>
              <a:spcAft>
                <a:spcPts val="0"/>
              </a:spcAft>
              <a:buClr>
                <a:schemeClr val="lt1"/>
              </a:buClr>
              <a:buSzPts val="4400"/>
              <a:buFont typeface="Arial"/>
              <a:buNone/>
            </a:pPr>
            <a:endParaRPr lang="nl" sz="3600" b="1">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dirty="0">
              <a:solidFill>
                <a:srgbClr val="F5333F"/>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lt1"/>
              </a:buClr>
              <a:buSzPts val="2400"/>
              <a:buFont typeface="Calibri"/>
              <a:buNone/>
            </a:pPr>
            <a:endParaRPr lang="nl" sz="1800" b="0" i="0" u="none" strike="noStrike" cap="none"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bg1"/>
              </a:buClr>
              <a:buSzPts val="2400"/>
              <a:buFont typeface="Arial" panose="020B0604020202020204" pitchFamily="34" charset="0"/>
              <a:buChar char="•"/>
            </a:pPr>
            <a:r>
              <a:rPr lang="nl" sz="24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U wilt effectief reageren </a:t>
            </a:r>
            <a:endParaRPr lang="nl" sz="2400" dirty="0">
              <a:solidFill>
                <a:schemeClr val="lt1">
                  <a:lumMod val="100000"/>
                </a:schemeClr>
              </a:solidFill>
              <a:latin typeface="Open Sans" panose="020B0606030504020204" pitchFamily="34" charset="0"/>
              <a:cs typeface="+mn-cs"/>
              <a:sym typeface="Arial" panose="020B0604020202020204" pitchFamily="34" charset="0"/>
            </a:endParaRPr>
          </a:p>
          <a:p>
            <a:pPr marL="323850" marR="0" lvl="0" indent="-171450" algn="l" rtl="0">
              <a:lnSpc>
                <a:spcPct val="90000"/>
              </a:lnSpc>
              <a:spcBef>
                <a:spcPts val="0"/>
              </a:spcBef>
              <a:spcAft>
                <a:spcPts val="0"/>
              </a:spcAft>
              <a:buClr>
                <a:schemeClr val="bg1"/>
              </a:buClr>
              <a:buSzPts val="2400"/>
              <a:buFont typeface="Arial" panose="020B0604020202020204" pitchFamily="34" charset="0"/>
              <a:buChar char="•"/>
            </a:pPr>
            <a:endParaRPr lang="nl" sz="2400" b="0" i="0" u="none" strike="noStrike" cap="none"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1000"/>
              </a:spcBef>
              <a:spcAft>
                <a:spcPts val="0"/>
              </a:spcAft>
              <a:buClr>
                <a:schemeClr val="bg1"/>
              </a:buClr>
              <a:buSzPts val="2400"/>
              <a:buFont typeface="Arial" panose="020B0604020202020204" pitchFamily="34" charset="0"/>
              <a:buChar char="•"/>
            </a:pPr>
            <a:r>
              <a:rPr lang="nl" sz="2400" b="0" i="0" u="none" strike="noStrike" cap="none" baseline="0">
                <a:solidFill>
                  <a:schemeClr val="lt1">
                    <a:lumMod val="100000"/>
                  </a:schemeClr>
                </a:solidFill>
                <a:latin typeface="Open Sans" panose="020B0606030504020204" pitchFamily="34" charset="0"/>
                <a:cs typeface="+mn-cs"/>
                <a:sym typeface="Arial" panose="020B0604020202020204" pitchFamily="34" charset="0"/>
              </a:rPr>
              <a:t>Het verlies aan levens en schade aan eigendommen beperken</a:t>
            </a:r>
            <a:endParaRPr lang="nl" sz="2400" dirty="0">
              <a:solidFill>
                <a:schemeClr val="lt1">
                  <a:lumMod val="100000"/>
                </a:schemeClr>
              </a:solidFill>
              <a:latin typeface="Open Sans" panose="020B0606030504020204" pitchFamily="34" charset="0"/>
              <a:cs typeface="+mn-cs"/>
              <a:sym typeface="Arial" panose="020B0604020202020204" pitchFamily="34" charset="0"/>
            </a:endParaRPr>
          </a:p>
          <a:p>
            <a:pPr marL="323850" marR="0" lvl="0" indent="-171450" algn="l" rtl="0">
              <a:lnSpc>
                <a:spcPct val="90000"/>
              </a:lnSpc>
              <a:spcBef>
                <a:spcPts val="1000"/>
              </a:spcBef>
              <a:spcAft>
                <a:spcPts val="0"/>
              </a:spcAft>
              <a:buClr>
                <a:schemeClr val="bg1"/>
              </a:buClr>
              <a:buSzPts val="2400"/>
              <a:buFont typeface="Arial" panose="020B0604020202020204" pitchFamily="34" charset="0"/>
              <a:buChar char="•"/>
            </a:pPr>
            <a:endParaRPr lang="nl" sz="2400" b="0" i="0" u="none" strike="noStrike" cap="none"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1000"/>
              </a:spcBef>
              <a:spcAft>
                <a:spcPts val="0"/>
              </a:spcAft>
              <a:buClr>
                <a:schemeClr val="bg1"/>
              </a:buClr>
              <a:buSzPts val="2400"/>
              <a:buFont typeface="Arial" panose="020B0604020202020204" pitchFamily="34" charset="0"/>
              <a:buChar char="•"/>
            </a:pPr>
            <a:r>
              <a:rPr lang="nl" sz="2400" b="0" i="0" u="none" strike="noStrike" cap="none" baseline="0">
                <a:solidFill>
                  <a:schemeClr val="lt1"/>
                </a:solidFill>
                <a:latin typeface="Open Sans" panose="020B0606030504020204" pitchFamily="34" charset="0"/>
                <a:cs typeface="+mn-cs"/>
                <a:sym typeface="Arial" panose="020B0604020202020204" pitchFamily="34" charset="0"/>
              </a:rPr>
              <a:t>Weerbaarder worden </a:t>
            </a:r>
            <a:endParaRPr lang="nl" sz="2400" b="0" i="0" u="none" strike="noStrike" cap="none" dirty="0">
              <a:solidFill>
                <a:schemeClr val="lt1"/>
              </a:solidFill>
              <a:latin typeface="Open Sans" panose="020B0606030504020204" pitchFamily="34" charset="0"/>
              <a:ea typeface="Calibri"/>
              <a:cs typeface="+mn-cs"/>
              <a:sym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dirty="0">
              <a:solidFill>
                <a:schemeClr val="lt1"/>
              </a:solidFill>
              <a:latin typeface="+mj-lt"/>
              <a:ea typeface="Calibri"/>
              <a:cs typeface="Calibri"/>
              <a:sym typeface="Calibri"/>
            </a:endParaRPr>
          </a:p>
        </p:txBody>
      </p:sp>
      <p:sp>
        <p:nvSpPr>
          <p:cNvPr id="144" name="Google Shape;144;p5"/>
          <p:cNvSpPr txBox="1"/>
          <p:nvPr/>
        </p:nvSpPr>
        <p:spPr>
          <a:xfrm>
            <a:off x="180753" y="970999"/>
            <a:ext cx="388740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2800" b="1" i="0" u="none" strike="noStrike" cap="none" baseline="0" dirty="0">
                <a:solidFill>
                  <a:srgbClr val="F5333F"/>
                </a:solidFill>
                <a:latin typeface="Open Sans" panose="020B0606030504020204" pitchFamily="34" charset="0"/>
                <a:cs typeface="+mn-cs"/>
                <a:sym typeface="Arial" panose="020B0604020202020204" pitchFamily="34" charset="0"/>
              </a:rPr>
              <a:t>De CDRT-bestuursstructuur op nationaal niveau</a:t>
            </a:r>
            <a:endParaRPr lang="nl" sz="1100" dirty="0">
              <a:solidFill>
                <a:srgbClr val="F5333F"/>
              </a:solidFill>
              <a:latin typeface="Open Sans" panose="020B0606030504020204" pitchFamily="34" charset="0"/>
              <a:cs typeface="+mn-cs"/>
              <a:sym typeface="Arial" panose="020B0604020202020204" pitchFamily="34" charset="0"/>
            </a:endParaRPr>
          </a:p>
        </p:txBody>
      </p:sp>
      <p:grpSp>
        <p:nvGrpSpPr>
          <p:cNvPr id="165" name="Group 164">
            <a:extLst>
              <a:ext uri="{FF2B5EF4-FFF2-40B4-BE49-F238E27FC236}">
                <a16:creationId xmlns:a16="http://schemas.microsoft.com/office/drawing/2014/main" id="{39D66D82-8913-F39B-F30C-8B4A14C537E0}"/>
              </a:ext>
            </a:extLst>
          </p:cNvPr>
          <p:cNvGrpSpPr/>
          <p:nvPr/>
        </p:nvGrpSpPr>
        <p:grpSpPr>
          <a:xfrm>
            <a:off x="4695538" y="1249485"/>
            <a:ext cx="6862048" cy="4353681"/>
            <a:chOff x="5472286" y="262297"/>
            <a:chExt cx="6542500" cy="4353681"/>
          </a:xfrm>
        </p:grpSpPr>
        <p:cxnSp>
          <p:nvCxnSpPr>
            <p:cNvPr id="163" name="Straight Connector 162">
              <a:extLst>
                <a:ext uri="{FF2B5EF4-FFF2-40B4-BE49-F238E27FC236}">
                  <a16:creationId xmlns:a16="http://schemas.microsoft.com/office/drawing/2014/main" id="{1540AC69-1159-2334-59B2-4A70E141E953}"/>
                </a:ext>
              </a:extLst>
            </p:cNvPr>
            <p:cNvCxnSpPr/>
            <p:nvPr/>
          </p:nvCxnSpPr>
          <p:spPr>
            <a:xfrm>
              <a:off x="6358270" y="960366"/>
              <a:ext cx="0" cy="411234"/>
            </a:xfrm>
            <a:prstGeom prst="line">
              <a:avLst/>
            </a:prstGeom>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A8F86A47-2286-6642-A228-D57EC4EB3F43}"/>
                </a:ext>
              </a:extLst>
            </p:cNvPr>
            <p:cNvCxnSpPr/>
            <p:nvPr/>
          </p:nvCxnSpPr>
          <p:spPr>
            <a:xfrm>
              <a:off x="11029523" y="974539"/>
              <a:ext cx="0" cy="411234"/>
            </a:xfrm>
            <a:prstGeom prst="line">
              <a:avLst/>
            </a:prstGeom>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7DCFD4DD-1DFC-4C07-5A27-61469E37283F}"/>
                </a:ext>
              </a:extLst>
            </p:cNvPr>
            <p:cNvGrpSpPr/>
            <p:nvPr/>
          </p:nvGrpSpPr>
          <p:grpSpPr>
            <a:xfrm>
              <a:off x="5746680" y="262297"/>
              <a:ext cx="5546992" cy="4353681"/>
              <a:chOff x="6404587" y="417381"/>
              <a:chExt cx="5546992" cy="4353681"/>
            </a:xfrm>
          </p:grpSpPr>
          <p:cxnSp>
            <p:nvCxnSpPr>
              <p:cNvPr id="14" name="Straight Connector 13">
                <a:extLst>
                  <a:ext uri="{FF2B5EF4-FFF2-40B4-BE49-F238E27FC236}">
                    <a16:creationId xmlns:a16="http://schemas.microsoft.com/office/drawing/2014/main" id="{8018ADDC-BBA9-16DA-0BA3-9C331DC8AC5B}"/>
                  </a:ext>
                </a:extLst>
              </p:cNvPr>
              <p:cNvCxnSpPr>
                <a:cxnSpLocks/>
              </p:cNvCxnSpPr>
              <p:nvPr/>
            </p:nvCxnSpPr>
            <p:spPr>
              <a:xfrm flipH="1">
                <a:off x="9185915" y="1001827"/>
                <a:ext cx="1" cy="103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BF85E8A-08BA-9146-ADA6-454E12E5FC81}"/>
                  </a:ext>
                </a:extLst>
              </p:cNvPr>
              <p:cNvCxnSpPr>
                <a:cxnSpLocks/>
              </p:cNvCxnSpPr>
              <p:nvPr/>
            </p:nvCxnSpPr>
            <p:spPr>
              <a:xfrm>
                <a:off x="11227380" y="2022176"/>
                <a:ext cx="0" cy="2641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9A6979-B864-8082-171A-F47FAE9ABD20}"/>
                  </a:ext>
                </a:extLst>
              </p:cNvPr>
              <p:cNvCxnSpPr>
                <a:cxnSpLocks/>
              </p:cNvCxnSpPr>
              <p:nvPr/>
            </p:nvCxnSpPr>
            <p:spPr>
              <a:xfrm>
                <a:off x="9185915" y="2032810"/>
                <a:ext cx="0" cy="2738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846CBF-1FFE-D910-5F0A-04B9FDE120EE}"/>
                  </a:ext>
                </a:extLst>
              </p:cNvPr>
              <p:cNvCxnSpPr>
                <a:cxnSpLocks/>
              </p:cNvCxnSpPr>
              <p:nvPr/>
            </p:nvCxnSpPr>
            <p:spPr>
              <a:xfrm>
                <a:off x="7162183" y="2039901"/>
                <a:ext cx="0" cy="2623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28DDD2F-5AD0-F736-8069-0638B3833F53}"/>
                  </a:ext>
                </a:extLst>
              </p:cNvPr>
              <p:cNvGrpSpPr/>
              <p:nvPr/>
            </p:nvGrpSpPr>
            <p:grpSpPr>
              <a:xfrm>
                <a:off x="8417678" y="2230142"/>
                <a:ext cx="1520810" cy="2540920"/>
                <a:chOff x="4744142" y="2128542"/>
                <a:chExt cx="1758540" cy="2540920"/>
              </a:xfrm>
            </p:grpSpPr>
            <p:sp>
              <p:nvSpPr>
                <p:cNvPr id="31" name="Rectangle 30">
                  <a:extLst>
                    <a:ext uri="{FF2B5EF4-FFF2-40B4-BE49-F238E27FC236}">
                      <a16:creationId xmlns:a16="http://schemas.microsoft.com/office/drawing/2014/main" id="{025F08A0-DB14-D50F-DF18-16518D2ABA70}"/>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Zonale coördinator</a:t>
                  </a:r>
                  <a:endParaRPr lang="nl" dirty="0">
                    <a:latin typeface="Open Sans" panose="020B0606030504020204" pitchFamily="34" charset="0"/>
                    <a:sym typeface="Arial" panose="020B0604020202020204" pitchFamily="34" charset="0"/>
                  </a:endParaRPr>
                </a:p>
              </p:txBody>
            </p:sp>
            <p:sp>
              <p:nvSpPr>
                <p:cNvPr id="128" name="Rectangle 127">
                  <a:extLst>
                    <a:ext uri="{FF2B5EF4-FFF2-40B4-BE49-F238E27FC236}">
                      <a16:creationId xmlns:a16="http://schemas.microsoft.com/office/drawing/2014/main" id="{6C960443-3FE9-06B9-6526-069458C181D2}"/>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2</a:t>
                  </a:r>
                  <a:endParaRPr lang="nl" dirty="0">
                    <a:solidFill>
                      <a:schemeClr val="tx1"/>
                    </a:solidFill>
                    <a:latin typeface="Open Sans" panose="020B0606030504020204" pitchFamily="34" charset="0"/>
                    <a:sym typeface="Arial" panose="020B0604020202020204" pitchFamily="34" charset="0"/>
                  </a:endParaRPr>
                </a:p>
              </p:txBody>
            </p:sp>
            <p:sp>
              <p:nvSpPr>
                <p:cNvPr id="129" name="Rectangle 128">
                  <a:extLst>
                    <a:ext uri="{FF2B5EF4-FFF2-40B4-BE49-F238E27FC236}">
                      <a16:creationId xmlns:a16="http://schemas.microsoft.com/office/drawing/2014/main" id="{52604B02-AE86-9039-119E-233997F63DC6}"/>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2</a:t>
                  </a:r>
                  <a:endParaRPr lang="nl" dirty="0">
                    <a:solidFill>
                      <a:schemeClr val="tx1"/>
                    </a:solidFill>
                    <a:latin typeface="Open Sans" panose="020B0606030504020204" pitchFamily="34" charset="0"/>
                    <a:sym typeface="Arial" panose="020B0604020202020204" pitchFamily="34" charset="0"/>
                  </a:endParaRPr>
                </a:p>
              </p:txBody>
            </p:sp>
            <p:sp>
              <p:nvSpPr>
                <p:cNvPr id="131" name="Rectangle 130">
                  <a:extLst>
                    <a:ext uri="{FF2B5EF4-FFF2-40B4-BE49-F238E27FC236}">
                      <a16:creationId xmlns:a16="http://schemas.microsoft.com/office/drawing/2014/main" id="{EAE44C60-96C0-3B34-3E96-89A01027F6F9}"/>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2</a:t>
                  </a:r>
                  <a:endParaRPr lang="nl" dirty="0">
                    <a:solidFill>
                      <a:schemeClr val="tx1"/>
                    </a:solidFill>
                    <a:latin typeface="Open Sans" panose="020B0606030504020204" pitchFamily="34" charset="0"/>
                    <a:sym typeface="Arial" panose="020B0604020202020204" pitchFamily="34" charset="0"/>
                  </a:endParaRPr>
                </a:p>
              </p:txBody>
            </p:sp>
          </p:grpSp>
          <p:sp>
            <p:nvSpPr>
              <p:cNvPr id="10" name="Rectangle 9">
                <a:extLst>
                  <a:ext uri="{FF2B5EF4-FFF2-40B4-BE49-F238E27FC236}">
                    <a16:creationId xmlns:a16="http://schemas.microsoft.com/office/drawing/2014/main" id="{0909EFB5-FB29-E7B8-6E44-6DAFF55A3878}"/>
                  </a:ext>
                </a:extLst>
              </p:cNvPr>
              <p:cNvSpPr/>
              <p:nvPr/>
            </p:nvSpPr>
            <p:spPr>
              <a:xfrm>
                <a:off x="8025806" y="417381"/>
                <a:ext cx="2094282" cy="579474"/>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sz="1600"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Bestuur</a:t>
                </a:r>
                <a:endParaRPr lang="nl" sz="1600" dirty="0">
                  <a:latin typeface="Open Sans" panose="020B0606030504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8224739F-1346-78CB-78E1-BB3D4A08A2A8}"/>
                  </a:ext>
                </a:extLst>
              </p:cNvPr>
              <p:cNvSpPr/>
              <p:nvPr/>
            </p:nvSpPr>
            <p:spPr>
              <a:xfrm>
                <a:off x="8306645" y="1380556"/>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Opleidings-verantwoordelijke</a:t>
                </a:r>
                <a:endParaRPr lang="nl" dirty="0">
                  <a:solidFill>
                    <a:schemeClr val="lt1">
                      <a:lumMod val="100000"/>
                    </a:schemeClr>
                  </a:solidFill>
                  <a:latin typeface="Open Sans" panose="020B0606030504020204" pitchFamily="34" charset="0"/>
                  <a:sym typeface="Arial" panose="020B0604020202020204" pitchFamily="34" charset="0"/>
                </a:endParaRPr>
              </a:p>
            </p:txBody>
          </p:sp>
          <p:grpSp>
            <p:nvGrpSpPr>
              <p:cNvPr id="12" name="Group 11">
                <a:extLst>
                  <a:ext uri="{FF2B5EF4-FFF2-40B4-BE49-F238E27FC236}">
                    <a16:creationId xmlns:a16="http://schemas.microsoft.com/office/drawing/2014/main" id="{00833F1E-6F82-B7D2-0F47-18B848712890}"/>
                  </a:ext>
                </a:extLst>
              </p:cNvPr>
              <p:cNvGrpSpPr/>
              <p:nvPr/>
            </p:nvGrpSpPr>
            <p:grpSpPr>
              <a:xfrm>
                <a:off x="6404587" y="2230142"/>
                <a:ext cx="1520810" cy="2540920"/>
                <a:chOff x="4744142" y="2128542"/>
                <a:chExt cx="1758540" cy="2540920"/>
              </a:xfrm>
            </p:grpSpPr>
            <p:sp>
              <p:nvSpPr>
                <p:cNvPr id="24" name="Rectangle 23">
                  <a:extLst>
                    <a:ext uri="{FF2B5EF4-FFF2-40B4-BE49-F238E27FC236}">
                      <a16:creationId xmlns:a16="http://schemas.microsoft.com/office/drawing/2014/main" id="{F0F0E3AE-C01C-FA27-2FA3-9D2CBB99C0FE}"/>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Zonale coördinator</a:t>
                  </a:r>
                  <a:endParaRPr lang="nl" dirty="0">
                    <a:latin typeface="Open Sans" panose="020B0606030504020204" pitchFamily="34" charset="0"/>
                    <a:sym typeface="Arial" panose="020B0604020202020204" pitchFamily="34" charset="0"/>
                  </a:endParaRPr>
                </a:p>
              </p:txBody>
            </p:sp>
            <p:sp>
              <p:nvSpPr>
                <p:cNvPr id="25" name="Rectangle 24">
                  <a:extLst>
                    <a:ext uri="{FF2B5EF4-FFF2-40B4-BE49-F238E27FC236}">
                      <a16:creationId xmlns:a16="http://schemas.microsoft.com/office/drawing/2014/main" id="{D662289A-E34B-7A37-3827-989D01418956}"/>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1</a:t>
                  </a:r>
                  <a:endParaRPr lang="nl" dirty="0">
                    <a:solidFill>
                      <a:schemeClr val="tx1"/>
                    </a:solidFill>
                    <a:latin typeface="Open Sans" panose="020B0606030504020204" pitchFamily="34" charset="0"/>
                    <a:sym typeface="Arial" panose="020B0604020202020204" pitchFamily="34" charset="0"/>
                  </a:endParaRPr>
                </a:p>
              </p:txBody>
            </p:sp>
            <p:sp>
              <p:nvSpPr>
                <p:cNvPr id="26" name="Rectangle 25">
                  <a:extLst>
                    <a:ext uri="{FF2B5EF4-FFF2-40B4-BE49-F238E27FC236}">
                      <a16:creationId xmlns:a16="http://schemas.microsoft.com/office/drawing/2014/main" id="{B6BEF381-6C77-DD78-22BA-9E3BD2BEDEC2}"/>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1</a:t>
                  </a:r>
                  <a:endParaRPr lang="nl" dirty="0">
                    <a:solidFill>
                      <a:schemeClr val="tx1"/>
                    </a:solidFill>
                    <a:latin typeface="Open Sans" panose="020B0606030504020204" pitchFamily="34" charset="0"/>
                    <a:sym typeface="Arial" panose="020B0604020202020204" pitchFamily="34" charset="0"/>
                  </a:endParaRPr>
                </a:p>
              </p:txBody>
            </p:sp>
            <p:sp>
              <p:nvSpPr>
                <p:cNvPr id="28" name="Rectangle 27">
                  <a:extLst>
                    <a:ext uri="{FF2B5EF4-FFF2-40B4-BE49-F238E27FC236}">
                      <a16:creationId xmlns:a16="http://schemas.microsoft.com/office/drawing/2014/main" id="{B4F95577-4FF1-E17E-5F56-1EB86F083512}"/>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1</a:t>
                  </a:r>
                  <a:endParaRPr lang="nl" dirty="0">
                    <a:solidFill>
                      <a:schemeClr val="tx1"/>
                    </a:solidFill>
                    <a:latin typeface="Open Sans" panose="020B0606030504020204" pitchFamily="34" charset="0"/>
                    <a:sym typeface="Arial" panose="020B0604020202020204" pitchFamily="34" charset="0"/>
                  </a:endParaRPr>
                </a:p>
              </p:txBody>
            </p:sp>
          </p:grpSp>
          <p:grpSp>
            <p:nvGrpSpPr>
              <p:cNvPr id="13" name="Group 12">
                <a:extLst>
                  <a:ext uri="{FF2B5EF4-FFF2-40B4-BE49-F238E27FC236}">
                    <a16:creationId xmlns:a16="http://schemas.microsoft.com/office/drawing/2014/main" id="{385C3BFF-F209-9623-75D1-B4C69A53B5A7}"/>
                  </a:ext>
                </a:extLst>
              </p:cNvPr>
              <p:cNvGrpSpPr/>
              <p:nvPr/>
            </p:nvGrpSpPr>
            <p:grpSpPr>
              <a:xfrm>
                <a:off x="10430769" y="2230142"/>
                <a:ext cx="1520810" cy="2540920"/>
                <a:chOff x="4744142" y="2128542"/>
                <a:chExt cx="1758540" cy="2540920"/>
              </a:xfrm>
            </p:grpSpPr>
            <p:sp>
              <p:nvSpPr>
                <p:cNvPr id="17" name="Rectangle 16">
                  <a:extLst>
                    <a:ext uri="{FF2B5EF4-FFF2-40B4-BE49-F238E27FC236}">
                      <a16:creationId xmlns:a16="http://schemas.microsoft.com/office/drawing/2014/main" id="{348B757E-6E5D-6462-04EC-1C6399C00065}"/>
                    </a:ext>
                  </a:extLst>
                </p:cNvPr>
                <p:cNvSpPr/>
                <p:nvPr/>
              </p:nvSpPr>
              <p:spPr>
                <a:xfrm>
                  <a:off x="4744142" y="2128542"/>
                  <a:ext cx="1758540" cy="579474"/>
                </a:xfrm>
                <a:prstGeom prst="rect">
                  <a:avLst/>
                </a:prstGeom>
                <a:solidFill>
                  <a:srgbClr val="3232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Zonale coördinator</a:t>
                  </a:r>
                  <a:endParaRPr lang="nl" dirty="0">
                    <a:latin typeface="Open Sans" panose="020B0606030504020204" pitchFamily="34" charset="0"/>
                    <a:sym typeface="Arial" panose="020B0604020202020204" pitchFamily="34" charset="0"/>
                  </a:endParaRPr>
                </a:p>
              </p:txBody>
            </p:sp>
            <p:sp>
              <p:nvSpPr>
                <p:cNvPr id="18" name="Rectangle 17">
                  <a:extLst>
                    <a:ext uri="{FF2B5EF4-FFF2-40B4-BE49-F238E27FC236}">
                      <a16:creationId xmlns:a16="http://schemas.microsoft.com/office/drawing/2014/main" id="{1DC2FDA8-421D-6D1C-04BE-EC513A2CD3A7}"/>
                    </a:ext>
                  </a:extLst>
                </p:cNvPr>
                <p:cNvSpPr/>
                <p:nvPr/>
              </p:nvSpPr>
              <p:spPr>
                <a:xfrm>
                  <a:off x="4744142" y="2901795"/>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3</a:t>
                  </a:r>
                  <a:endParaRPr lang="nl" dirty="0">
                    <a:solidFill>
                      <a:schemeClr val="tx1"/>
                    </a:solidFill>
                    <a:latin typeface="Open Sans" panose="020B0606030504020204" pitchFamily="34" charset="0"/>
                    <a:sym typeface="Arial" panose="020B0604020202020204" pitchFamily="34" charset="0"/>
                  </a:endParaRPr>
                </a:p>
              </p:txBody>
            </p:sp>
            <p:sp>
              <p:nvSpPr>
                <p:cNvPr id="19" name="Rectangle 18">
                  <a:extLst>
                    <a:ext uri="{FF2B5EF4-FFF2-40B4-BE49-F238E27FC236}">
                      <a16:creationId xmlns:a16="http://schemas.microsoft.com/office/drawing/2014/main" id="{1A0BB501-235C-C8F3-3F84-9FDF51D79CA3}"/>
                    </a:ext>
                  </a:extLst>
                </p:cNvPr>
                <p:cNvSpPr/>
                <p:nvPr/>
              </p:nvSpPr>
              <p:spPr>
                <a:xfrm>
                  <a:off x="4744142" y="356290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3</a:t>
                  </a:r>
                  <a:endParaRPr lang="nl" dirty="0">
                    <a:solidFill>
                      <a:schemeClr val="tx1"/>
                    </a:solidFill>
                    <a:latin typeface="Open Sans" panose="020B0606030504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2818724F-0759-F90B-0210-89F28C9A624C}"/>
                    </a:ext>
                  </a:extLst>
                </p:cNvPr>
                <p:cNvSpPr/>
                <p:nvPr/>
              </p:nvSpPr>
              <p:spPr>
                <a:xfrm>
                  <a:off x="4744142" y="4202128"/>
                  <a:ext cx="1758540" cy="4673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Gemeenschap 3</a:t>
                  </a:r>
                  <a:endParaRPr lang="nl" dirty="0">
                    <a:solidFill>
                      <a:schemeClr val="tx1"/>
                    </a:solidFill>
                    <a:latin typeface="Open Sans" panose="020B0606030504020204" pitchFamily="34" charset="0"/>
                    <a:sym typeface="Arial" panose="020B0604020202020204" pitchFamily="34" charset="0"/>
                  </a:endParaRPr>
                </a:p>
              </p:txBody>
            </p:sp>
          </p:grpSp>
          <p:cxnSp>
            <p:nvCxnSpPr>
              <p:cNvPr id="15" name="Straight Connector 14">
                <a:extLst>
                  <a:ext uri="{FF2B5EF4-FFF2-40B4-BE49-F238E27FC236}">
                    <a16:creationId xmlns:a16="http://schemas.microsoft.com/office/drawing/2014/main" id="{8E2EA9EA-E90C-28DE-F31F-AC171352A86A}"/>
                  </a:ext>
                </a:extLst>
              </p:cNvPr>
              <p:cNvCxnSpPr>
                <a:cxnSpLocks/>
              </p:cNvCxnSpPr>
              <p:nvPr/>
            </p:nvCxnSpPr>
            <p:spPr>
              <a:xfrm>
                <a:off x="7162183" y="2030820"/>
                <a:ext cx="4053512" cy="0"/>
              </a:xfrm>
              <a:prstGeom prst="line">
                <a:avLst/>
              </a:prstGeom>
              <a:ln/>
            </p:spPr>
            <p:style>
              <a:lnRef idx="1">
                <a:schemeClr val="dk1"/>
              </a:lnRef>
              <a:fillRef idx="0">
                <a:schemeClr val="dk1"/>
              </a:fillRef>
              <a:effectRef idx="0">
                <a:schemeClr val="dk1"/>
              </a:effectRef>
              <a:fontRef idx="minor">
                <a:schemeClr val="tx1"/>
              </a:fontRef>
            </p:style>
          </p:cxnSp>
        </p:grpSp>
        <p:sp>
          <p:nvSpPr>
            <p:cNvPr id="156" name="Rectangle 155">
              <a:extLst>
                <a:ext uri="{FF2B5EF4-FFF2-40B4-BE49-F238E27FC236}">
                  <a16:creationId xmlns:a16="http://schemas.microsoft.com/office/drawing/2014/main" id="{35875E88-3A7E-34EF-C1BD-48444FB43575}"/>
                </a:ext>
              </a:extLst>
            </p:cNvPr>
            <p:cNvSpPr/>
            <p:nvPr/>
          </p:nvSpPr>
          <p:spPr>
            <a:xfrm>
              <a:off x="9772861" y="1225472"/>
              <a:ext cx="2241925" cy="45847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nl" b="0" i="0" u="none" baseline="0" dirty="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PR-/ communicatie-verantwoordelijke</a:t>
              </a:r>
              <a:endParaRPr lang="nl" dirty="0">
                <a:solidFill>
                  <a:schemeClr val="lt1">
                    <a:lumMod val="100000"/>
                  </a:schemeClr>
                </a:solidFill>
                <a:latin typeface="Open Sans" panose="020B0606030504020204" pitchFamily="34" charset="0"/>
                <a:sym typeface="Arial" panose="020B0604020202020204" pitchFamily="34" charset="0"/>
              </a:endParaRPr>
            </a:p>
          </p:txBody>
        </p:sp>
        <p:sp>
          <p:nvSpPr>
            <p:cNvPr id="157" name="Rectangle 156">
              <a:extLst>
                <a:ext uri="{FF2B5EF4-FFF2-40B4-BE49-F238E27FC236}">
                  <a16:creationId xmlns:a16="http://schemas.microsoft.com/office/drawing/2014/main" id="{A03FD98C-8D59-5AC0-3061-073DFE54F679}"/>
                </a:ext>
              </a:extLst>
            </p:cNvPr>
            <p:cNvSpPr/>
            <p:nvPr/>
          </p:nvSpPr>
          <p:spPr>
            <a:xfrm>
              <a:off x="5472286" y="1219343"/>
              <a:ext cx="1758540" cy="467334"/>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nl" b="0" i="0" u="none" baseline="0" dirty="0">
                  <a:solidFill>
                    <a:schemeClr val="lt1">
                      <a:lumMod val="100000"/>
                    </a:schemeClr>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Secretaris/ penningmeester</a:t>
              </a:r>
              <a:endParaRPr lang="nl" dirty="0">
                <a:solidFill>
                  <a:schemeClr val="lt1">
                    <a:lumMod val="100000"/>
                  </a:schemeClr>
                </a:solidFill>
                <a:latin typeface="Open Sans" panose="020B0606030504020204" pitchFamily="34" charset="0"/>
                <a:sym typeface="Arial" panose="020B0604020202020204" pitchFamily="34" charset="0"/>
              </a:endParaRPr>
            </a:p>
          </p:txBody>
        </p:sp>
        <p:cxnSp>
          <p:nvCxnSpPr>
            <p:cNvPr id="158" name="Straight Connector 157">
              <a:extLst>
                <a:ext uri="{FF2B5EF4-FFF2-40B4-BE49-F238E27FC236}">
                  <a16:creationId xmlns:a16="http://schemas.microsoft.com/office/drawing/2014/main" id="{BDF24FF7-96DE-D431-8FCD-56B819A21063}"/>
                </a:ext>
              </a:extLst>
            </p:cNvPr>
            <p:cNvCxnSpPr>
              <a:cxnSpLocks/>
            </p:cNvCxnSpPr>
            <p:nvPr/>
          </p:nvCxnSpPr>
          <p:spPr>
            <a:xfrm>
              <a:off x="6358270" y="970999"/>
              <a:ext cx="4678325" cy="0"/>
            </a:xfrm>
            <a:prstGeom prst="line">
              <a:avLst/>
            </a:prstGeom>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7" name="Google Shape;157;p6"/>
          <p:cNvSpPr txBox="1"/>
          <p:nvPr/>
        </p:nvSpPr>
        <p:spPr>
          <a:xfrm>
            <a:off x="630627" y="963954"/>
            <a:ext cx="2916850"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a:solidFill>
                  <a:srgbClr val="F5333F"/>
                </a:solidFill>
                <a:latin typeface="Open Sans" panose="020B0606030504020204" pitchFamily="34" charset="0"/>
                <a:cs typeface="+mn-cs"/>
                <a:sym typeface="Arial" panose="020B0604020202020204" pitchFamily="34" charset="0"/>
              </a:rPr>
              <a:t>Bestuur</a:t>
            </a:r>
            <a:endParaRPr lang="nl" dirty="0">
              <a:solidFill>
                <a:srgbClr val="F5333F"/>
              </a:solidFill>
              <a:latin typeface="Open Sans" panose="020B0606030504020204" pitchFamily="34" charset="0"/>
              <a:cs typeface="+mn-cs"/>
              <a:sym typeface="Arial" panose="020B0604020202020204" pitchFamily="34" charset="0"/>
            </a:endParaRPr>
          </a:p>
        </p:txBody>
      </p:sp>
      <p:sp>
        <p:nvSpPr>
          <p:cNvPr id="158" name="Google Shape;158;p6"/>
          <p:cNvSpPr txBox="1"/>
          <p:nvPr/>
        </p:nvSpPr>
        <p:spPr>
          <a:xfrm>
            <a:off x="6284529" y="1070753"/>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strike="noStrike" cap="none" baseline="0">
                <a:solidFill>
                  <a:schemeClr val="dk1"/>
                </a:solidFill>
                <a:latin typeface="Open Sans" panose="020B0606030504020204" pitchFamily="34" charset="0"/>
                <a:cs typeface="+mn-cs"/>
                <a:sym typeface="Arial" panose="020B0604020202020204" pitchFamily="34" charset="0"/>
              </a:rPr>
              <a:t>Inzet van middelen</a:t>
            </a:r>
            <a:endParaRPr lang="nl" dirty="0">
              <a:latin typeface="Open Sans" panose="020B0606030504020204" pitchFamily="34" charset="0"/>
              <a:cs typeface="+mn-cs"/>
              <a:sym typeface="Arial" panose="020B0604020202020204" pitchFamily="34" charset="0"/>
            </a:endParaRPr>
          </a:p>
        </p:txBody>
      </p:sp>
      <p:sp>
        <p:nvSpPr>
          <p:cNvPr id="159" name="Google Shape;159;p6"/>
          <p:cNvSpPr txBox="1"/>
          <p:nvPr/>
        </p:nvSpPr>
        <p:spPr>
          <a:xfrm>
            <a:off x="6284529" y="5458584"/>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cs typeface="+mn-cs"/>
                <a:sym typeface="Arial" panose="020B0604020202020204" pitchFamily="34" charset="0"/>
              </a:rPr>
              <a:t>Creatie en opleiding van nieuwe teams</a:t>
            </a:r>
            <a:endParaRPr lang="nl" dirty="0">
              <a:latin typeface="Open Sans" panose="020B0606030504020204" pitchFamily="34" charset="0"/>
              <a:cs typeface="+mn-cs"/>
              <a:sym typeface="Arial" panose="020B0604020202020204" pitchFamily="34" charset="0"/>
            </a:endParaRPr>
          </a:p>
        </p:txBody>
      </p:sp>
      <p:sp>
        <p:nvSpPr>
          <p:cNvPr id="160" name="Google Shape;160;p6"/>
          <p:cNvSpPr txBox="1"/>
          <p:nvPr/>
        </p:nvSpPr>
        <p:spPr>
          <a:xfrm>
            <a:off x="6284529" y="2046214"/>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cs typeface="+mn-cs"/>
                <a:sym typeface="Arial" panose="020B0604020202020204" pitchFamily="34" charset="0"/>
              </a:rPr>
              <a:t>Strategische planning</a:t>
            </a:r>
            <a:endParaRPr lang="nl" dirty="0">
              <a:latin typeface="Open Sans" panose="020B0606030504020204" pitchFamily="34" charset="0"/>
              <a:cs typeface="+mn-cs"/>
              <a:sym typeface="Arial" panose="020B0604020202020204" pitchFamily="34" charset="0"/>
            </a:endParaRPr>
          </a:p>
        </p:txBody>
      </p:sp>
      <p:sp>
        <p:nvSpPr>
          <p:cNvPr id="161" name="Google Shape;161;p6"/>
          <p:cNvSpPr txBox="1"/>
          <p:nvPr/>
        </p:nvSpPr>
        <p:spPr>
          <a:xfrm>
            <a:off x="6284529" y="3211269"/>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cs typeface="+mn-cs"/>
                <a:sym typeface="Arial" panose="020B0604020202020204" pitchFamily="34" charset="0"/>
              </a:rPr>
              <a:t>Uitwerking van een jaarbudget</a:t>
            </a:r>
            <a:endParaRPr lang="nl" dirty="0">
              <a:latin typeface="Open Sans" panose="020B0606030504020204" pitchFamily="34" charset="0"/>
              <a:cs typeface="+mn-cs"/>
              <a:sym typeface="Arial" panose="020B0604020202020204" pitchFamily="34" charset="0"/>
            </a:endParaRPr>
          </a:p>
        </p:txBody>
      </p:sp>
      <p:sp>
        <p:nvSpPr>
          <p:cNvPr id="162" name="Google Shape;162;p6"/>
          <p:cNvSpPr txBox="1"/>
          <p:nvPr/>
        </p:nvSpPr>
        <p:spPr>
          <a:xfrm>
            <a:off x="6284529" y="4226925"/>
            <a:ext cx="48236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cs typeface="+mn-cs"/>
                <a:sym typeface="Arial" panose="020B0604020202020204" pitchFamily="34" charset="0"/>
              </a:rPr>
              <a:t>Planning van CDRT-activiteiten</a:t>
            </a:r>
            <a:endParaRPr lang="nl" dirty="0">
              <a:latin typeface="Open Sans" panose="020B0606030504020204" pitchFamily="34" charset="0"/>
              <a:cs typeface="+mn-cs"/>
              <a:sym typeface="Arial" panose="020B0604020202020204" pitchFamily="34" charset="0"/>
            </a:endParaRPr>
          </a:p>
        </p:txBody>
      </p:sp>
      <p:pic>
        <p:nvPicPr>
          <p:cNvPr id="163" name="Google Shape;163;p6"/>
          <p:cNvPicPr preferRelativeResize="0"/>
          <p:nvPr/>
        </p:nvPicPr>
        <p:blipFill rotWithShape="1">
          <a:blip r:embed="rId3">
            <a:alphaModFix/>
            <a:biLevel thresh="75000"/>
            <a:extLst>
              <a:ext uri="{BEBA8EAE-BF5A-486C-A8C5-ECC9F3942E4B}">
                <a14:imgProps xmlns:a14="http://schemas.microsoft.com/office/drawing/2010/main">
                  <a14:imgLayer r:embed="rId4">
                    <a14:imgEffect>
                      <a14:saturation sat="0"/>
                    </a14:imgEffect>
                  </a14:imgLayer>
                </a14:imgProps>
              </a:ext>
            </a:extLst>
          </a:blip>
          <a:srcRect/>
          <a:stretch/>
        </p:blipFill>
        <p:spPr>
          <a:xfrm>
            <a:off x="5200125" y="3084180"/>
            <a:ext cx="402703" cy="597953"/>
          </a:xfrm>
          <a:prstGeom prst="rect">
            <a:avLst/>
          </a:prstGeom>
          <a:noFill/>
          <a:ln>
            <a:noFill/>
          </a:ln>
        </p:spPr>
      </p:pic>
      <p:pic>
        <p:nvPicPr>
          <p:cNvPr id="164" name="Google Shape;164;p6"/>
          <p:cNvPicPr preferRelativeResize="0"/>
          <p:nvPr/>
        </p:nvPicPr>
        <p:blipFill rotWithShape="1">
          <a:blip r:embed="rId5">
            <a:alphaModFix/>
            <a:biLevel thresh="75000"/>
            <a:extLst>
              <a:ext uri="{BEBA8EAE-BF5A-486C-A8C5-ECC9F3942E4B}">
                <a14:imgProps xmlns:a14="http://schemas.microsoft.com/office/drawing/2010/main">
                  <a14:imgLayer r:embed="rId6">
                    <a14:imgEffect>
                      <a14:saturation sat="0"/>
                    </a14:imgEffect>
                  </a14:imgLayer>
                </a14:imgProps>
              </a:ext>
            </a:extLst>
          </a:blip>
          <a:srcRect/>
          <a:stretch/>
        </p:blipFill>
        <p:spPr>
          <a:xfrm>
            <a:off x="5081144" y="1005574"/>
            <a:ext cx="640664" cy="585750"/>
          </a:xfrm>
          <a:prstGeom prst="rect">
            <a:avLst/>
          </a:prstGeom>
          <a:noFill/>
          <a:ln>
            <a:noFill/>
          </a:ln>
        </p:spPr>
      </p:pic>
      <p:pic>
        <p:nvPicPr>
          <p:cNvPr id="165" name="Google Shape;165;p6"/>
          <p:cNvPicPr preferRelativeResize="0"/>
          <p:nvPr/>
        </p:nvPicPr>
        <p:blipFill rotWithShape="1">
          <a:blip r:embed="rId7">
            <a:alphaModFix/>
            <a:biLevel thresh="75000"/>
            <a:extLst>
              <a:ext uri="{BEBA8EAE-BF5A-486C-A8C5-ECC9F3942E4B}">
                <a14:imgProps xmlns:a14="http://schemas.microsoft.com/office/drawing/2010/main">
                  <a14:imgLayer r:embed="rId8">
                    <a14:imgEffect>
                      <a14:saturation sat="0"/>
                    </a14:imgEffect>
                  </a14:imgLayer>
                </a14:imgProps>
              </a:ext>
            </a:extLst>
          </a:blip>
          <a:srcRect/>
          <a:stretch/>
        </p:blipFill>
        <p:spPr>
          <a:xfrm>
            <a:off x="5129957" y="1979355"/>
            <a:ext cx="543039" cy="585750"/>
          </a:xfrm>
          <a:prstGeom prst="rect">
            <a:avLst/>
          </a:prstGeom>
          <a:noFill/>
          <a:ln>
            <a:noFill/>
          </a:ln>
        </p:spPr>
      </p:pic>
      <p:pic>
        <p:nvPicPr>
          <p:cNvPr id="166" name="Google Shape;166;p6"/>
          <p:cNvPicPr preferRelativeResize="0"/>
          <p:nvPr/>
        </p:nvPicPr>
        <p:blipFill rotWithShape="1">
          <a:blip r:embed="rId9">
            <a:alphaModFix/>
            <a:biLevel thresh="75000"/>
            <a:extLst>
              <a:ext uri="{BEBA8EAE-BF5A-486C-A8C5-ECC9F3942E4B}">
                <a14:imgProps xmlns:a14="http://schemas.microsoft.com/office/drawing/2010/main">
                  <a14:imgLayer r:embed="rId10">
                    <a14:imgEffect>
                      <a14:saturation sat="0"/>
                    </a14:imgEffect>
                  </a14:imgLayer>
                </a14:imgProps>
              </a:ext>
            </a:extLst>
          </a:blip>
          <a:srcRect/>
          <a:stretch/>
        </p:blipFill>
        <p:spPr>
          <a:xfrm>
            <a:off x="5194023" y="4103916"/>
            <a:ext cx="414906" cy="561344"/>
          </a:xfrm>
          <a:prstGeom prst="rect">
            <a:avLst/>
          </a:prstGeom>
          <a:noFill/>
          <a:ln>
            <a:noFill/>
          </a:ln>
        </p:spPr>
      </p:pic>
      <p:pic>
        <p:nvPicPr>
          <p:cNvPr id="167" name="Google Shape;167;p6"/>
          <p:cNvPicPr preferRelativeResize="0"/>
          <p:nvPr/>
        </p:nvPicPr>
        <p:blipFill rotWithShape="1">
          <a:blip r:embed="rId11">
            <a:alphaModFix/>
            <a:biLevel thresh="75000"/>
            <a:extLst>
              <a:ext uri="{BEBA8EAE-BF5A-486C-A8C5-ECC9F3942E4B}">
                <a14:imgProps xmlns:a14="http://schemas.microsoft.com/office/drawing/2010/main">
                  <a14:imgLayer r:embed="rId12">
                    <a14:imgEffect>
                      <a14:saturation sat="0"/>
                    </a14:imgEffect>
                  </a14:imgLayer>
                </a14:imgProps>
              </a:ext>
            </a:extLst>
          </a:blip>
          <a:srcRect/>
          <a:stretch/>
        </p:blipFill>
        <p:spPr>
          <a:xfrm>
            <a:off x="5026230" y="5319720"/>
            <a:ext cx="750492" cy="579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p:nvPr/>
        </p:nvSpPr>
        <p:spPr>
          <a:xfrm>
            <a:off x="-16474" y="-5347"/>
            <a:ext cx="451722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9" name="Google Shape;179;p7"/>
          <p:cNvSpPr txBox="1"/>
          <p:nvPr/>
        </p:nvSpPr>
        <p:spPr>
          <a:xfrm>
            <a:off x="600996" y="1179011"/>
            <a:ext cx="355536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lumMod val="100000"/>
                  </a:srgbClr>
                </a:solidFill>
                <a:latin typeface="Open Sans" panose="020B0606030504020204" pitchFamily="34" charset="0"/>
                <a:cs typeface="+mn-cs"/>
                <a:sym typeface="Arial" panose="020B0604020202020204" pitchFamily="34" charset="0"/>
              </a:rPr>
              <a:t>Voorzitter CDRT</a:t>
            </a:r>
            <a:endParaRPr lang="nl" sz="36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dk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Leidt en monitort</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Stelt de teams samen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Strategische planning, groei en ontwikkeling </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a:solidFill>
                  <a:schemeClr val="lt1">
                    <a:lumMod val="100000"/>
                  </a:schemeClr>
                </a:solidFill>
                <a:latin typeface="Open Sans" panose="020B0606030504020204" pitchFamily="34" charset="0"/>
                <a:cs typeface="+mn-cs"/>
                <a:sym typeface="Arial" panose="020B0604020202020204" pitchFamily="34" charset="0"/>
              </a:rPr>
              <a:t>Monitoring en evaluatie</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457200" marR="0" lvl="0" indent="0" algn="l" rtl="0">
              <a:lnSpc>
                <a:spcPct val="90000"/>
              </a:lnSpc>
              <a:spcBef>
                <a:spcPts val="0"/>
              </a:spcBef>
              <a:spcAft>
                <a:spcPts val="0"/>
              </a:spcAft>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Char char="•"/>
            </a:pPr>
            <a:r>
              <a:rPr lang="nl" sz="2200" b="0" i="0" u="none" baseline="0">
                <a:solidFill>
                  <a:schemeClr val="lt1"/>
                </a:solidFill>
                <a:latin typeface="Open Sans" panose="020B0606030504020204" pitchFamily="34" charset="0"/>
                <a:cs typeface="+mn-cs"/>
                <a:sym typeface="Arial" panose="020B0604020202020204" pitchFamily="34" charset="0"/>
              </a:rPr>
              <a:t>Houdt contact met hulpverlenende diensten en onderhoudt relaties</a:t>
            </a:r>
            <a:endParaRPr lang="nl" sz="2200" dirty="0">
              <a:solidFill>
                <a:schemeClr val="lt1"/>
              </a:solidFill>
              <a:latin typeface="Open Sans" panose="020B0606030504020204" pitchFamily="34" charset="0"/>
              <a:cs typeface="+mn-cs"/>
              <a:sym typeface="Arial" panose="020B0604020202020204" pitchFamily="34" charset="0"/>
            </a:endParaRPr>
          </a:p>
        </p:txBody>
      </p:sp>
      <p:pic>
        <p:nvPicPr>
          <p:cNvPr id="180" name="Google Shape;180;p7" descr="A picture containing indoor, seat, leather&#10;&#10;Description automatically generated"/>
          <p:cNvPicPr preferRelativeResize="0"/>
          <p:nvPr/>
        </p:nvPicPr>
        <p:blipFill rotWithShape="1">
          <a:blip r:embed="rId3">
            <a:alphaModFix/>
          </a:blip>
          <a:srcRect l="316" t="78" r="30096" b="15692"/>
          <a:stretch/>
        </p:blipFill>
        <p:spPr>
          <a:xfrm>
            <a:off x="4500748" y="0"/>
            <a:ext cx="7691252"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p:nvPr/>
        </p:nvSpPr>
        <p:spPr>
          <a:xfrm>
            <a:off x="0" y="0"/>
            <a:ext cx="4576599"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2" name="Google Shape;192;p8"/>
          <p:cNvSpPr txBox="1"/>
          <p:nvPr/>
        </p:nvSpPr>
        <p:spPr>
          <a:xfrm>
            <a:off x="417944" y="872311"/>
            <a:ext cx="3614688" cy="482302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200" b="1" i="0" u="none" baseline="0" dirty="0">
                <a:solidFill>
                  <a:srgbClr val="F5333F">
                    <a:lumMod val="100000"/>
                  </a:srgbClr>
                </a:solidFill>
                <a:latin typeface="Open Sans" panose="020B0606030504020204" pitchFamily="34" charset="0"/>
                <a:cs typeface="+mn-cs"/>
                <a:sym typeface="Arial" panose="020B0604020202020204" pitchFamily="34" charset="0"/>
              </a:rPr>
              <a:t>Secretaris/ penningmeester CDRT</a:t>
            </a:r>
            <a:endParaRPr lang="nl" sz="3200" b="1" dirty="0">
              <a:solidFill>
                <a:srgbClr val="F5333F">
                  <a:lumMod val="100000"/>
                </a:srgbClr>
              </a:solidFill>
              <a:latin typeface="Open Sans" panose="020B0606030504020204" pitchFamily="34" charset="0"/>
              <a:cs typeface="+mn-cs"/>
              <a:sym typeface="Arial" panose="020B0604020202020204" pitchFamily="34" charset="0"/>
            </a:endParaRPr>
          </a:p>
          <a:p>
            <a:pPr marL="0" marR="0" lvl="0" indent="0" algn="l" rtl="0">
              <a:lnSpc>
                <a:spcPct val="90000"/>
              </a:lnSpc>
              <a:spcBef>
                <a:spcPts val="0"/>
              </a:spcBef>
              <a:spcAft>
                <a:spcPts val="0"/>
              </a:spcAft>
              <a:buClr>
                <a:schemeClr val="dk1"/>
              </a:buClr>
              <a:buSzPts val="1800"/>
              <a:buFont typeface="Calibri"/>
              <a:buNone/>
            </a:pPr>
            <a:endParaRPr lang="nl" sz="1800" dirty="0">
              <a:solidFill>
                <a:schemeClr val="lt1"/>
              </a:solidFill>
              <a:latin typeface="Open Sans" panose="020B0606030504020204" pitchFamily="34" charset="0"/>
              <a:ea typeface="Calibri" panose="020F0502020204030204" pitchFamily="34" charset="0"/>
              <a:cs typeface="+mn-cs"/>
              <a:sym typeface="Calibri" panose="020F050202020403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Beheert documentatie en verzorgt administratie</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Plant en registreert vergaderingen</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285750" marR="0" lvl="0" indent="-171450" algn="l" rtl="0">
              <a:lnSpc>
                <a:spcPct val="90000"/>
              </a:lnSpc>
              <a:spcBef>
                <a:spcPts val="0"/>
              </a:spcBef>
              <a:spcAft>
                <a:spcPts val="0"/>
              </a:spcAft>
              <a:buClr>
                <a:schemeClr val="dk1"/>
              </a:buClr>
              <a:buSzPts val="1800"/>
              <a:buFont typeface="Arial"/>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Font typeface="Arial"/>
              <a:buChar char="•"/>
            </a:pPr>
            <a:r>
              <a:rPr lang="nl" sz="2200" b="0" i="0" u="none" baseline="0" dirty="0">
                <a:solidFill>
                  <a:schemeClr val="lt1">
                    <a:lumMod val="100000"/>
                  </a:schemeClr>
                </a:solidFill>
                <a:latin typeface="Open Sans" panose="020B0606030504020204" pitchFamily="34" charset="0"/>
                <a:cs typeface="+mn-cs"/>
                <a:sym typeface="Arial" panose="020B0604020202020204" pitchFamily="34" charset="0"/>
              </a:rPr>
              <a:t>Houdt een up-to-date lijst met contactgegevens van leden en betrokken partijen bij.</a:t>
            </a:r>
            <a:endParaRPr lang="nl" sz="2200" dirty="0">
              <a:solidFill>
                <a:schemeClr val="lt1">
                  <a:lumMod val="100000"/>
                </a:schemeClr>
              </a:solidFill>
              <a:latin typeface="Open Sans" panose="020B0606030504020204" pitchFamily="34" charset="0"/>
              <a:cs typeface="+mn-cs"/>
              <a:sym typeface="Arial" panose="020B0604020202020204" pitchFamily="34" charset="0"/>
            </a:endParaRPr>
          </a:p>
          <a:p>
            <a:pPr marL="457200" marR="0" lvl="0" indent="0" algn="l" rtl="0">
              <a:lnSpc>
                <a:spcPct val="90000"/>
              </a:lnSpc>
              <a:spcBef>
                <a:spcPts val="0"/>
              </a:spcBef>
              <a:spcAft>
                <a:spcPts val="0"/>
              </a:spcAft>
              <a:buNone/>
            </a:pPr>
            <a:endParaRPr lang="nl" sz="2200" dirty="0">
              <a:solidFill>
                <a:schemeClr val="lt1"/>
              </a:solidFill>
              <a:latin typeface="Open Sans" panose="020B0606030504020204" pitchFamily="34" charset="0"/>
              <a:cs typeface="+mn-cs"/>
              <a:sym typeface="Arial" panose="020B0604020202020204" pitchFamily="34" charset="0"/>
            </a:endParaRPr>
          </a:p>
          <a:p>
            <a:pPr marL="285750" marR="0" lvl="0" indent="-285750" algn="l" rtl="0">
              <a:lnSpc>
                <a:spcPct val="90000"/>
              </a:lnSpc>
              <a:spcBef>
                <a:spcPts val="0"/>
              </a:spcBef>
              <a:spcAft>
                <a:spcPts val="0"/>
              </a:spcAft>
              <a:buClr>
                <a:schemeClr val="lt1"/>
              </a:buClr>
              <a:buSzPts val="1800"/>
              <a:buChar char="•"/>
            </a:pPr>
            <a:r>
              <a:rPr lang="nl" sz="2200" b="0" i="0" u="none" baseline="0" dirty="0">
                <a:solidFill>
                  <a:schemeClr val="lt1"/>
                </a:solidFill>
                <a:latin typeface="Open Sans" panose="020B0606030504020204" pitchFamily="34" charset="0"/>
                <a:cs typeface="+mn-cs"/>
                <a:sym typeface="Arial" panose="020B0604020202020204" pitchFamily="34" charset="0"/>
              </a:rPr>
              <a:t>Organiseert activiteiten voor fondsenwerving</a:t>
            </a:r>
            <a:endParaRPr lang="nl" sz="2200" dirty="0">
              <a:solidFill>
                <a:schemeClr val="lt1"/>
              </a:solidFill>
              <a:latin typeface="Open Sans" panose="020B0606030504020204" pitchFamily="34" charset="0"/>
              <a:cs typeface="+mn-cs"/>
              <a:sym typeface="Arial" panose="020B0604020202020204" pitchFamily="34" charset="0"/>
            </a:endParaRPr>
          </a:p>
        </p:txBody>
      </p:sp>
      <p:pic>
        <p:nvPicPr>
          <p:cNvPr id="3074" name="Picture 2" descr="No photo description available.">
            <a:extLst>
              <a:ext uri="{FF2B5EF4-FFF2-40B4-BE49-F238E27FC236}">
                <a16:creationId xmlns:a16="http://schemas.microsoft.com/office/drawing/2014/main" id="{2D55CD88-761B-54BB-4A23-BCA488331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28" r="13194"/>
          <a:stretch/>
        </p:blipFill>
        <p:spPr bwMode="auto">
          <a:xfrm>
            <a:off x="4450575" y="0"/>
            <a:ext cx="77414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1978</Words>
  <Application>Microsoft Office PowerPoint</Application>
  <PresentationFormat>Grand écran</PresentationFormat>
  <Paragraphs>294</Paragraphs>
  <Slides>30</Slides>
  <Notes>29</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vt:lpstr>
      <vt:lpstr>Arial Nova</vt:lpstr>
      <vt:lpstr>Calibri</vt:lpstr>
      <vt:lpstr>Noto Sans Symbols</vt:lpstr>
      <vt:lpstr>Open sans</vt:lpstr>
      <vt:lpstr>Open sans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23</cp:revision>
  <dcterms:created xsi:type="dcterms:W3CDTF">2021-09-10T07:38:40Z</dcterms:created>
  <dcterms:modified xsi:type="dcterms:W3CDTF">2024-09-23T13:06:37Z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2022-06-01T20:56:17Z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34ffeaa5-fc5e-41e7-bf7f-f57d75625ae6</vt:lpwstr>
  </property>
  <property fmtid="{D5CDD505-2E9C-101B-9397-08002B2CF9AE}" pid="8" name="MSIP_Label_caf3f7fd-5cd4-4287-9002-aceb9af13c42_ContentBits">
    <vt:lpwstr>2</vt:lpwstr>
  </property>
</Properties>
</file>