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310" r:id="rId4"/>
    <p:sldId id="309" r:id="rId5"/>
    <p:sldId id="337" r:id="rId6"/>
    <p:sldId id="270" r:id="rId7"/>
    <p:sldId id="338" r:id="rId8"/>
    <p:sldId id="339" r:id="rId9"/>
    <p:sldId id="373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11" r:id="rId43"/>
  </p:sldIdLst>
  <p:sldSz cx="12192000" cy="6858000"/>
  <p:notesSz cx="6858000" cy="9144000"/>
  <p:embeddedFontLst>
    <p:embeddedFont>
      <p:font typeface="Arial Nova" panose="020B0504020202020204" pitchFamily="34" charset="0"/>
      <p:regular r:id="rId45"/>
      <p:bold r:id="rId46"/>
      <p:italic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jt3RH29ZGMN3+6PdwntBeuzZkHm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TRCS Crisis2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33F"/>
    <a:srgbClr val="727272"/>
    <a:srgbClr val="011E41"/>
    <a:srgbClr val="323232"/>
    <a:srgbClr val="E42D38"/>
    <a:srgbClr val="C2C1C1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FAC74-F50E-4355-83D7-604AEE6B25D8}" v="59" dt="2024-07-02T13:43:17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86467" autoAdjust="0"/>
  </p:normalViewPr>
  <p:slideViewPr>
    <p:cSldViewPr snapToGrid="0">
      <p:cViewPr varScale="1">
        <p:scale>
          <a:sx n="92" d="100"/>
          <a:sy n="92" d="100"/>
        </p:scale>
        <p:origin x="16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customschemas.google.com/relationships/presentationmetadata" Target="meta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2989-18D5-6443-E44A-D9DA3670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A07241-67F4-D317-A968-E8EB780BD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B7E54-A89A-95BC-64C0-63A8AB4C2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DCC80-1342-0EE6-77D1-B21438D6F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892D1-C521-4241-BBF2-D66905FDC5C3}" type="slidenum">
              <a:rPr lang="en-TT" smtClean="0"/>
              <a:t>1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865818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6579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684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643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134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3293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053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032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900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069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089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74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045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7740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26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951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270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713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0955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48938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1261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45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26644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111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74531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488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75801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3519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5040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3083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23192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86" name="Google Shape;78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644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661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416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524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3984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77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953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046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577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143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281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84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1680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679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35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579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577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933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731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1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485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07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522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38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3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353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705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670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" name="Google Shape;15;p33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" name="Google Shape;15;p46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9385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" name="Google Shape;15;p48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1539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cadrim.org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5D6DB-32DE-9D1C-A499-06E9460E1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B78439B-7E8E-FE05-1211-0A850FD9F28E}"/>
              </a:ext>
            </a:extLst>
          </p:cNvPr>
          <p:cNvGrpSpPr/>
          <p:nvPr/>
        </p:nvGrpSpPr>
        <p:grpSpPr>
          <a:xfrm>
            <a:off x="-7286" y="0"/>
            <a:ext cx="12199286" cy="6858000"/>
            <a:chOff x="-7286" y="0"/>
            <a:chExt cx="12643002" cy="6858000"/>
          </a:xfrm>
        </p:grpSpPr>
        <p:pic>
          <p:nvPicPr>
            <p:cNvPr id="2" name="Google Shape;168;p1" descr="A firefighter using a hose to water a fire hydrant&#10;&#10;Description automatically generated with low confidence">
              <a:extLst>
                <a:ext uri="{FF2B5EF4-FFF2-40B4-BE49-F238E27FC236}">
                  <a16:creationId xmlns:a16="http://schemas.microsoft.com/office/drawing/2014/main" id="{F5EF28B3-9A59-803B-DDB7-D535A58DBDB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7286" y="0"/>
              <a:ext cx="678942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68;p1" descr="A firefighter using a hose to water a fire hydrant&#10;&#10;Description automatically generated with low confidence">
              <a:extLst>
                <a:ext uri="{FF2B5EF4-FFF2-40B4-BE49-F238E27FC236}">
                  <a16:creationId xmlns:a16="http://schemas.microsoft.com/office/drawing/2014/main" id="{4A430626-14B0-D291-2B8C-6E081909487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705"/>
            <a:stretch/>
          </p:blipFill>
          <p:spPr>
            <a:xfrm flipH="1">
              <a:off x="6767648" y="0"/>
              <a:ext cx="2939477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68;p1" descr="A firefighter using a hose to water a fire hydrant&#10;&#10;Description automatically generated with low confidence">
              <a:extLst>
                <a:ext uri="{FF2B5EF4-FFF2-40B4-BE49-F238E27FC236}">
                  <a16:creationId xmlns:a16="http://schemas.microsoft.com/office/drawing/2014/main" id="{5095A18B-D39E-AFC4-0481-5E18B470C66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705"/>
            <a:stretch/>
          </p:blipFill>
          <p:spPr>
            <a:xfrm>
              <a:off x="9696239" y="0"/>
              <a:ext cx="2939477" cy="685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EF38AA-6D17-DD78-05EB-8999F147A72E}"/>
              </a:ext>
            </a:extLst>
          </p:cNvPr>
          <p:cNvGrpSpPr/>
          <p:nvPr/>
        </p:nvGrpSpPr>
        <p:grpSpPr>
          <a:xfrm>
            <a:off x="0" y="1814273"/>
            <a:ext cx="12192000" cy="4540107"/>
            <a:chOff x="3544" y="1909969"/>
            <a:chExt cx="12192000" cy="45401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9ED9CD-EE05-A3CC-73F5-492FB5ED1D6C}"/>
                </a:ext>
              </a:extLst>
            </p:cNvPr>
            <p:cNvSpPr/>
            <p:nvPr/>
          </p:nvSpPr>
          <p:spPr>
            <a:xfrm>
              <a:off x="3544" y="2272581"/>
              <a:ext cx="12192000" cy="3814884"/>
            </a:xfrm>
            <a:prstGeom prst="rect">
              <a:avLst/>
            </a:prstGeom>
            <a:solidFill>
              <a:srgbClr val="011E41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D1727F-170E-BDFB-EB01-99558065BDDF}"/>
                </a:ext>
              </a:extLst>
            </p:cNvPr>
            <p:cNvSpPr/>
            <p:nvPr/>
          </p:nvSpPr>
          <p:spPr>
            <a:xfrm>
              <a:off x="341197" y="1909972"/>
              <a:ext cx="5857584" cy="4540102"/>
            </a:xfrm>
            <a:prstGeom prst="rect">
              <a:avLst/>
            </a:prstGeom>
            <a:solidFill>
              <a:srgbClr val="F5333F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879017C5-8D35-655A-42D2-C458264A3972}"/>
                </a:ext>
              </a:extLst>
            </p:cNvPr>
            <p:cNvSpPr/>
            <p:nvPr/>
          </p:nvSpPr>
          <p:spPr>
            <a:xfrm>
              <a:off x="6193713" y="1909969"/>
              <a:ext cx="435935" cy="362609"/>
            </a:xfrm>
            <a:prstGeom prst="rtTriangle">
              <a:avLst/>
            </a:prstGeom>
            <a:gradFill flip="none" rotWithShape="1">
              <a:gsLst>
                <a:gs pos="0">
                  <a:srgbClr val="F5333F">
                    <a:shade val="30000"/>
                    <a:satMod val="115000"/>
                  </a:srgbClr>
                </a:gs>
                <a:gs pos="50000">
                  <a:srgbClr val="F5333F">
                    <a:shade val="67500"/>
                    <a:satMod val="115000"/>
                  </a:srgbClr>
                </a:gs>
                <a:gs pos="100000">
                  <a:srgbClr val="F5333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F97CA66A-4577-F098-22DC-7DBEEB7788B5}"/>
                </a:ext>
              </a:extLst>
            </p:cNvPr>
            <p:cNvSpPr/>
            <p:nvPr/>
          </p:nvSpPr>
          <p:spPr>
            <a:xfrm rot="5400000">
              <a:off x="6198200" y="6094518"/>
              <a:ext cx="351071" cy="360046"/>
            </a:xfrm>
            <a:prstGeom prst="rtTriangle">
              <a:avLst/>
            </a:prstGeom>
            <a:gradFill flip="none" rotWithShape="1">
              <a:gsLst>
                <a:gs pos="0">
                  <a:srgbClr val="F5333F">
                    <a:shade val="30000"/>
                    <a:satMod val="115000"/>
                  </a:srgbClr>
                </a:gs>
                <a:gs pos="50000">
                  <a:srgbClr val="F5333F">
                    <a:shade val="67500"/>
                    <a:satMod val="115000"/>
                  </a:srgbClr>
                </a:gs>
                <a:gs pos="100000">
                  <a:srgbClr val="F5333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CAD033-47AF-64B5-B807-D389BD05FCAE}"/>
              </a:ext>
            </a:extLst>
          </p:cNvPr>
          <p:cNvGrpSpPr/>
          <p:nvPr/>
        </p:nvGrpSpPr>
        <p:grpSpPr>
          <a:xfrm>
            <a:off x="324999" y="2351761"/>
            <a:ext cx="6589617" cy="3290898"/>
            <a:chOff x="324999" y="2351761"/>
            <a:chExt cx="6589617" cy="3290898"/>
          </a:xfrm>
        </p:grpSpPr>
        <p:sp>
          <p:nvSpPr>
            <p:cNvPr id="9" name="Google Shape;91;p1">
              <a:extLst>
                <a:ext uri="{FF2B5EF4-FFF2-40B4-BE49-F238E27FC236}">
                  <a16:creationId xmlns:a16="http://schemas.microsoft.com/office/drawing/2014/main" id="{4E259CB5-FEB6-2042-C481-12EB360132CC}"/>
                </a:ext>
              </a:extLst>
            </p:cNvPr>
            <p:cNvSpPr/>
            <p:nvPr/>
          </p:nvSpPr>
          <p:spPr>
            <a:xfrm>
              <a:off x="478495" y="3557413"/>
              <a:ext cx="5729395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Arial"/>
                <a:buNone/>
              </a:pPr>
              <a:r>
                <a:rPr lang="nl" sz="4400" b="1" i="0" u="none" strike="noStrike" cap="none" baseline="0">
                  <a:solidFill>
                    <a:schemeClr val="lt1">
                      <a:lumMod val="100000"/>
                    </a:schemeClr>
                  </a:solidFill>
                  <a:latin typeface="Arial" panose="020B0604020202020204" pitchFamily="34" charset="0"/>
                  <a:cs typeface="+mn-cs"/>
                  <a:sym typeface="Arial" panose="020B0604020202020204" pitchFamily="34" charset="0"/>
                </a:rPr>
                <a:t>CDRT’s en </a:t>
              </a:r>
              <a:r>
                <a:rPr lang="nl" sz="4000" b="1" i="0" u="none" strike="noStrike" cap="none" baseline="0">
                  <a:solidFill>
                    <a:schemeClr val="lt1"/>
                  </a:solidFill>
                  <a:latin typeface="Arial" panose="020B0604020202020204" pitchFamily="34" charset="0"/>
                  <a:cs typeface="+mn-cs"/>
                  <a:sym typeface="Arial" panose="020B0604020202020204" pitchFamily="34" charset="0"/>
                </a:rPr>
                <a:t>incidentbeheer</a:t>
              </a:r>
              <a:endParaRPr lang="nl" sz="12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Google Shape;92;p1">
              <a:extLst>
                <a:ext uri="{FF2B5EF4-FFF2-40B4-BE49-F238E27FC236}">
                  <a16:creationId xmlns:a16="http://schemas.microsoft.com/office/drawing/2014/main" id="{5C5BABCC-525A-2249-FFD7-2F30C65EBAB6}"/>
                </a:ext>
              </a:extLst>
            </p:cNvPr>
            <p:cNvSpPr/>
            <p:nvPr/>
          </p:nvSpPr>
          <p:spPr>
            <a:xfrm>
              <a:off x="478496" y="5211812"/>
              <a:ext cx="6436120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nl" sz="2100" b="0" i="0" u="none" strike="noStrike" cap="none" baseline="0">
                  <a:solidFill>
                    <a:schemeClr val="lt1">
                      <a:lumMod val="10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Voor Community Disaster Response Teams</a:t>
              </a:r>
              <a:endParaRPr lang="nl" sz="2100" b="0" i="0" u="none" strike="noStrike" cap="none" dirty="0">
                <a:solidFill>
                  <a:schemeClr val="lt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5" name="Picture 4" descr="A black and white rectangle with black text&#10;&#10;Description automatically generated">
              <a:extLst>
                <a:ext uri="{FF2B5EF4-FFF2-40B4-BE49-F238E27FC236}">
                  <a16:creationId xmlns:a16="http://schemas.microsoft.com/office/drawing/2014/main" id="{59A31C01-99C1-533A-8B38-26A52FCA6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999" y="2351761"/>
              <a:ext cx="4278901" cy="1135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35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Managing-’span of control’ 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1E01633-1167-1865-38EB-679DF835EA2A}"/>
              </a:ext>
            </a:extLst>
          </p:cNvPr>
          <p:cNvGrpSpPr>
            <a:grpSpLocks/>
          </p:cNvGrpSpPr>
          <p:nvPr/>
        </p:nvGrpSpPr>
        <p:grpSpPr bwMode="auto">
          <a:xfrm>
            <a:off x="2214880" y="1353103"/>
            <a:ext cx="7762240" cy="4490891"/>
            <a:chOff x="930" y="1011"/>
            <a:chExt cx="3654" cy="2301"/>
          </a:xfrm>
        </p:grpSpPr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E0BDAE14-2C63-5406-D7CC-6E4A3D831F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" y="1567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397097FC-B9EF-CA09-98FC-828A7907E2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7" y="1567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3FE1F5E5-E922-E1D3-00E2-0C4692A4A1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0" y="1305"/>
              <a:ext cx="0" cy="123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8" name="AutoShape 6">
              <a:extLst>
                <a:ext uri="{FF2B5EF4-FFF2-40B4-BE49-F238E27FC236}">
                  <a16:creationId xmlns:a16="http://schemas.microsoft.com/office/drawing/2014/main" id="{B72EE8DC-D35F-57D0-7695-4E334BB94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3" y="1011"/>
              <a:ext cx="1715" cy="43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20C0D603-EE1B-72C6-6FDB-A0B1D2A85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6" y="1084"/>
              <a:ext cx="157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Supervisor</a:t>
              </a:r>
              <a:endParaRPr lang="nl" altLang="en-US" sz="18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407D52BB-67BB-B0BC-DD01-35EAC4FD7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1773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B3FF2732-8D58-27FB-4E08-93ACFCA0E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1843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Resource 1</a:t>
              </a:r>
            </a:p>
          </p:txBody>
        </p:sp>
        <p:sp>
          <p:nvSpPr>
            <p:cNvPr id="22" name="AutoShape 10">
              <a:extLst>
                <a:ext uri="{FF2B5EF4-FFF2-40B4-BE49-F238E27FC236}">
                  <a16:creationId xmlns:a16="http://schemas.microsoft.com/office/drawing/2014/main" id="{074D96E0-3AA9-9252-4339-62316F969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1773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3" name="Text Box 11">
              <a:extLst>
                <a:ext uri="{FF2B5EF4-FFF2-40B4-BE49-F238E27FC236}">
                  <a16:creationId xmlns:a16="http://schemas.microsoft.com/office/drawing/2014/main" id="{81CF0148-1FD3-BF0E-A454-0295D4013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6" y="1833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Resource 3</a:t>
              </a:r>
            </a:p>
          </p:txBody>
        </p:sp>
        <p:sp>
          <p:nvSpPr>
            <p:cNvPr id="24" name="AutoShape 12">
              <a:extLst>
                <a:ext uri="{FF2B5EF4-FFF2-40B4-BE49-F238E27FC236}">
                  <a16:creationId xmlns:a16="http://schemas.microsoft.com/office/drawing/2014/main" id="{7A0F28C2-0856-D8AA-5EEE-BF43C65EF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" y="2389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5" name="Text Box 13">
              <a:extLst>
                <a:ext uri="{FF2B5EF4-FFF2-40B4-BE49-F238E27FC236}">
                  <a16:creationId xmlns:a16="http://schemas.microsoft.com/office/drawing/2014/main" id="{74DF94E7-C1A6-0EA3-63A7-244991463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1" y="2449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Resource 2</a:t>
              </a:r>
            </a:p>
          </p:txBody>
        </p:sp>
        <p:sp>
          <p:nvSpPr>
            <p:cNvPr id="26" name="Line 14">
              <a:extLst>
                <a:ext uri="{FF2B5EF4-FFF2-40B4-BE49-F238E27FC236}">
                  <a16:creationId xmlns:a16="http://schemas.microsoft.com/office/drawing/2014/main" id="{5CD52139-5921-E505-A8EF-BCDB452EC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7" y="1579"/>
              <a:ext cx="198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7B55A0E4-3E16-50B5-A6C0-C54FAC0D3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1578"/>
              <a:ext cx="0" cy="67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9" name="Line 17">
              <a:extLst>
                <a:ext uri="{FF2B5EF4-FFF2-40B4-BE49-F238E27FC236}">
                  <a16:creationId xmlns:a16="http://schemas.microsoft.com/office/drawing/2014/main" id="{5E903EA3-AC4B-F56F-9E76-8D5340885C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0" y="2253"/>
              <a:ext cx="864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FEF6D9E0-5D6C-A027-AE2B-AAA97A319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" y="2259"/>
              <a:ext cx="0" cy="768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5A5208FE-2CAE-4931-3481-4D8EDB8CE4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575"/>
              <a:ext cx="0" cy="67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56" name="Line 20">
              <a:extLst>
                <a:ext uri="{FF2B5EF4-FFF2-40B4-BE49-F238E27FC236}">
                  <a16:creationId xmlns:a16="http://schemas.microsoft.com/office/drawing/2014/main" id="{C1EFD870-3640-338D-643B-E411C6D223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16" y="2253"/>
              <a:ext cx="864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57" name="Line 21">
              <a:extLst>
                <a:ext uri="{FF2B5EF4-FFF2-40B4-BE49-F238E27FC236}">
                  <a16:creationId xmlns:a16="http://schemas.microsoft.com/office/drawing/2014/main" id="{EB5AF98A-FAFF-DB9C-FFED-35DB72635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2259"/>
              <a:ext cx="0" cy="768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58" name="AutoShape 22">
              <a:extLst>
                <a:ext uri="{FF2B5EF4-FFF2-40B4-BE49-F238E27FC236}">
                  <a16:creationId xmlns:a16="http://schemas.microsoft.com/office/drawing/2014/main" id="{C2AB11A5-44B7-0E8E-5038-024D55907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" y="2919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59" name="Text Box 23">
              <a:extLst>
                <a:ext uri="{FF2B5EF4-FFF2-40B4-BE49-F238E27FC236}">
                  <a16:creationId xmlns:a16="http://schemas.microsoft.com/office/drawing/2014/main" id="{3828F289-FDAC-11C5-98BF-7C2AA4D5E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" y="2979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Resource 4</a:t>
              </a:r>
            </a:p>
          </p:txBody>
        </p:sp>
        <p:sp>
          <p:nvSpPr>
            <p:cNvPr id="260" name="AutoShape 24">
              <a:extLst>
                <a:ext uri="{FF2B5EF4-FFF2-40B4-BE49-F238E27FC236}">
                  <a16:creationId xmlns:a16="http://schemas.microsoft.com/office/drawing/2014/main" id="{D2B31BCA-4B55-BFEC-30E3-341B33018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" y="2931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61" name="Text Box 25">
              <a:extLst>
                <a:ext uri="{FF2B5EF4-FFF2-40B4-BE49-F238E27FC236}">
                  <a16:creationId xmlns:a16="http://schemas.microsoft.com/office/drawing/2014/main" id="{C7346775-BB94-F265-24C2-2F42CFDBF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2991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Resource 5</a:t>
              </a:r>
            </a:p>
          </p:txBody>
        </p:sp>
      </p:grpSp>
      <p:sp>
        <p:nvSpPr>
          <p:cNvPr id="262" name="TextBox 261">
            <a:extLst>
              <a:ext uri="{FF2B5EF4-FFF2-40B4-BE49-F238E27FC236}">
                <a16:creationId xmlns:a16="http://schemas.microsoft.com/office/drawing/2014/main" id="{94A80611-C37B-36E2-6D42-368675783B6F}"/>
              </a:ext>
            </a:extLst>
          </p:cNvPr>
          <p:cNvSpPr txBox="1"/>
          <p:nvPr/>
        </p:nvSpPr>
        <p:spPr>
          <a:xfrm>
            <a:off x="8833729" y="6219311"/>
            <a:ext cx="314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nl" sz="2400" b="0" i="0" u="none" baseline="0"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3 tot 7 resources</a:t>
            </a:r>
            <a:endParaRPr lang="nl" sz="24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7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61311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57792" y="1467301"/>
            <a:ext cx="3071208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ICS-functietitels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677329" y="442734"/>
            <a:ext cx="4011944" cy="538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Biedt een gemeenschappelijke standaard voor alle gebruikers.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Dankzij afzonderlijke functietitels kunnen de posities worden ingevuld met de meest gekwalificeerde personen. 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Handig bij aanwervingen.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90B52B7A-6283-706E-5BCA-B35298525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848" y="1874580"/>
            <a:ext cx="4415152" cy="30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72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5" y="-5348"/>
            <a:ext cx="401882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8466" y="1548579"/>
            <a:ext cx="3833888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2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Organisatorische aspecten van ICS</a:t>
            </a:r>
            <a:endParaRPr kumimoji="0" lang="nl" sz="32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170818" y="1548579"/>
            <a:ext cx="3239385" cy="292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Sectie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Divisie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Groep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Tak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Task force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Commandogroep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Individuele resource</a:t>
            </a: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3BA02648-7368-D185-D34A-3F0437B6E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203" y="2175149"/>
            <a:ext cx="4781797" cy="26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Managing-’span of control’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998102"/>
            <a:ext cx="7189790" cy="40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Divisies: </a:t>
            </a: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Geografische opsplitsing van het incident, onder leiding van een supervisor.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Groepen: </a:t>
            </a: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Beschrijf functionele werkgebieden, onder leiding van een supervisor.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Takken: </a:t>
            </a: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Gebruikt als het aantal divisies of groepen de span of control overschrijdt. Ze kunnen geografisch of functioneel zijn, en staan onder leiding van een directeur. </a:t>
            </a:r>
          </a:p>
        </p:txBody>
      </p:sp>
    </p:spTree>
    <p:extLst>
      <p:ext uri="{BB962C8B-B14F-4D97-AF65-F5344CB8AC3E}">
        <p14:creationId xmlns:p14="http://schemas.microsoft.com/office/powerpoint/2010/main" val="237427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Managing-’span of control’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1191142"/>
            <a:ext cx="7189790" cy="40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Task forces</a:t>
            </a: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: </a:t>
            </a: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Gemengde resources met gemeenschappelijke communicatie, rapporterend aan een leider.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Commandogroepen</a:t>
            </a: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: </a:t>
            </a: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Een vooraf bepaald aantal gelijkaardige resources met gemeenschappelijke communicatie, rapporterend aan een leider.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Individuele resources</a:t>
            </a: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: </a:t>
            </a: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Individuen, een stuk uitrusting en haar persoonlijke complement, of een ploeg van individuen.</a:t>
            </a:r>
          </a:p>
        </p:txBody>
      </p:sp>
    </p:spTree>
    <p:extLst>
      <p:ext uri="{BB962C8B-B14F-4D97-AF65-F5344CB8AC3E}">
        <p14:creationId xmlns:p14="http://schemas.microsoft.com/office/powerpoint/2010/main" val="4065276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Rol van de incident-bevelhebber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540902"/>
            <a:ext cx="7189790" cy="551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Heeft algemene verantwoordelijkheid voor het beheer van het incident.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Moet volledig gebrieft worden en moet een schriftelijke delegatie van autoriteit hebben.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Personeel toegewezen op basis van het incident.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Bevelhebber heeft gedelegeerde autoriteit over de toegewezen posities.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De enige positie die steeds is ingevuld. </a:t>
            </a:r>
          </a:p>
        </p:txBody>
      </p:sp>
    </p:spTree>
    <p:extLst>
      <p:ext uri="{BB962C8B-B14F-4D97-AF65-F5344CB8AC3E}">
        <p14:creationId xmlns:p14="http://schemas.microsoft.com/office/powerpoint/2010/main" val="384939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207818" y="922739"/>
            <a:ext cx="3986808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24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Verantwoordelijkheden van de incidentbevelhebber</a:t>
            </a:r>
            <a:endParaRPr kumimoji="0" lang="nl" sz="24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05970" y="266116"/>
            <a:ext cx="7189790" cy="551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Heeft algemene verantwoordelijkheid voor het beheer van het incident.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Moet volledig gebrieft worden en moet een schriftelijke delegatie van autoriteit hebben.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Personeel toegewezen op basis van het incident.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Bevelhebber heeft gedelegeerde autoriteit over de toegewezen posities.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 enige positie die steeds is ingevuld. </a:t>
            </a:r>
          </a:p>
        </p:txBody>
      </p:sp>
    </p:spTree>
    <p:extLst>
      <p:ext uri="{BB962C8B-B14F-4D97-AF65-F5344CB8AC3E}">
        <p14:creationId xmlns:p14="http://schemas.microsoft.com/office/powerpoint/2010/main" val="227774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848005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516561" y="447760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Uitbreiding van de organisatie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3A4D028-A0A3-AA78-7D98-714C0869C8CE}"/>
              </a:ext>
            </a:extLst>
          </p:cNvPr>
          <p:cNvGrpSpPr>
            <a:grpSpLocks/>
          </p:cNvGrpSpPr>
          <p:nvPr/>
        </p:nvGrpSpPr>
        <p:grpSpPr bwMode="auto">
          <a:xfrm>
            <a:off x="1083990" y="1002239"/>
            <a:ext cx="9842349" cy="5775538"/>
            <a:chOff x="389" y="786"/>
            <a:chExt cx="5201" cy="2642"/>
          </a:xfrm>
        </p:grpSpPr>
        <p:sp>
          <p:nvSpPr>
            <p:cNvPr id="282" name="Line 33">
              <a:extLst>
                <a:ext uri="{FF2B5EF4-FFF2-40B4-BE49-F238E27FC236}">
                  <a16:creationId xmlns:a16="http://schemas.microsoft.com/office/drawing/2014/main" id="{A9110B39-189F-EED0-98C9-2962D3842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911"/>
              <a:ext cx="437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3" name="Line 4">
              <a:extLst>
                <a:ext uri="{FF2B5EF4-FFF2-40B4-BE49-F238E27FC236}">
                  <a16:creationId xmlns:a16="http://schemas.microsoft.com/office/drawing/2014/main" id="{555214F8-EB79-F5B3-0FA2-B23D6A49E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" y="1518"/>
              <a:ext cx="26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AA89CE16-EBEF-C0A7-1F4B-9C06F9158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" y="2909"/>
              <a:ext cx="806" cy="365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058CB3F1-2104-8A87-2479-1245DF86E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6" y="2974"/>
              <a:ext cx="61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Logistieke sectie</a:t>
              </a:r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29654155-EB70-C3CA-A04C-6B573AEF7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9" y="2736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20E203D3-0A3F-E8C9-F67B-5AE3A1319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2909"/>
              <a:ext cx="897" cy="359"/>
            </a:xfrm>
            <a:prstGeom prst="roundRect">
              <a:avLst>
                <a:gd name="adj" fmla="val 16667"/>
              </a:avLst>
            </a:prstGeom>
            <a:solidFill>
              <a:srgbClr val="003399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5F9E0B3E-1561-9BC4-0C38-7EF4E1E04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9" y="2915"/>
              <a:ext cx="887" cy="338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Financiële / administratieve sectie</a:t>
              </a:r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4490FACF-5B80-77C7-1C7E-E1C29E2AC9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" y="2736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5600BAF-04A4-3BC3-B7E3-D8D52768E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" y="2909"/>
              <a:ext cx="807" cy="365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AAEFDC33-C85A-1072-BA13-8D29D7914A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" y="2960"/>
              <a:ext cx="740" cy="239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Operationele sectie</a:t>
              </a:r>
            </a:p>
          </p:txBody>
        </p:sp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2559C39C-9A5E-ED53-C6BD-A28A2AA8F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" y="2909"/>
              <a:ext cx="807" cy="365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E163961A-ACF0-6D85-E583-16117D404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3" y="2968"/>
              <a:ext cx="615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Plannings-sectie</a:t>
              </a:r>
            </a:p>
          </p:txBody>
        </p:sp>
        <p:sp>
          <p:nvSpPr>
            <p:cNvPr id="14" name="AutoShape 15">
              <a:extLst>
                <a:ext uri="{FF2B5EF4-FFF2-40B4-BE49-F238E27FC236}">
                  <a16:creationId xmlns:a16="http://schemas.microsoft.com/office/drawing/2014/main" id="{9474ED83-A381-3A48-F05B-D245007D4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786"/>
              <a:ext cx="875" cy="346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63" name="Text Box 16">
              <a:extLst>
                <a:ext uri="{FF2B5EF4-FFF2-40B4-BE49-F238E27FC236}">
                  <a16:creationId xmlns:a16="http://schemas.microsoft.com/office/drawing/2014/main" id="{516A2599-B3B3-952F-3BCC-8EE229C9C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" y="805"/>
              <a:ext cx="756" cy="239"/>
            </a:xfrm>
            <a:prstGeom prst="rect">
              <a:avLst/>
            </a:prstGeom>
            <a:solidFill>
              <a:srgbClr val="F5333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Incidenten-commando</a:t>
              </a:r>
            </a:p>
          </p:txBody>
        </p:sp>
        <p:sp>
          <p:nvSpPr>
            <p:cNvPr id="264" name="AutoShape 17">
              <a:extLst>
                <a:ext uri="{FF2B5EF4-FFF2-40B4-BE49-F238E27FC236}">
                  <a16:creationId xmlns:a16="http://schemas.microsoft.com/office/drawing/2014/main" id="{8A476F53-AF50-8EDF-1D3C-53205D34C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" y="1296"/>
              <a:ext cx="807" cy="403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65" name="Text Box 18">
              <a:extLst>
                <a:ext uri="{FF2B5EF4-FFF2-40B4-BE49-F238E27FC236}">
                  <a16:creationId xmlns:a16="http://schemas.microsoft.com/office/drawing/2014/main" id="{5953047C-BC31-D21F-0C7B-70A4435FD7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2" y="1394"/>
              <a:ext cx="768" cy="190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0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Voorlichtings-verantwoordelijke</a:t>
              </a:r>
              <a:endParaRPr lang="nl" alt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66" name="AutoShape 19">
              <a:extLst>
                <a:ext uri="{FF2B5EF4-FFF2-40B4-BE49-F238E27FC236}">
                  <a16:creationId xmlns:a16="http://schemas.microsoft.com/office/drawing/2014/main" id="{206EDE12-CD84-D34F-41F8-F76EC3DA1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" y="1757"/>
              <a:ext cx="807" cy="346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67" name="Text Box 20">
              <a:extLst>
                <a:ext uri="{FF2B5EF4-FFF2-40B4-BE49-F238E27FC236}">
                  <a16:creationId xmlns:a16="http://schemas.microsoft.com/office/drawing/2014/main" id="{EA4C0595-D5BC-009B-3E73-E13A64A73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" y="1847"/>
              <a:ext cx="782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0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Veiligheids-verantwoordelijke</a:t>
              </a:r>
              <a:endParaRPr lang="nl" alt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68" name="AutoShape 21">
              <a:extLst>
                <a:ext uri="{FF2B5EF4-FFF2-40B4-BE49-F238E27FC236}">
                  <a16:creationId xmlns:a16="http://schemas.microsoft.com/office/drawing/2014/main" id="{D4F855B9-4461-0FA7-783A-E128AFF78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" y="2160"/>
              <a:ext cx="807" cy="346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69" name="Text Box 22">
              <a:extLst>
                <a:ext uri="{FF2B5EF4-FFF2-40B4-BE49-F238E27FC236}">
                  <a16:creationId xmlns:a16="http://schemas.microsoft.com/office/drawing/2014/main" id="{5910798E-DD5F-9191-13E3-53AEC7910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" y="2202"/>
              <a:ext cx="740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0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Verbindings-verantwoordelijke</a:t>
              </a:r>
              <a:endParaRPr lang="nl" alt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70" name="AutoShape 23">
              <a:extLst>
                <a:ext uri="{FF2B5EF4-FFF2-40B4-BE49-F238E27FC236}">
                  <a16:creationId xmlns:a16="http://schemas.microsoft.com/office/drawing/2014/main" id="{99332BE7-2129-9619-9382-856A1DE5B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1507"/>
              <a:ext cx="231" cy="913"/>
            </a:xfrm>
            <a:prstGeom prst="rightBrace">
              <a:avLst>
                <a:gd name="adj1" fmla="val 32937"/>
                <a:gd name="adj2" fmla="val 50000"/>
              </a:avLst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71" name="AutoShape 24">
              <a:extLst>
                <a:ext uri="{FF2B5EF4-FFF2-40B4-BE49-F238E27FC236}">
                  <a16:creationId xmlns:a16="http://schemas.microsoft.com/office/drawing/2014/main" id="{20AF2705-5201-FB57-E7A2-A9B574AAD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7" y="1623"/>
              <a:ext cx="1191" cy="749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72" name="Text Box 25">
              <a:extLst>
                <a:ext uri="{FF2B5EF4-FFF2-40B4-BE49-F238E27FC236}">
                  <a16:creationId xmlns:a16="http://schemas.microsoft.com/office/drawing/2014/main" id="{B4D81794-9701-7DE4-60E1-631EBBB2B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1695"/>
              <a:ext cx="1032" cy="584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rtl="0"/>
              <a:r>
                <a:rPr lang="nl" sz="11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Bevelhebbend personeel:</a:t>
              </a:r>
            </a:p>
            <a:p>
              <a:pPr algn="l" rtl="0"/>
              <a:r>
                <a:rPr lang="nl" sz="11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Het bevelhebbend personeel verzorgt informatie, veiligheid en verbindende diensten voor de volledige organisatie.</a:t>
              </a:r>
            </a:p>
          </p:txBody>
        </p:sp>
        <p:sp>
          <p:nvSpPr>
            <p:cNvPr id="273" name="AutoShape 26">
              <a:extLst>
                <a:ext uri="{FF2B5EF4-FFF2-40B4-BE49-F238E27FC236}">
                  <a16:creationId xmlns:a16="http://schemas.microsoft.com/office/drawing/2014/main" id="{E0C352DE-F638-4877-0BA8-9148F1F78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650"/>
              <a:ext cx="1383" cy="77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74" name="Text Box 27">
              <a:extLst>
                <a:ext uri="{FF2B5EF4-FFF2-40B4-BE49-F238E27FC236}">
                  <a16:creationId xmlns:a16="http://schemas.microsoft.com/office/drawing/2014/main" id="{AF774189-061E-1923-3A1E-8B1CB13EA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8" y="2803"/>
              <a:ext cx="1238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rtl="0"/>
              <a:r>
                <a:rPr lang="nl" sz="12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Algemeen personeel:</a:t>
              </a:r>
            </a:p>
            <a:p>
              <a:pPr algn="l" rtl="0"/>
              <a:r>
                <a:rPr lang="nl" sz="12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Het algemeen personeel krijgt functionele autoriteit over operaties, planning, logistiek en financiën/administratie.</a:t>
              </a:r>
            </a:p>
          </p:txBody>
        </p:sp>
        <p:sp>
          <p:nvSpPr>
            <p:cNvPr id="277" name="AutoShape 28">
              <a:extLst>
                <a:ext uri="{FF2B5EF4-FFF2-40B4-BE49-F238E27FC236}">
                  <a16:creationId xmlns:a16="http://schemas.microsoft.com/office/drawing/2014/main" id="{C879988C-0327-1846-F6AD-106418277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925"/>
              <a:ext cx="154" cy="384"/>
            </a:xfrm>
            <a:prstGeom prst="rightBrace">
              <a:avLst>
                <a:gd name="adj1" fmla="val 20779"/>
                <a:gd name="adj2" fmla="val 50000"/>
              </a:avLst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78" name="Line 29">
              <a:extLst>
                <a:ext uri="{FF2B5EF4-FFF2-40B4-BE49-F238E27FC236}">
                  <a16:creationId xmlns:a16="http://schemas.microsoft.com/office/drawing/2014/main" id="{A8AED3EB-3AC0-08CC-060C-2454DED2E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" y="2748"/>
              <a:ext cx="268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79" name="Line 30">
              <a:extLst>
                <a:ext uri="{FF2B5EF4-FFF2-40B4-BE49-F238E27FC236}">
                  <a16:creationId xmlns:a16="http://schemas.microsoft.com/office/drawing/2014/main" id="{96900AEA-D2ED-24DF-B766-0BF5BC6F0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751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80" name="Line 31">
              <a:extLst>
                <a:ext uri="{FF2B5EF4-FFF2-40B4-BE49-F238E27FC236}">
                  <a16:creationId xmlns:a16="http://schemas.microsoft.com/office/drawing/2014/main" id="{00AA7970-115B-3C89-5BB2-E07911C64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6" y="2751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81" name="Line 32">
              <a:extLst>
                <a:ext uri="{FF2B5EF4-FFF2-40B4-BE49-F238E27FC236}">
                  <a16:creationId xmlns:a16="http://schemas.microsoft.com/office/drawing/2014/main" id="{1F3859F4-FF86-C2E5-B15C-B9328A211C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6" y="1517"/>
              <a:ext cx="5" cy="807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83" name="Line 34">
              <a:extLst>
                <a:ext uri="{FF2B5EF4-FFF2-40B4-BE49-F238E27FC236}">
                  <a16:creationId xmlns:a16="http://schemas.microsoft.com/office/drawing/2014/main" id="{2007370B-E6D1-4CF0-8231-52D904E9C6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3" y="2324"/>
              <a:ext cx="26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84" name="Line 35">
              <a:extLst>
                <a:ext uri="{FF2B5EF4-FFF2-40B4-BE49-F238E27FC236}">
                  <a16:creationId xmlns:a16="http://schemas.microsoft.com/office/drawing/2014/main" id="{EF2D1C90-C685-6022-0CC5-EF092CED6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132"/>
              <a:ext cx="0" cy="161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</p:grpSp>
    </p:spTree>
    <p:extLst>
      <p:ext uri="{BB962C8B-B14F-4D97-AF65-F5344CB8AC3E}">
        <p14:creationId xmlns:p14="http://schemas.microsoft.com/office/powerpoint/2010/main" val="327206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61311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14300" y="1686015"/>
            <a:ext cx="3436987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nl" sz="32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Bevelhebbend personeel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768783" y="1825852"/>
            <a:ext cx="4018830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Voorlichtings-verantwoordelijke</a:t>
            </a: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Veiligheids-verantwoordelijke</a:t>
            </a: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Verbindings-verantwoordelijke</a:t>
            </a: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3" name="Picture 2" descr="A person looking at a device&#10;&#10;Description automatically generated">
            <a:extLst>
              <a:ext uri="{FF2B5EF4-FFF2-40B4-BE49-F238E27FC236}">
                <a16:creationId xmlns:a16="http://schemas.microsoft.com/office/drawing/2014/main" id="{D211E063-0C42-506A-7BAD-234F9BAA7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108" y="2052324"/>
            <a:ext cx="4186892" cy="27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5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72736" y="922739"/>
            <a:ext cx="4010891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2400" b="1" i="0" u="none" baseline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Verantwoordelijkheden van </a:t>
            </a:r>
            <a:r>
              <a:rPr lang="nl" sz="24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de voorlichtings-verantwoordelijke</a:t>
            </a:r>
            <a:endParaRPr kumimoji="0" lang="nl" sz="24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05970" y="541966"/>
            <a:ext cx="7189790" cy="57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Adviseren van de incidentbevelhebber over de verspreiding van informatie en relaties met de media.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Fungeert als eerste contactpunt voor wie op zoek is naar informatie.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Bedient extern en intern publiek.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Verkrijgt informatie van de planningssectie.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Coördineert met ander voorlichtingspersoneel.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Verkrijgt informatie uit de gemeenschap, media en andere bronnen.</a:t>
            </a:r>
          </a:p>
        </p:txBody>
      </p:sp>
    </p:spTree>
    <p:extLst>
      <p:ext uri="{BB962C8B-B14F-4D97-AF65-F5344CB8AC3E}">
        <p14:creationId xmlns:p14="http://schemas.microsoft.com/office/powerpoint/2010/main" val="261127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A16C55-BA20-D3CE-700B-1BD4B2483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327130A8-E259-AD8E-EE58-7479C8ECE1B1}"/>
              </a:ext>
            </a:extLst>
          </p:cNvPr>
          <p:cNvSpPr/>
          <p:nvPr/>
        </p:nvSpPr>
        <p:spPr>
          <a:xfrm>
            <a:off x="957444" y="575431"/>
            <a:ext cx="69775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nl" sz="4000" b="1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Dankwoord</a:t>
            </a:r>
            <a:endParaRPr kumimoji="0" lang="nl" sz="4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BD614-2D36-8D9F-4C10-13F12C5C2EE3}"/>
              </a:ext>
            </a:extLst>
          </p:cNvPr>
          <p:cNvSpPr txBox="1"/>
          <p:nvPr/>
        </p:nvSpPr>
        <p:spPr>
          <a:xfrm>
            <a:off x="957444" y="1574800"/>
            <a:ext cx="1043191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" sz="1800" b="0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We bedanken de Rode Kruis-organisaties van Belize, Grenada, Guyana, Jamaica, Saint Vincent en de Grenadines, Trinidad en Tobago en het Caribbean Disaster Emergency Management Agency (CDEMA) voor hun bereidheid om samen te werken met</a:t>
            </a:r>
            <a:r>
              <a:rPr lang="nl" sz="1800" b="0" i="0" u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nl" sz="1800" b="0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het Caribbean Disaster Risk Management (CADRIM)-referentiecentrum. Het CDRT-trainingsmateriaal werd</a:t>
            </a:r>
            <a:r>
              <a:rPr lang="nl" sz="1800" b="0" i="0" u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nl" sz="1800" b="0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samen met hen overlopen en bijgeschaafd om het geschikter en effectiever te maken</a:t>
            </a:r>
            <a:r>
              <a:rPr lang="nl" sz="1800" b="0" i="0" u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nl" sz="1800" b="0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voor opleidingen in rampenbestrijding. Jullie inzet is een mooi voorbeeld van de zin voor samenwerking binnen de humanitaire</a:t>
            </a:r>
            <a:r>
              <a:rPr lang="nl" sz="1800" b="0" i="0" u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nl" sz="1800" b="0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gemeenschap, en jullie onschatbare bijdragen worden enorm gewaardeerd.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723B28-181C-0BAA-8478-5FCB614B4E49}"/>
              </a:ext>
            </a:extLst>
          </p:cNvPr>
          <p:cNvSpPr/>
          <p:nvPr/>
        </p:nvSpPr>
        <p:spPr>
          <a:xfrm>
            <a:off x="0" y="4439758"/>
            <a:ext cx="12192000" cy="1934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0867B5-9407-5DD8-F64E-03EA64C371BD}"/>
              </a:ext>
            </a:extLst>
          </p:cNvPr>
          <p:cNvGrpSpPr/>
          <p:nvPr/>
        </p:nvGrpSpPr>
        <p:grpSpPr>
          <a:xfrm>
            <a:off x="471889" y="4737441"/>
            <a:ext cx="11441776" cy="1298168"/>
            <a:chOff x="471889" y="4737441"/>
            <a:chExt cx="11441776" cy="1298168"/>
          </a:xfrm>
        </p:grpSpPr>
        <p:pic>
          <p:nvPicPr>
            <p:cNvPr id="2050" name="Picture 2" descr="Caribbean Disaster Emergency Management Agency (CDEMA) - EECentre">
              <a:extLst>
                <a:ext uri="{FF2B5EF4-FFF2-40B4-BE49-F238E27FC236}">
                  <a16:creationId xmlns:a16="http://schemas.microsoft.com/office/drawing/2014/main" id="{EB6528CF-10BF-13D5-1DE5-456BE8FC0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752" y="5014832"/>
              <a:ext cx="2398913" cy="828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elize Red Cross Society">
              <a:extLst>
                <a:ext uri="{FF2B5EF4-FFF2-40B4-BE49-F238E27FC236}">
                  <a16:creationId xmlns:a16="http://schemas.microsoft.com/office/drawing/2014/main" id="{0B2FE72C-F7C6-22BE-CE9A-D880C9A8D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89" y="4850744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Grenada Red Cross Society">
              <a:extLst>
                <a:ext uri="{FF2B5EF4-FFF2-40B4-BE49-F238E27FC236}">
                  <a16:creationId xmlns:a16="http://schemas.microsoft.com/office/drawing/2014/main" id="{425CE8EE-560D-B871-A9C5-0D1ECD25E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40" y="4908320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The Guyana Red Cross Society">
              <a:extLst>
                <a:ext uri="{FF2B5EF4-FFF2-40B4-BE49-F238E27FC236}">
                  <a16:creationId xmlns:a16="http://schemas.microsoft.com/office/drawing/2014/main" id="{31F45285-9BA9-D5C7-95E0-7874859CC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414" y="4902024"/>
              <a:ext cx="1076345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Our Today">
              <a:extLst>
                <a:ext uri="{FF2B5EF4-FFF2-40B4-BE49-F238E27FC236}">
                  <a16:creationId xmlns:a16="http://schemas.microsoft.com/office/drawing/2014/main" id="{84EA7283-075B-9299-FA26-9E7B99782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274" y="4997457"/>
              <a:ext cx="1272551" cy="86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St. Vincent and the Grenadines Red Cross Headquarters">
              <a:extLst>
                <a:ext uri="{FF2B5EF4-FFF2-40B4-BE49-F238E27FC236}">
                  <a16:creationId xmlns:a16="http://schemas.microsoft.com/office/drawing/2014/main" id="{8817BF5E-D003-7EAC-93C6-FF68A0D263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0" t="11270" r="34569" b="19943"/>
            <a:stretch/>
          </p:blipFill>
          <p:spPr bwMode="auto">
            <a:xfrm>
              <a:off x="6543438" y="4737441"/>
              <a:ext cx="1263761" cy="1298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T&amp;T Red Cross warns of fraudsters | Loop Trinidad &amp; Tobago">
              <a:extLst>
                <a:ext uri="{FF2B5EF4-FFF2-40B4-BE49-F238E27FC236}">
                  <a16:creationId xmlns:a16="http://schemas.microsoft.com/office/drawing/2014/main" id="{775C70FE-67E4-A020-2B51-414CF1E3B9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4" r="17217"/>
            <a:stretch/>
          </p:blipFill>
          <p:spPr bwMode="auto">
            <a:xfrm>
              <a:off x="8047572" y="4864681"/>
              <a:ext cx="1263761" cy="108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6879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88783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0" y="1686015"/>
            <a:ext cx="3627789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2000" b="1" i="0" u="none" baseline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Verantwoordelijkheden van </a:t>
            </a:r>
            <a:r>
              <a:rPr lang="nl" sz="20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 veiligheids-verantwoordelijke</a:t>
            </a:r>
            <a:endParaRPr kumimoji="0" lang="nl" sz="20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037224" y="671342"/>
            <a:ext cx="3288136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Garandeert de veiligheid van hulpverleners.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Adviseert het incidentencommando over veiligheidsproblemen.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Beperkt de risico’s voor medewerkers.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4" name="Picture 3" descr="A group of men walking in a parking lot&#10;&#10;Description automatically generated">
            <a:extLst>
              <a:ext uri="{FF2B5EF4-FFF2-40B4-BE49-F238E27FC236}">
                <a16:creationId xmlns:a16="http://schemas.microsoft.com/office/drawing/2014/main" id="{43DB532C-9DE6-A67B-39C7-F8819D348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795" y="1754872"/>
            <a:ext cx="4457205" cy="334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6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" y="0"/>
            <a:ext cx="416823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52400" y="1686015"/>
            <a:ext cx="3907144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2400" b="1" i="0" u="none" baseline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Verantwoordelijkheden van </a:t>
            </a:r>
            <a:r>
              <a:rPr lang="nl" sz="24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 verbindings-verantwoordelijke</a:t>
            </a:r>
            <a:endParaRPr kumimoji="0" lang="nl" sz="24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059544" y="681266"/>
            <a:ext cx="3288136" cy="485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Verzamelt informatie over ondersteunende instanties.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Verzorgt coördinatie voor instanties die geen deel uitmaken van de commandostructuur.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Verzorgt briefings en beantwoordt vragen.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4" name="Picture 3" descr="A group of people in orange vests&#10;&#10;Description automatically generated">
            <a:extLst>
              <a:ext uri="{FF2B5EF4-FFF2-40B4-BE49-F238E27FC236}">
                <a16:creationId xmlns:a16="http://schemas.microsoft.com/office/drawing/2014/main" id="{D6F51C51-1E8C-5592-034A-A19FFC49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680" y="2018854"/>
            <a:ext cx="4844320" cy="32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3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Het algemeen personeel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9ABEB8FC-6746-B868-56C6-06F3DB2D1C5D}"/>
              </a:ext>
            </a:extLst>
          </p:cNvPr>
          <p:cNvGrpSpPr>
            <a:grpSpLocks/>
          </p:cNvGrpSpPr>
          <p:nvPr/>
        </p:nvGrpSpPr>
        <p:grpSpPr bwMode="auto">
          <a:xfrm>
            <a:off x="1643946" y="2005647"/>
            <a:ext cx="9164809" cy="2846705"/>
            <a:chOff x="548" y="1266"/>
            <a:chExt cx="4636" cy="1440"/>
          </a:xfrm>
        </p:grpSpPr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08E6BA1F-20F3-57F2-2DDC-F1FDB5CCA4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DCFF68D7-5428-32C1-7A4F-C2EA2020C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B5648F06-6091-1A44-BAF7-0630E7614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2888E8E2-BEE8-AEA6-C545-848493EB9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18C752F6-EDD5-5842-D90B-5BD3BB98D2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DF44DF91-D929-5771-769B-C43590868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0CE2ED80-5AA1-4332-1025-141AB8E92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" y="2244"/>
              <a:ext cx="76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Logistieke sectie</a:t>
              </a:r>
            </a:p>
          </p:txBody>
        </p:sp>
        <p:sp>
          <p:nvSpPr>
            <p:cNvPr id="23" name="AutoShape 11">
              <a:extLst>
                <a:ext uri="{FF2B5EF4-FFF2-40B4-BE49-F238E27FC236}">
                  <a16:creationId xmlns:a16="http://schemas.microsoft.com/office/drawing/2014/main" id="{4CD89D23-17AF-06AD-9A47-C120C29E9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36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4" name="Text Box 12">
              <a:extLst>
                <a:ext uri="{FF2B5EF4-FFF2-40B4-BE49-F238E27FC236}">
                  <a16:creationId xmlns:a16="http://schemas.microsoft.com/office/drawing/2014/main" id="{C603557E-F959-EF13-9CBD-4679C81C7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8" y="2214"/>
              <a:ext cx="1036" cy="420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Financiële / administratieve sectie</a:t>
              </a:r>
            </a:p>
          </p:txBody>
        </p:sp>
        <p:sp>
          <p:nvSpPr>
            <p:cNvPr id="25" name="AutoShape 13">
              <a:extLst>
                <a:ext uri="{FF2B5EF4-FFF2-40B4-BE49-F238E27FC236}">
                  <a16:creationId xmlns:a16="http://schemas.microsoft.com/office/drawing/2014/main" id="{5DE632FB-7DBD-5573-3EB7-940CFEC32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F7470FAB-632D-5C4A-F370-98B61EF8F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" y="2244"/>
              <a:ext cx="834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Operationele sectie</a:t>
              </a:r>
            </a:p>
          </p:txBody>
        </p:sp>
        <p:sp>
          <p:nvSpPr>
            <p:cNvPr id="27" name="AutoShape 15">
              <a:extLst>
                <a:ext uri="{FF2B5EF4-FFF2-40B4-BE49-F238E27FC236}">
                  <a16:creationId xmlns:a16="http://schemas.microsoft.com/office/drawing/2014/main" id="{246066BB-D318-ABB7-CBDF-838D99491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5CED59AC-AF70-085B-76E4-561D6C267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2244"/>
              <a:ext cx="76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 dirty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Plannings-sectie</a:t>
              </a: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ED6A1FB0-9FEF-6F30-021A-FAA133FE5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30" name="Text Box 18">
              <a:extLst>
                <a:ext uri="{FF2B5EF4-FFF2-40B4-BE49-F238E27FC236}">
                  <a16:creationId xmlns:a16="http://schemas.microsoft.com/office/drawing/2014/main" id="{C352DBA0-C618-9DC9-F76C-E9A50A9BE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1332"/>
              <a:ext cx="850" cy="296"/>
            </a:xfrm>
            <a:prstGeom prst="rect">
              <a:avLst/>
            </a:prstGeom>
            <a:solidFill>
              <a:srgbClr val="F5333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 dirty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Incidenten-commando</a:t>
              </a: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BC182E8C-BF65-D75D-2034-BA40C2007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</p:grpSp>
    </p:spTree>
    <p:extLst>
      <p:ext uri="{BB962C8B-B14F-4D97-AF65-F5344CB8AC3E}">
        <p14:creationId xmlns:p14="http://schemas.microsoft.com/office/powerpoint/2010/main" val="3474267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ICS-sectiehoofden en -assistenten 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A1CFAF3-B362-120E-30D8-DE5DDE28F7C2}"/>
              </a:ext>
            </a:extLst>
          </p:cNvPr>
          <p:cNvGrpSpPr>
            <a:grpSpLocks/>
          </p:cNvGrpSpPr>
          <p:nvPr/>
        </p:nvGrpSpPr>
        <p:grpSpPr bwMode="auto">
          <a:xfrm>
            <a:off x="1423204" y="2189480"/>
            <a:ext cx="9639452" cy="2951480"/>
            <a:chOff x="548" y="1266"/>
            <a:chExt cx="4703" cy="1440"/>
          </a:xfrm>
        </p:grpSpPr>
        <p:sp>
          <p:nvSpPr>
            <p:cNvPr id="3" name="Line 4">
              <a:extLst>
                <a:ext uri="{FF2B5EF4-FFF2-40B4-BE49-F238E27FC236}">
                  <a16:creationId xmlns:a16="http://schemas.microsoft.com/office/drawing/2014/main" id="{36708171-019C-D2B8-3C69-6ECFF40D2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4" name="Line 5">
              <a:extLst>
                <a:ext uri="{FF2B5EF4-FFF2-40B4-BE49-F238E27FC236}">
                  <a16:creationId xmlns:a16="http://schemas.microsoft.com/office/drawing/2014/main" id="{785314A2-3528-B5CE-E2F4-92A5D8F996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944D695A-7E7D-34A4-7AD7-38EF6E460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3ACBC539-F21E-FE1A-492B-FEB747120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0A69DA3A-21ED-3ECC-D67E-573737563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6FB6739A-292C-6408-AAD3-99434D209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70C49F1B-8B1E-F859-943C-D3D65A15D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8" y="2359"/>
              <a:ext cx="768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Teamleader</a:t>
              </a: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B7B8C7AD-85C4-0E05-E354-61072A96C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92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12D1E973-4966-6371-7DAD-8AB0F7BC7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2336"/>
              <a:ext cx="111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Individuele resource</a:t>
              </a:r>
            </a:p>
          </p:txBody>
        </p:sp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A2014468-CBCF-3835-E372-3358DB498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7836B4C3-396C-E01C-C463-225ACEA62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" y="2336"/>
              <a:ext cx="83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Assistent</a:t>
              </a:r>
              <a:endParaRPr lang="nl" altLang="en-US" sz="16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AutoShape 15">
              <a:extLst>
                <a:ext uri="{FF2B5EF4-FFF2-40B4-BE49-F238E27FC236}">
                  <a16:creationId xmlns:a16="http://schemas.microsoft.com/office/drawing/2014/main" id="{21C75562-EDE8-97C7-4C38-5FBC71ED8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56" name="Text Box 16">
              <a:extLst>
                <a:ext uri="{FF2B5EF4-FFF2-40B4-BE49-F238E27FC236}">
                  <a16:creationId xmlns:a16="http://schemas.microsoft.com/office/drawing/2014/main" id="{6C2BEAA3-4ADF-951C-E552-03F001FD3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" y="2359"/>
              <a:ext cx="768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Assistent</a:t>
              </a:r>
              <a:endParaRPr lang="nl" altLang="en-US" sz="16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57" name="AutoShape 17">
              <a:extLst>
                <a:ext uri="{FF2B5EF4-FFF2-40B4-BE49-F238E27FC236}">
                  <a16:creationId xmlns:a16="http://schemas.microsoft.com/office/drawing/2014/main" id="{6739F66F-6C5B-EFC9-66F0-DD25C6F25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58" name="Text Box 18">
              <a:extLst>
                <a:ext uri="{FF2B5EF4-FFF2-40B4-BE49-F238E27FC236}">
                  <a16:creationId xmlns:a16="http://schemas.microsoft.com/office/drawing/2014/main" id="{B4CC452A-6B4B-54A6-9F37-542977C13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1332"/>
              <a:ext cx="850" cy="165"/>
            </a:xfrm>
            <a:prstGeom prst="rect">
              <a:avLst/>
            </a:prstGeom>
            <a:solidFill>
              <a:srgbClr val="F5333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Sectiehoofd</a:t>
              </a:r>
            </a:p>
          </p:txBody>
        </p:sp>
        <p:sp>
          <p:nvSpPr>
            <p:cNvPr id="259" name="Line 19">
              <a:extLst>
                <a:ext uri="{FF2B5EF4-FFF2-40B4-BE49-F238E27FC236}">
                  <a16:creationId xmlns:a16="http://schemas.microsoft.com/office/drawing/2014/main" id="{C7613781-891B-67A6-471A-85254B482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</p:grpSp>
    </p:spTree>
    <p:extLst>
      <p:ext uri="{BB962C8B-B14F-4D97-AF65-F5344CB8AC3E}">
        <p14:creationId xmlns:p14="http://schemas.microsoft.com/office/powerpoint/2010/main" val="200662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96240" y="92273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nl" sz="32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Operationeel sectiehoofd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05970" y="1314485"/>
            <a:ext cx="7189790" cy="422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Ontwikkelt en beheert de operationele sectie.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Ontwikkelt en implementeert strategieën en tactieken.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Werkt voor de coördinatie van tactische acties nauw samen met andere leden van het bevelhebbend en algemeen personeel. </a:t>
            </a:r>
          </a:p>
        </p:txBody>
      </p:sp>
    </p:spTree>
    <p:extLst>
      <p:ext uri="{BB962C8B-B14F-4D97-AF65-F5344CB8AC3E}">
        <p14:creationId xmlns:p14="http://schemas.microsoft.com/office/powerpoint/2010/main" val="3172545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Uitbreiding van de operationele sectie 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638959B4-4FCD-5073-7050-0BBB9281429A}"/>
              </a:ext>
            </a:extLst>
          </p:cNvPr>
          <p:cNvGrpSpPr>
            <a:grpSpLocks/>
          </p:cNvGrpSpPr>
          <p:nvPr/>
        </p:nvGrpSpPr>
        <p:grpSpPr bwMode="auto">
          <a:xfrm>
            <a:off x="1227622" y="2209800"/>
            <a:ext cx="10116143" cy="3347720"/>
            <a:chOff x="548" y="1266"/>
            <a:chExt cx="4685" cy="1440"/>
          </a:xfrm>
        </p:grpSpPr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0DCB4DA0-05A1-0F4C-899D-D75C691B16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6B51E9B6-38EA-3875-37E3-F248520C7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E32DF2EF-89BE-5C3F-7BDC-C1E018FCC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BA21CC37-24D3-BBEC-E3F0-5E0B42564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C8143C9B-0B56-A0E0-01F7-72BADD8DF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D7F19128-6158-CDB9-C091-1F8C1D7D5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EA5933B6-FFA6-D791-B085-D9225E4BB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" y="2244"/>
              <a:ext cx="76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Specialist massazorg</a:t>
              </a:r>
              <a:endParaRPr lang="nl" altLang="en-US" sz="16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AutoShape 11">
              <a:extLst>
                <a:ext uri="{FF2B5EF4-FFF2-40B4-BE49-F238E27FC236}">
                  <a16:creationId xmlns:a16="http://schemas.microsoft.com/office/drawing/2014/main" id="{E59EB2A7-3B71-38EE-4D27-276694E49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36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4" name="Text Box 12">
              <a:extLst>
                <a:ext uri="{FF2B5EF4-FFF2-40B4-BE49-F238E27FC236}">
                  <a16:creationId xmlns:a16="http://schemas.microsoft.com/office/drawing/2014/main" id="{45906A5C-5F41-0008-4A17-413262F9A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9" y="2225"/>
              <a:ext cx="111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Teamleader fire strike</a:t>
              </a:r>
            </a:p>
          </p:txBody>
        </p:sp>
        <p:sp>
          <p:nvSpPr>
            <p:cNvPr id="25" name="AutoShape 13">
              <a:extLst>
                <a:ext uri="{FF2B5EF4-FFF2-40B4-BE49-F238E27FC236}">
                  <a16:creationId xmlns:a16="http://schemas.microsoft.com/office/drawing/2014/main" id="{509DD21B-7C3A-8FA3-6311-B3F5265FF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769337DE-4E5A-D8E7-8391-A01925672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" y="2244"/>
              <a:ext cx="834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Specialist transport</a:t>
              </a:r>
              <a:endParaRPr lang="nl" altLang="en-US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7" name="AutoShape 15">
              <a:extLst>
                <a:ext uri="{FF2B5EF4-FFF2-40B4-BE49-F238E27FC236}">
                  <a16:creationId xmlns:a16="http://schemas.microsoft.com/office/drawing/2014/main" id="{EC5A7442-E21B-CE1E-32E1-6F68A69E2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0266699A-E354-12F2-D1AB-7B60E5E5E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2244"/>
              <a:ext cx="76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Specialist engineering</a:t>
              </a:r>
              <a:endParaRPr lang="nl" altLang="en-US" sz="16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872625B7-1E22-A730-43FE-4674A5372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30" name="Text Box 18">
              <a:extLst>
                <a:ext uri="{FF2B5EF4-FFF2-40B4-BE49-F238E27FC236}">
                  <a16:creationId xmlns:a16="http://schemas.microsoft.com/office/drawing/2014/main" id="{B8CE82E0-B577-5CDE-EAF8-79A0E51CA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1332"/>
              <a:ext cx="850" cy="252"/>
            </a:xfrm>
            <a:prstGeom prst="rect">
              <a:avLst/>
            </a:prstGeom>
            <a:solidFill>
              <a:srgbClr val="F5333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Operationeel sectiehoofd</a:t>
              </a: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BD383267-A435-55B2-2935-6200A788C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</p:grpSp>
    </p:spTree>
    <p:extLst>
      <p:ext uri="{BB962C8B-B14F-4D97-AF65-F5344CB8AC3E}">
        <p14:creationId xmlns:p14="http://schemas.microsoft.com/office/powerpoint/2010/main" val="1020560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38100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04763" y="95321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nl" sz="3600" b="1" i="0" u="none" strike="noStrike" kern="0" cap="none" normalizeH="0" baseline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Rollen van het sectiehoofd planning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73889" y="298485"/>
            <a:ext cx="7589955" cy="648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Verzamelt en analyseert informatie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Verzamelt, analyseert en verspreidt kennis en informatie.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Beheert het planningsproces.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Staat in voor de opmaak en ontwikkeling van het incident-actieplan.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Beheert de activiteiten van technische specialisten.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Werkt nauw samen met de incidentbevelhebber en het algemeen personeel.</a:t>
            </a:r>
          </a:p>
        </p:txBody>
      </p:sp>
    </p:spTree>
    <p:extLst>
      <p:ext uri="{BB962C8B-B14F-4D97-AF65-F5344CB8AC3E}">
        <p14:creationId xmlns:p14="http://schemas.microsoft.com/office/powerpoint/2010/main" val="3725631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38100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04763" y="95321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Elementen van het incident-actieplan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73890" y="298485"/>
            <a:ext cx="7189790" cy="619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r>
              <a:rPr kumimoji="0" lang="nl" sz="2800" b="1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Wat, waar, wanneer, wie, hoe?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endParaRPr kumimoji="0" lang="nl" altLang="en-US" sz="2800" b="1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Wat willen we doen?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Waar vestigen we ons?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Wanneer gaan we dat doen?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Wie is er verantwoordelijk voor?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Hoe communiceren we met elkaar?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Welke procedure volgen we als iemand gewond is?</a:t>
            </a:r>
          </a:p>
        </p:txBody>
      </p:sp>
    </p:spTree>
    <p:extLst>
      <p:ext uri="{BB962C8B-B14F-4D97-AF65-F5344CB8AC3E}">
        <p14:creationId xmlns:p14="http://schemas.microsoft.com/office/powerpoint/2010/main" val="1325284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61311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52401" y="1686015"/>
            <a:ext cx="3140518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Rol van het sectiehoofd logistiek: Rol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765515" y="567087"/>
            <a:ext cx="3085228" cy="551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Zorgt voor resources en diensten ter ondersteuning van het incident.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Ontwikkelt delen van het incident-actieplan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Contracten voor goederen en diensten.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4" name="Picture 3" descr="A group of people standing in front of a van&#10;&#10;Description automatically generated">
            <a:extLst>
              <a:ext uri="{FF2B5EF4-FFF2-40B4-BE49-F238E27FC236}">
                <a16:creationId xmlns:a16="http://schemas.microsoft.com/office/drawing/2014/main" id="{B50032C5-6513-E1CD-040A-6BFD1FBE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43" y="1924095"/>
            <a:ext cx="5341257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79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55168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Rol van het sectiehoofd financiën / administratie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5303519" y="1375937"/>
            <a:ext cx="6725920" cy="364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Onderhandelt contracten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Houdt de tijd bij voor personeel en uitrusting.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Documenteert en verwerkt claims.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Houdt de kosten bij.</a:t>
            </a:r>
          </a:p>
        </p:txBody>
      </p:sp>
    </p:spTree>
    <p:extLst>
      <p:ext uri="{BB962C8B-B14F-4D97-AF65-F5344CB8AC3E}">
        <p14:creationId xmlns:p14="http://schemas.microsoft.com/office/powerpoint/2010/main" val="406939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633576" y="1621743"/>
            <a:ext cx="40905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nl" sz="4000" b="1" i="0" u="none" strike="noStrike" cap="none" baseline="0">
                <a:solidFill>
                  <a:srgbClr val="E42D38"/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Doelstellingen</a:t>
            </a:r>
            <a:endParaRPr lang="nl" sz="4000" b="0" i="0" u="none" strike="noStrike" cap="none" dirty="0">
              <a:solidFill>
                <a:srgbClr val="E42D38"/>
              </a:solidFill>
              <a:latin typeface="Arial" panose="020B0604020202020204" pitchFamily="34" charset="0"/>
              <a:ea typeface="Calibri"/>
              <a:cs typeface="+mn-cs"/>
              <a:sym typeface="Arial" panose="020B0604020202020204" pitchFamily="34" charset="0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1167265" y="2384304"/>
            <a:ext cx="10713083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nl" sz="2000" b="0" i="0" u="none" strike="noStrike" cap="none" baseline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Begrip van de basisprincipes van incidentbeheer</a:t>
            </a:r>
            <a:endParaRPr lang="nl" sz="2000" dirty="0">
              <a:solidFill>
                <a:schemeClr val="lt1">
                  <a:lumMod val="100000"/>
                </a:schemeClr>
              </a:solidFill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nl" sz="2000" b="0" i="0" u="none" strike="noStrike" cap="none" baseline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Begrip</a:t>
            </a:r>
            <a:r>
              <a:rPr lang="nl" sz="2000" b="0" i="0" u="none" baseline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 van de basisprincipes van tactisch en strategisch incidentbeheer</a:t>
            </a:r>
            <a:endParaRPr lang="nl" sz="2000" dirty="0">
              <a:solidFill>
                <a:schemeClr val="lt1">
                  <a:lumMod val="100000"/>
                </a:schemeClr>
              </a:solidFill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nl" sz="2000" b="0" i="0" u="none" strike="noStrike" cap="none" baseline="0">
                <a:solidFill>
                  <a:schemeClr val="lt1"/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Identificatie van de vijf belangrijke beheerfuncties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nl" sz="2000" b="0" i="0" u="none" baseline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Identificatie van de verschillende rollen en functies in ICS</a:t>
            </a:r>
            <a:endParaRPr lang="nl" sz="2000" dirty="0">
              <a:solidFill>
                <a:schemeClr val="lt1">
                  <a:lumMod val="100000"/>
                </a:schemeClr>
              </a:solidFill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nl" sz="2000" b="0" i="0" u="none" strike="noStrike" cap="none" baseline="0">
                <a:solidFill>
                  <a:schemeClr val="lt1"/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Begrip van het ‘span of control’-principe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nl" sz="2000" b="0" i="0" u="none" baseline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Identificatie van de faciliteiten die in ICS worden gebruikt</a:t>
            </a:r>
            <a:endParaRPr lang="nl" sz="2000" b="0" i="0" u="none" strike="noStrike" cap="none">
              <a:solidFill>
                <a:schemeClr val="lt1">
                  <a:lumMod val="100000"/>
                </a:schemeClr>
              </a:solidFill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nl" sz="2000" b="0" i="0" u="none" baseline="0">
                <a:solidFill>
                  <a:schemeClr val="lt1"/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Oefening in het opzetten van een controle-lay-out van een fictieve scene</a:t>
            </a:r>
            <a:endParaRPr lang="nl" dirty="0"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81" name="Google Shape;18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576" y="519479"/>
            <a:ext cx="1067378" cy="923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687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Communicatie met ICS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826000" y="578387"/>
            <a:ext cx="6969759" cy="615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 mogelijkheid om te communiceren met ICS is cruciaal.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Gebruik standaard, algemene terminologie.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Vermijd jargon.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Gebruik standaard ICS-functietitels en namen van faciliteiten.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Ontwikkel een communicatieplan en protocollen op maat van het incident.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Bepaal het communicatiepatroon</a:t>
            </a: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8381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01319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Communicatie-discipline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826000" y="578387"/>
            <a:ext cx="6969759" cy="5255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Hanteer strikte radio-/telefoonprocedures.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Gebruik in alle communicaties standaard Engels.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Beperk radio- en telefoonverkeer tot het strikt noodzakelijke.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Volg procedures voor veilige communicatie zoals vereist.</a:t>
            </a:r>
          </a:p>
        </p:txBody>
      </p:sp>
    </p:spTree>
    <p:extLst>
      <p:ext uri="{BB962C8B-B14F-4D97-AF65-F5344CB8AC3E}">
        <p14:creationId xmlns:p14="http://schemas.microsoft.com/office/powerpoint/2010/main" val="4069213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Incident-faciliteiten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63440" y="282408"/>
            <a:ext cx="7366000" cy="656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Incidentcommando-post (ICP): </a:t>
            </a: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 plaats waar de incidentbevelhebber toezicht over het incident houdt.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Verzamelplaatsen: </a:t>
            </a: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 plaats waar resources verblijven in afwachting van toewijzingen.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Basis: </a:t>
            </a: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 plaats waar primaire logistieke functies worden gecoördineerd en beheerd.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Kampen: </a:t>
            </a: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 plaats waar resources kunnen verblijven.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Helibasis/helikopterhaven: </a:t>
            </a:r>
            <a:r>
              <a:rPr kumimoji="0" lang="nl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Het gebied van waaruit de helikopteroperaties worden uitgevoerd.</a:t>
            </a:r>
          </a:p>
        </p:txBody>
      </p:sp>
    </p:spTree>
    <p:extLst>
      <p:ext uri="{BB962C8B-B14F-4D97-AF65-F5344CB8AC3E}">
        <p14:creationId xmlns:p14="http://schemas.microsoft.com/office/powerpoint/2010/main" val="642999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nl" sz="3600" b="1" i="0" u="none" strike="noStrike" kern="0" cap="none" normalizeH="0" baseline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Rollen en </a:t>
            </a:r>
            <a:r>
              <a:rPr kumimoji="0" lang="nl" sz="3600" b="1" i="0" u="none" strike="noStrike" kern="0" cap="none" normalizeH="0" baseline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autoriteiten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744720" y="587208"/>
            <a:ext cx="6969759" cy="605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Herbekijk toewijzing.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Zorg ervoor dat iedereen de besluitvormende autoriteit kan begrijpen.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Bepaal procedures om contact op te nemen met uw hoofdkwartieren of thuiskantoor (indien nodig).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Bepaal de aankoopautoriteit en -procedures.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Bepaal hoe voedsel en onderdak worden verstrekt.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489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Check-in </a:t>
            </a: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bij het incident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982721" y="28734"/>
            <a:ext cx="8209279" cy="690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Garandeer de verantwoordingsplicht van het personeel.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Hou een overzicht van de resources bij.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Bereid het personeel voor op toewijzingen en overplaatsingen.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Lokaliseer personeel in noodgevallen.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Stel tijdregistraties van personeel en loonlijsten op.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Plan het vrijgeven van personeel.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Organiseer het demobilisatieproces.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16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Initiële briefing van incidenten 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982721" y="514267"/>
            <a:ext cx="7792719" cy="5824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r>
              <a:rPr kumimoji="0" lang="nl" sz="2600" b="1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Ontvangen en gegeven briefings moeten volgende zaken bevatten: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endParaRPr kumimoji="0" lang="nl" altLang="en-US" sz="26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Evaluatie van de situatie.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Specifieke functieverantwoordelijkheden.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Coworkers.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Werkgebied.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Eet- en slaapgelegenheden.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Instructies om extra uitrusting, diensten en personeel te verkrijgen.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Operationele periodes/werkroosters.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Vereiste veiligheidsprocedures en PBM.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331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80113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72067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Registratie van incidenten 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88873" y="311067"/>
            <a:ext cx="7540566" cy="599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Print of typ de volledige invoer.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Voer datums in volgens het formaat maand/dag/jaar.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Voer datum en tijd in op alle formulieren en verslagen. Gebruik de lokale tijd.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Vul alle lege velden in. Gebruik waar nodig N/A (n.v.t.).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Gebruik militaire 24-uursnotatie.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Sectiehoofden en hoger moeten een logboekhouder (scriba) aanstellen.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580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56363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685044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Demobilisatie bij incidenten 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53247" y="311067"/>
            <a:ext cx="7322193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Complete werktoewijzingen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Brief de vervangers, ondergeschikten en supervisor.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Volg checkoutprocedures.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Zorg voor contactgegevens voor follow-up.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Stuur apparatuur uit incidenten terug.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Vul rapporten, kritische verslagen, evaluaties en medische follow-updocumenten in.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Los problemen met betalingen en/of salarissen op.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087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Objectieve beoordeling 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184602" y="527132"/>
            <a:ext cx="7607596" cy="680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Beschrijf hoe ICS in het hele land uitgroeide tot de standaard voor noodbeheer.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lang="nl" altLang="en-US" sz="22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342900" indent="-342900" algn="l" rtl="0">
              <a:buClr>
                <a:srgbClr val="F5333F"/>
              </a:buClr>
              <a:buFont typeface="Wingdings" panose="05000000000000000000" pitchFamily="2" charset="2"/>
              <a:buChar char="§"/>
              <a:defRPr/>
            </a:pPr>
            <a:r>
              <a:rPr lang="nl" sz="2200" b="0" i="0" u="none" baseline="0"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Zorg voor voorbeelden van de interdisciplinaire werking en organisatorische flexibiliteit van ICS.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Identificeer vijf belangrijke beheerfuncties.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nl" altLang="en-US" sz="22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Bepaal of het ‘span of control’-principe in een bepaald scenario correct werd toegepast.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nl" altLang="en-US" sz="22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Beschrijf het doel van unieke functietitels in 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114300" algn="l" rtl="0">
              <a:lnSpc>
                <a:spcPct val="90000"/>
              </a:lnSpc>
              <a:spcBef>
                <a:spcPts val="1000"/>
              </a:spcBef>
              <a:buSzPts val="1800"/>
              <a:defRPr/>
            </a:pPr>
            <a:endParaRPr lang="nl" altLang="en-US" sz="2800" dirty="0"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lang="nl" altLang="en-US" sz="2800" dirty="0"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nl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795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Objectieve beoordeling 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982721" y="311067"/>
            <a:ext cx="7792719" cy="6968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r>
              <a:rPr kumimoji="0" lang="nl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Bepaal de rollen en verantwoordelijkheden van de incidentbevelhebber en het bevelhebbend personeel.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lang="nl" altLang="en-US" sz="24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Beschrijf de rollen en verantwoordelijkheden van het algemeen personeel.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" altLang="en-US" sz="24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Bepaal wanneer het aangewezen is om de ICS-organisatie uit te breiden en in te krimpen.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" altLang="en-US" sz="24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342900" indent="-342900" algn="l" rtl="0">
              <a:buClr>
                <a:srgbClr val="F5333F"/>
              </a:buClr>
              <a:buFont typeface="Arial" panose="020B0604020202020204" pitchFamily="34" charset="0"/>
              <a:buChar char="•"/>
              <a:defRPr/>
            </a:pPr>
            <a:r>
              <a:rPr lang="nl" sz="2400" b="0" i="0" u="none" baseline="0"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Identificeer de faciliteiten die in ICS worden gebruikt.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114300" algn="l" rtl="0">
              <a:lnSpc>
                <a:spcPct val="90000"/>
              </a:lnSpc>
              <a:spcBef>
                <a:spcPts val="1000"/>
              </a:spcBef>
              <a:buSzPts val="1800"/>
              <a:defRPr/>
            </a:pPr>
            <a:endParaRPr lang="nl" altLang="en-US" sz="2800" dirty="0"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nl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lang="nl" altLang="en-US" sz="2800" dirty="0"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nl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07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Wat is ICS?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85953" y="670206"/>
            <a:ext cx="6940038" cy="551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Gestandaardiseerd, ter plaatse toegepast concept voor het beheer van elk type incident.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Biedt de gebruikers de mogelijkheid om een geïntegreerde organisatiestructuur te gebruiken.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Biedt grote interne flexibiliteit.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Een bewezen beheersysteem gebaseerd op succesvolle voorbeelden uit de bedrijfswereld.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Het resultaat van tientallen jaren ervaring in de organisatie en het beheer van noodsituaties in de VS.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775;g2ad184e0394_0_1">
            <a:extLst>
              <a:ext uri="{FF2B5EF4-FFF2-40B4-BE49-F238E27FC236}">
                <a16:creationId xmlns:a16="http://schemas.microsoft.com/office/drawing/2014/main" id="{D74EF24C-C189-BF59-4102-9480FEA3F0DA}"/>
              </a:ext>
            </a:extLst>
          </p:cNvPr>
          <p:cNvSpPr/>
          <p:nvPr/>
        </p:nvSpPr>
        <p:spPr>
          <a:xfrm>
            <a:off x="-16474" y="0"/>
            <a:ext cx="4211100" cy="6857999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011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BBA82D-B631-7699-587D-A9E52D386B41}"/>
              </a:ext>
            </a:extLst>
          </p:cNvPr>
          <p:cNvSpPr/>
          <p:nvPr/>
        </p:nvSpPr>
        <p:spPr>
          <a:xfrm>
            <a:off x="4194626" y="-1"/>
            <a:ext cx="7997374" cy="3232299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"/>
          </a:p>
        </p:txBody>
      </p:sp>
      <p:grpSp>
        <p:nvGrpSpPr>
          <p:cNvPr id="788" name="Google Shape;788;p45"/>
          <p:cNvGrpSpPr/>
          <p:nvPr/>
        </p:nvGrpSpPr>
        <p:grpSpPr>
          <a:xfrm>
            <a:off x="353987" y="1838509"/>
            <a:ext cx="3470177" cy="2777796"/>
            <a:chOff x="508819" y="2450303"/>
            <a:chExt cx="4403225" cy="2777796"/>
          </a:xfrm>
        </p:grpSpPr>
        <p:sp>
          <p:nvSpPr>
            <p:cNvPr id="789" name="Google Shape;789;p45"/>
            <p:cNvSpPr/>
            <p:nvPr/>
          </p:nvSpPr>
          <p:spPr>
            <a:xfrm>
              <a:off x="513332" y="2450303"/>
              <a:ext cx="3435816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4000"/>
                <a:buFont typeface="Arial"/>
                <a:buNone/>
              </a:pPr>
              <a:r>
                <a:rPr lang="nl" sz="4000" b="1" i="0" u="none" baseline="0">
                  <a:solidFill>
                    <a:srgbClr val="F5333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Doe mee</a:t>
              </a:r>
              <a:endParaRPr lang="nl" sz="4000" b="1" i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90" name="Google Shape;790;p45"/>
            <p:cNvSpPr/>
            <p:nvPr/>
          </p:nvSpPr>
          <p:spPr>
            <a:xfrm>
              <a:off x="508819" y="3917011"/>
              <a:ext cx="4403225" cy="1311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nl" sz="2200" b="0" i="0" u="none" baseline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U kunt op veel manieren deel uitmaken van ‘s werelds grootste humanitaire netwerk.</a:t>
              </a:r>
            </a:p>
          </p:txBody>
        </p:sp>
      </p:grpSp>
      <p:sp>
        <p:nvSpPr>
          <p:cNvPr id="791" name="Google Shape;791;p45"/>
          <p:cNvSpPr/>
          <p:nvPr/>
        </p:nvSpPr>
        <p:spPr>
          <a:xfrm>
            <a:off x="4568644" y="1221423"/>
            <a:ext cx="726581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ts val="1800"/>
              <a:buFont typeface="Arial"/>
              <a:buNone/>
            </a:pPr>
            <a:r>
              <a:rPr lang="nl" sz="1800" b="1" i="0" u="none" baseline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Word vrijwilliger, doneer, doe mee aan ons partnerschap</a:t>
            </a:r>
            <a:r>
              <a:rPr lang="nl" sz="1800" b="0" i="0" u="none" baseline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 of deel onze oproepen en stories op sociale media. Kom meer te weten over IFRC en ontdek hoe u in contact kunt komen met uw nationale Rode Kruis of Rode Halve Maan op </a:t>
            </a:r>
            <a:r>
              <a:rPr lang="nl" sz="1800" b="1" i="0" u="none" baseline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www.ifrc.org.</a:t>
            </a:r>
          </a:p>
        </p:txBody>
      </p:sp>
      <p:sp>
        <p:nvSpPr>
          <p:cNvPr id="2" name="Google Shape;791;p45">
            <a:extLst>
              <a:ext uri="{FF2B5EF4-FFF2-40B4-BE49-F238E27FC236}">
                <a16:creationId xmlns:a16="http://schemas.microsoft.com/office/drawing/2014/main" id="{A66DB9B1-FB5C-7AC1-8B5A-A321EE023F24}"/>
              </a:ext>
            </a:extLst>
          </p:cNvPr>
          <p:cNvSpPr/>
          <p:nvPr/>
        </p:nvSpPr>
        <p:spPr>
          <a:xfrm>
            <a:off x="4565087" y="4135297"/>
            <a:ext cx="7269369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ts val="1800"/>
              <a:buFont typeface="Arial"/>
              <a:buNone/>
            </a:pPr>
            <a:r>
              <a:rPr lang="nl" sz="1800" b="0" i="0" u="none" baseline="0">
                <a:solidFill>
                  <a:schemeClr val="tx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Om op de hoogte te blijven van de werking van de Caraïbische rampenbestrijding of om meer informatie te krijgen over beschikbare trainingen, trainingsmateriaal, onderzoek en tools voor informatiebeheer, bezoekt u: </a:t>
            </a:r>
            <a:r>
              <a:rPr lang="nl" sz="18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www.cadrim.org</a:t>
            </a:r>
            <a:r>
              <a:rPr lang="nl" sz="18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. 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None/>
            </a:pPr>
            <a:endParaRPr sz="1800" b="1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321117-F42C-CD68-2D48-2E13F5472C27}"/>
              </a:ext>
            </a:extLst>
          </p:cNvPr>
          <p:cNvGrpSpPr/>
          <p:nvPr/>
        </p:nvGrpSpPr>
        <p:grpSpPr>
          <a:xfrm>
            <a:off x="4565087" y="6069157"/>
            <a:ext cx="7276475" cy="442432"/>
            <a:chOff x="5661849" y="6150081"/>
            <a:chExt cx="7276475" cy="4424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40D1FD8-BA5E-EDE4-5791-9D2EB06910E4}"/>
                </a:ext>
              </a:extLst>
            </p:cNvPr>
            <p:cNvGrpSpPr/>
            <p:nvPr/>
          </p:nvGrpSpPr>
          <p:grpSpPr>
            <a:xfrm>
              <a:off x="5661849" y="6191033"/>
              <a:ext cx="2365687" cy="401480"/>
              <a:chOff x="3600424" y="6121566"/>
              <a:chExt cx="2365687" cy="40148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2C58EA-FE09-FF54-E7BD-1766BDBAC13B}"/>
                  </a:ext>
                </a:extLst>
              </p:cNvPr>
              <p:cNvSpPr txBox="1"/>
              <p:nvPr/>
            </p:nvSpPr>
            <p:spPr>
              <a:xfrm>
                <a:off x="3944171" y="6139074"/>
                <a:ext cx="2021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nl" sz="1600" b="0" i="0" u="none" baseline="0">
                    <a:solidFill>
                      <a:schemeClr val="tx1"/>
                    </a:solidFill>
                    <a:latin typeface="Arial Nova" panose="020B0504020202020204" pitchFamily="34" charset="0"/>
                    <a:cs typeface="+mn-cs"/>
                    <a:sym typeface="Arial" panose="020B0604020202020204" pitchFamily="34" charset="0"/>
                  </a:rPr>
                  <a:t>: CADRIM.IFRC</a:t>
                </a:r>
                <a:endParaRPr lang="nl" sz="1600" dirty="0">
                  <a:solidFill>
                    <a:schemeClr val="tx1"/>
                  </a:solidFill>
                  <a:latin typeface="Arial Nova" panose="020B0504020202020204" pitchFamily="34" charset="0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13" name="Picture 1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A644985-6108-0040-3448-D2280ECEC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0424" y="6121566"/>
                <a:ext cx="401480" cy="40148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B97660-ACA1-DB68-AF31-5F27CE89C0E6}"/>
                </a:ext>
              </a:extLst>
            </p:cNvPr>
            <p:cNvGrpSpPr/>
            <p:nvPr/>
          </p:nvGrpSpPr>
          <p:grpSpPr>
            <a:xfrm>
              <a:off x="7807816" y="6175610"/>
              <a:ext cx="2381684" cy="385320"/>
              <a:chOff x="6117198" y="6121566"/>
              <a:chExt cx="2381684" cy="38532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E164AC-2899-DFE4-B460-8D97F35992DD}"/>
                  </a:ext>
                </a:extLst>
              </p:cNvPr>
              <p:cNvSpPr txBox="1"/>
              <p:nvPr/>
            </p:nvSpPr>
            <p:spPr>
              <a:xfrm>
                <a:off x="6476942" y="6137886"/>
                <a:ext cx="2021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nl" sz="1600" b="0" i="0" u="none" baseline="0">
                    <a:solidFill>
                      <a:schemeClr val="tx1"/>
                    </a:solidFill>
                    <a:latin typeface="Arial Nova" panose="020B0504020202020204" pitchFamily="34" charset="0"/>
                    <a:cs typeface="+mn-cs"/>
                    <a:sym typeface="Arial" panose="020B0604020202020204" pitchFamily="34" charset="0"/>
                  </a:rPr>
                  <a:t>: @cadrim_ifrc</a:t>
                </a:r>
                <a:endParaRPr lang="nl" sz="1600" dirty="0">
                  <a:solidFill>
                    <a:schemeClr val="tx1"/>
                  </a:solidFill>
                  <a:latin typeface="Arial Nova" panose="020B0504020202020204" pitchFamily="34" charset="0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15" name="Picture 1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B1C739D-AA70-2F3F-267C-2E95BE315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7198" y="6121566"/>
                <a:ext cx="385320" cy="38532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2D0DA9-E2D1-0ABD-4E68-46C237430726}"/>
                </a:ext>
              </a:extLst>
            </p:cNvPr>
            <p:cNvGrpSpPr/>
            <p:nvPr/>
          </p:nvGrpSpPr>
          <p:grpSpPr>
            <a:xfrm>
              <a:off x="9772023" y="6150081"/>
              <a:ext cx="3166301" cy="380403"/>
              <a:chOff x="8735549" y="6159657"/>
              <a:chExt cx="3166301" cy="38040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5FD7C-BCEA-7094-F0CE-F4104ADBE4B1}"/>
                  </a:ext>
                </a:extLst>
              </p:cNvPr>
              <p:cNvSpPr txBox="1"/>
              <p:nvPr/>
            </p:nvSpPr>
            <p:spPr>
              <a:xfrm>
                <a:off x="9130726" y="6159657"/>
                <a:ext cx="277112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nl" sz="1600" b="0" i="0" u="none" baseline="0">
                    <a:solidFill>
                      <a:schemeClr val="tx1"/>
                    </a:solidFill>
                    <a:latin typeface="Arial Nova" panose="020B0504020202020204" pitchFamily="34" charset="0"/>
                    <a:cs typeface="+mn-cs"/>
                    <a:sym typeface="Arial" panose="020B0604020202020204" pitchFamily="34" charset="0"/>
                  </a:rPr>
                  <a:t>: @CADRIM_IFRC</a:t>
                </a:r>
                <a:endParaRPr lang="nl" sz="1600" dirty="0">
                  <a:solidFill>
                    <a:schemeClr val="tx1"/>
                  </a:solidFill>
                  <a:latin typeface="Arial Nova" panose="020B0504020202020204" pitchFamily="34" charset="0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4098" name="Picture 2" descr="Twitter Logo, Social Media Logo, Self Adhesive Sticker, New Twitter Logo, X  Logo, X Sticker, New Twitter Brand (Pack of 16) (Circle, 50mm x 50mm)  (S10040) : Amazon.co.uk: Automotive">
                <a:extLst>
                  <a:ext uri="{FF2B5EF4-FFF2-40B4-BE49-F238E27FC236}">
                    <a16:creationId xmlns:a16="http://schemas.microsoft.com/office/drawing/2014/main" id="{A6F197DA-F7E9-FF2F-1F52-CC36D79DB7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5549" y="6175329"/>
                <a:ext cx="364731" cy="364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1" name="Picture 20" descr="A black and red logo&#10;&#10;Description automatically generated">
            <a:extLst>
              <a:ext uri="{FF2B5EF4-FFF2-40B4-BE49-F238E27FC236}">
                <a16:creationId xmlns:a16="http://schemas.microsoft.com/office/drawing/2014/main" id="{494809CE-999D-2282-2720-681DB1DA0C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625" b="23226"/>
          <a:stretch/>
        </p:blipFill>
        <p:spPr>
          <a:xfrm>
            <a:off x="4381713" y="3499371"/>
            <a:ext cx="2021940" cy="585657"/>
          </a:xfrm>
          <a:prstGeom prst="rect">
            <a:avLst/>
          </a:prstGeom>
        </p:spPr>
      </p:pic>
      <p:pic>
        <p:nvPicPr>
          <p:cNvPr id="23" name="Picture 22" descr="A black and red logo&#10;&#10;Description automatically generated">
            <a:extLst>
              <a:ext uri="{FF2B5EF4-FFF2-40B4-BE49-F238E27FC236}">
                <a16:creationId xmlns:a16="http://schemas.microsoft.com/office/drawing/2014/main" id="{ACC4DB1A-340E-52B7-FA31-973CB8DEA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713" y="240081"/>
            <a:ext cx="2250989" cy="10167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Zwaktes van ICS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202846"/>
            <a:ext cx="6940038" cy="656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Gebrek aan verantwoordingsplicht, alsook onduidelijke hiërarchie en supervisie.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Slechte communicatie alsook problemen qua systeem en terminologie.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Gebrek aan een overzichtelijk, systematisch planningsproces.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Geen gemeenschappelijke, flexibele en vooraf gedefinieerde beheerstructuur.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nl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Geen vooraf bepaalde methodes om vereisten van meerdere instanties te integreren in de beheerstructuur en in het planningsproces.</a:t>
            </a:r>
          </a:p>
        </p:txBody>
      </p:sp>
    </p:spTree>
    <p:extLst>
      <p:ext uri="{BB962C8B-B14F-4D97-AF65-F5344CB8AC3E}">
        <p14:creationId xmlns:p14="http://schemas.microsoft.com/office/powerpoint/2010/main" val="109392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Waarvoor is ICS ontworpen?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368182"/>
            <a:ext cx="7189790" cy="612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Geschikt reageren op elk type incident.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Personeel van allerlei instanties de mogelijkheid bieden om snel op te gaan in één beheerstructuur.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Logistieke en administratieve ondersteuning bieden aan operationeel personeel.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Kostenefficiëntie doordat er geen dubbel werk wordt geleverd.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nl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nl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ICS werd meer dan 30 jaar lang door alle overheidsniveaus en de privésector in de VS getest in nood- en andere situaties.</a:t>
            </a:r>
          </a:p>
        </p:txBody>
      </p:sp>
    </p:spTree>
    <p:extLst>
      <p:ext uri="{BB962C8B-B14F-4D97-AF65-F5344CB8AC3E}">
        <p14:creationId xmlns:p14="http://schemas.microsoft.com/office/powerpoint/2010/main" val="1849287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ICS-functies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38A024F9-647D-E324-6C96-9D1C11C9ED16}"/>
              </a:ext>
            </a:extLst>
          </p:cNvPr>
          <p:cNvGrpSpPr>
            <a:grpSpLocks/>
          </p:cNvGrpSpPr>
          <p:nvPr/>
        </p:nvGrpSpPr>
        <p:grpSpPr bwMode="auto">
          <a:xfrm>
            <a:off x="4003362" y="2196212"/>
            <a:ext cx="3766024" cy="3594988"/>
            <a:chOff x="2131" y="1530"/>
            <a:chExt cx="1663" cy="1667"/>
          </a:xfrm>
        </p:grpSpPr>
        <p:sp>
          <p:nvSpPr>
            <p:cNvPr id="3" name="Line 22">
              <a:extLst>
                <a:ext uri="{FF2B5EF4-FFF2-40B4-BE49-F238E27FC236}">
                  <a16:creationId xmlns:a16="http://schemas.microsoft.com/office/drawing/2014/main" id="{5DB1029D-B5CF-F3C0-9D36-28766E2E30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7" y="1530"/>
              <a:ext cx="0" cy="462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4" name="Line 23">
              <a:extLst>
                <a:ext uri="{FF2B5EF4-FFF2-40B4-BE49-F238E27FC236}">
                  <a16:creationId xmlns:a16="http://schemas.microsoft.com/office/drawing/2014/main" id="{D0598D6D-161F-EEAD-8D62-4A1777BBF4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" y="1854"/>
              <a:ext cx="423" cy="264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5" name="Line 24">
              <a:extLst>
                <a:ext uri="{FF2B5EF4-FFF2-40B4-BE49-F238E27FC236}">
                  <a16:creationId xmlns:a16="http://schemas.microsoft.com/office/drawing/2014/main" id="{2A543C43-D6BF-015F-1DD5-9CCEE21FB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2" y="2880"/>
              <a:ext cx="476" cy="317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6" name="Line 25">
              <a:extLst>
                <a:ext uri="{FF2B5EF4-FFF2-40B4-BE49-F238E27FC236}">
                  <a16:creationId xmlns:a16="http://schemas.microsoft.com/office/drawing/2014/main" id="{2DE5FD6D-3F74-185D-BD6B-DE83F688A5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0" y="2799"/>
              <a:ext cx="422" cy="317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7" name="Line 26">
              <a:extLst>
                <a:ext uri="{FF2B5EF4-FFF2-40B4-BE49-F238E27FC236}">
                  <a16:creationId xmlns:a16="http://schemas.microsoft.com/office/drawing/2014/main" id="{ADD4E5DE-993C-A2F8-F324-81C204B6B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1" y="1926"/>
              <a:ext cx="581" cy="369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</p:grp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091FF93-EB36-A9AA-A33B-958B72082B2B}"/>
              </a:ext>
            </a:extLst>
          </p:cNvPr>
          <p:cNvSpPr/>
          <p:nvPr/>
        </p:nvSpPr>
        <p:spPr>
          <a:xfrm>
            <a:off x="4236720" y="2607010"/>
            <a:ext cx="3532666" cy="3184190"/>
          </a:xfrm>
          <a:prstGeom prst="flowChartConnector">
            <a:avLst/>
          </a:prstGeom>
          <a:gradFill flip="none" rotWithShape="1">
            <a:gsLst>
              <a:gs pos="0">
                <a:srgbClr val="F5333F">
                  <a:tint val="66000"/>
                  <a:satMod val="160000"/>
                </a:srgbClr>
              </a:gs>
              <a:gs pos="50000">
                <a:srgbClr val="F5333F">
                  <a:tint val="44500"/>
                  <a:satMod val="160000"/>
                </a:srgbClr>
              </a:gs>
              <a:gs pos="100000">
                <a:srgbClr val="F5333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53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55C68810-1B2B-0FC7-9598-C289C9BAE2E5}"/>
              </a:ext>
            </a:extLst>
          </p:cNvPr>
          <p:cNvSpPr/>
          <p:nvPr/>
        </p:nvSpPr>
        <p:spPr>
          <a:xfrm>
            <a:off x="4880623" y="3116789"/>
            <a:ext cx="2262352" cy="2172029"/>
          </a:xfrm>
          <a:prstGeom prst="flowChartConnector">
            <a:avLst/>
          </a:prstGeom>
          <a:solidFill>
            <a:srgbClr val="F5333F"/>
          </a:solidFill>
          <a:ln>
            <a:solidFill>
              <a:srgbClr val="F53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0C61B-60B6-DB63-E5B7-50DC5EBD9788}"/>
              </a:ext>
            </a:extLst>
          </p:cNvPr>
          <p:cNvSpPr/>
          <p:nvPr/>
        </p:nvSpPr>
        <p:spPr>
          <a:xfrm>
            <a:off x="5455920" y="3845981"/>
            <a:ext cx="1176637" cy="683630"/>
          </a:xfrm>
          <a:prstGeom prst="rect">
            <a:avLst/>
          </a:prstGeom>
          <a:gradFill flip="none" rotWithShape="1">
            <a:gsLst>
              <a:gs pos="0">
                <a:srgbClr val="F5333F">
                  <a:shade val="30000"/>
                  <a:satMod val="115000"/>
                </a:srgbClr>
              </a:gs>
              <a:gs pos="50000">
                <a:srgbClr val="F5333F">
                  <a:shade val="67500"/>
                  <a:satMod val="115000"/>
                </a:srgbClr>
              </a:gs>
              <a:gs pos="100000">
                <a:srgbClr val="F5333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l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ICS</a:t>
            </a:r>
            <a:endParaRPr lang="nl" sz="2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56259-1378-40C9-C999-894A36A9D47B}"/>
              </a:ext>
            </a:extLst>
          </p:cNvPr>
          <p:cNvSpPr/>
          <p:nvPr/>
        </p:nvSpPr>
        <p:spPr>
          <a:xfrm>
            <a:off x="4524219" y="1401657"/>
            <a:ext cx="3088638" cy="683630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l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ICS-organisatie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9C5CF7-D238-7EC7-7493-4E42D30D4888}"/>
              </a:ext>
            </a:extLst>
          </p:cNvPr>
          <p:cNvSpPr/>
          <p:nvPr/>
        </p:nvSpPr>
        <p:spPr>
          <a:xfrm>
            <a:off x="7998142" y="2210229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l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Incident-actieplan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84EB7F-F113-151B-3769-0F9B3A3EA2C9}"/>
              </a:ext>
            </a:extLst>
          </p:cNvPr>
          <p:cNvSpPr/>
          <p:nvPr/>
        </p:nvSpPr>
        <p:spPr>
          <a:xfrm>
            <a:off x="7998142" y="5616519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l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Incidentfaciliteiten</a:t>
            </a:r>
            <a:endParaRPr lang="nl" sz="2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981E32-A9A0-95F4-38DE-4D1A73B356F2}"/>
              </a:ext>
            </a:extLst>
          </p:cNvPr>
          <p:cNvSpPr/>
          <p:nvPr/>
        </p:nvSpPr>
        <p:spPr>
          <a:xfrm>
            <a:off x="728995" y="5616518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l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Span of control</a:t>
            </a:r>
            <a:endParaRPr lang="nl" sz="2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5E1B2E-85A9-DE74-9342-3171BFCE5468}"/>
              </a:ext>
            </a:extLst>
          </p:cNvPr>
          <p:cNvSpPr/>
          <p:nvPr/>
        </p:nvSpPr>
        <p:spPr>
          <a:xfrm>
            <a:off x="819559" y="2187019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l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Gemeenschappelijke verantwoordelijkheden</a:t>
            </a:r>
            <a:endParaRPr lang="nl" sz="2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23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Vijf belangrijke beheerfuncties 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2E710B72-1439-85A5-1E2B-E46EBDF585E7}"/>
              </a:ext>
            </a:extLst>
          </p:cNvPr>
          <p:cNvGrpSpPr>
            <a:grpSpLocks/>
          </p:cNvGrpSpPr>
          <p:nvPr/>
        </p:nvGrpSpPr>
        <p:grpSpPr bwMode="auto">
          <a:xfrm>
            <a:off x="920722" y="2006600"/>
            <a:ext cx="10208768" cy="3190240"/>
            <a:chOff x="548" y="1266"/>
            <a:chExt cx="4608" cy="1440"/>
          </a:xfrm>
          <a:solidFill>
            <a:srgbClr val="F5333F"/>
          </a:solidFill>
        </p:grpSpPr>
        <p:sp>
          <p:nvSpPr>
            <p:cNvPr id="17" name="Line 4">
              <a:extLst>
                <a:ext uri="{FF2B5EF4-FFF2-40B4-BE49-F238E27FC236}">
                  <a16:creationId xmlns:a16="http://schemas.microsoft.com/office/drawing/2014/main" id="{05C71AEF-5614-39C8-8AF7-C0E6EA44A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8" name="Line 5">
              <a:extLst>
                <a:ext uri="{FF2B5EF4-FFF2-40B4-BE49-F238E27FC236}">
                  <a16:creationId xmlns:a16="http://schemas.microsoft.com/office/drawing/2014/main" id="{E659F435-3AD1-CD84-F198-633FFFC4B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8B727639-06CE-5CE2-5B17-D3C0969A5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E907F453-130C-C393-9AFE-49336FC87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1" name="Line 8">
              <a:extLst>
                <a:ext uri="{FF2B5EF4-FFF2-40B4-BE49-F238E27FC236}">
                  <a16:creationId xmlns:a16="http://schemas.microsoft.com/office/drawing/2014/main" id="{6801007C-60CA-D68B-7DFE-1BCE7233F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22" name="AutoShape 9">
              <a:extLst>
                <a:ext uri="{FF2B5EF4-FFF2-40B4-BE49-F238E27FC236}">
                  <a16:creationId xmlns:a16="http://schemas.microsoft.com/office/drawing/2014/main" id="{B7B6516C-194A-DA2B-A5E2-A429B5B6D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A3BF937E-4046-A347-5A1B-6A8A1EE5C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" y="2244"/>
              <a:ext cx="768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Logistieke sectie</a:t>
              </a:r>
            </a:p>
          </p:txBody>
        </p:sp>
        <p:sp>
          <p:nvSpPr>
            <p:cNvPr id="24" name="AutoShape 11">
              <a:extLst>
                <a:ext uri="{FF2B5EF4-FFF2-40B4-BE49-F238E27FC236}">
                  <a16:creationId xmlns:a16="http://schemas.microsoft.com/office/drawing/2014/main" id="{C4A0F1C0-004E-3270-089D-7CA5BE540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5" name="Text Box 12">
              <a:extLst>
                <a:ext uri="{FF2B5EF4-FFF2-40B4-BE49-F238E27FC236}">
                  <a16:creationId xmlns:a16="http://schemas.microsoft.com/office/drawing/2014/main" id="{8F77DA95-3411-0BB4-9B26-51E7487496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5" y="2237"/>
              <a:ext cx="911" cy="3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Financiële / administratieve sectie</a:t>
              </a:r>
            </a:p>
          </p:txBody>
        </p:sp>
        <p:sp>
          <p:nvSpPr>
            <p:cNvPr id="26" name="AutoShape 13">
              <a:extLst>
                <a:ext uri="{FF2B5EF4-FFF2-40B4-BE49-F238E27FC236}">
                  <a16:creationId xmlns:a16="http://schemas.microsoft.com/office/drawing/2014/main" id="{8690D732-493C-ACE7-101F-3B30FAA92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33628B1B-0255-CCE1-54AB-39E1B32A29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" y="2244"/>
              <a:ext cx="834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Operationele sectie</a:t>
              </a:r>
            </a:p>
          </p:txBody>
        </p:sp>
        <p:sp>
          <p:nvSpPr>
            <p:cNvPr id="28" name="AutoShape 15">
              <a:extLst>
                <a:ext uri="{FF2B5EF4-FFF2-40B4-BE49-F238E27FC236}">
                  <a16:creationId xmlns:a16="http://schemas.microsoft.com/office/drawing/2014/main" id="{CFA56E17-95CF-22D8-BA0F-78FDACACD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29" name="Text Box 16">
              <a:extLst>
                <a:ext uri="{FF2B5EF4-FFF2-40B4-BE49-F238E27FC236}">
                  <a16:creationId xmlns:a16="http://schemas.microsoft.com/office/drawing/2014/main" id="{FB058ECA-CC04-0156-CD32-FEE7E41924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2244"/>
              <a:ext cx="822" cy="15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 dirty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Planningssectie</a:t>
              </a:r>
            </a:p>
          </p:txBody>
        </p:sp>
        <p:sp>
          <p:nvSpPr>
            <p:cNvPr id="30" name="AutoShape 17">
              <a:extLst>
                <a:ext uri="{FF2B5EF4-FFF2-40B4-BE49-F238E27FC236}">
                  <a16:creationId xmlns:a16="http://schemas.microsoft.com/office/drawing/2014/main" id="{C19AB80B-4F7B-2C35-BFC8-254C121D2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31" name="Text Box 18">
              <a:extLst>
                <a:ext uri="{FF2B5EF4-FFF2-40B4-BE49-F238E27FC236}">
                  <a16:creationId xmlns:a16="http://schemas.microsoft.com/office/drawing/2014/main" id="{10D20BC1-54B0-58F3-F381-772FFD40B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8" y="1362"/>
              <a:ext cx="768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600" b="1" i="0" u="none" baseline="0" dirty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Incidenten-commando</a:t>
              </a:r>
            </a:p>
          </p:txBody>
        </p:sp>
        <p:sp>
          <p:nvSpPr>
            <p:cNvPr id="256" name="Line 19">
              <a:extLst>
                <a:ext uri="{FF2B5EF4-FFF2-40B4-BE49-F238E27FC236}">
                  <a16:creationId xmlns:a16="http://schemas.microsoft.com/office/drawing/2014/main" id="{7033BF0D-55B1-6A9F-00BA-FB9BF2F57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</p:grpSp>
    </p:spTree>
    <p:extLst>
      <p:ext uri="{BB962C8B-B14F-4D97-AF65-F5344CB8AC3E}">
        <p14:creationId xmlns:p14="http://schemas.microsoft.com/office/powerpoint/2010/main" val="44915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nl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ICS-’span of control’  </a:t>
            </a:r>
            <a:endParaRPr kumimoji="0" lang="nl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D1957670-9789-B13C-B85E-E7F21D82E749}"/>
              </a:ext>
            </a:extLst>
          </p:cNvPr>
          <p:cNvGrpSpPr>
            <a:grpSpLocks/>
          </p:cNvGrpSpPr>
          <p:nvPr/>
        </p:nvGrpSpPr>
        <p:grpSpPr bwMode="auto">
          <a:xfrm>
            <a:off x="1965690" y="2133601"/>
            <a:ext cx="8344620" cy="4104639"/>
            <a:chOff x="1152" y="1344"/>
            <a:chExt cx="3576" cy="1759"/>
          </a:xfrm>
        </p:grpSpPr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C4A242E9-66A3-3298-1F50-8D9939526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9" y="1900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3" name="Line 4">
              <a:extLst>
                <a:ext uri="{FF2B5EF4-FFF2-40B4-BE49-F238E27FC236}">
                  <a16:creationId xmlns:a16="http://schemas.microsoft.com/office/drawing/2014/main" id="{A0BE6031-FB3C-DD61-F8E1-879EE7852C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1" y="1900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4" name="Line 5">
              <a:extLst>
                <a:ext uri="{FF2B5EF4-FFF2-40B4-BE49-F238E27FC236}">
                  <a16:creationId xmlns:a16="http://schemas.microsoft.com/office/drawing/2014/main" id="{C5513F28-66F3-309E-C097-2A72CB92D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4" y="1638"/>
              <a:ext cx="0" cy="123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1842E21C-7BFA-3717-724D-C796B5372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" y="1344"/>
              <a:ext cx="1715" cy="43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635088E3-412C-7BA5-8D5A-74BAC98EA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0" y="1417"/>
              <a:ext cx="1577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Supervisor</a:t>
              </a:r>
              <a:endParaRPr lang="nl" altLang="en-US" sz="18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7AB3E085-34EF-B2A6-F79F-17B18D8DD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0" y="2106"/>
              <a:ext cx="1187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D4BE2F5E-D6E2-32D3-21FE-EEA4F26EA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176"/>
              <a:ext cx="1578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Resource 1</a:t>
              </a:r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50A18380-ADF9-D322-85B3-79E17BE6C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2106"/>
              <a:ext cx="1163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7703240F-0A96-8C51-06F3-0524BC301E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" y="2166"/>
              <a:ext cx="1578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Resource 3</a:t>
              </a: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09C616F7-98F5-7A24-11E4-6348FB2A4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" y="2722"/>
              <a:ext cx="1210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"/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164082A-18AA-7F26-F216-CAD855984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" y="2782"/>
              <a:ext cx="1578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Resource 2</a:t>
              </a:r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4AE46D55-9E77-E9E0-332E-2ACB865DD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1" y="1912"/>
              <a:ext cx="198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"/>
            </a:p>
          </p:txBody>
        </p:sp>
      </p:grpSp>
    </p:spTree>
    <p:extLst>
      <p:ext uri="{BB962C8B-B14F-4D97-AF65-F5344CB8AC3E}">
        <p14:creationId xmlns:p14="http://schemas.microsoft.com/office/powerpoint/2010/main" val="1074802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1711</Words>
  <Application>Microsoft Office PowerPoint</Application>
  <PresentationFormat>Grand écran</PresentationFormat>
  <Paragraphs>344</Paragraphs>
  <Slides>40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40</vt:i4>
      </vt:variant>
    </vt:vector>
  </HeadingPairs>
  <TitlesOfParts>
    <vt:vector size="50" baseType="lpstr">
      <vt:lpstr>Arial</vt:lpstr>
      <vt:lpstr>Calibri</vt:lpstr>
      <vt:lpstr>Open sans</vt:lpstr>
      <vt:lpstr>Arial Nova</vt:lpstr>
      <vt:lpstr>Wingdings</vt:lpstr>
      <vt:lpstr>Noto Sans Symbols</vt:lpstr>
      <vt:lpstr>Tahoma</vt:lpstr>
      <vt:lpstr>Office Theme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Nicholas</dc:creator>
  <cp:lastModifiedBy>Laura Defèche</cp:lastModifiedBy>
  <cp:revision>12</cp:revision>
  <dcterms:created xsi:type="dcterms:W3CDTF">2021-09-10T07:38:40Z</dcterms:created>
  <dcterms:modified xsi:type="dcterms:W3CDTF">2024-09-23T14:13:11Z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f3f7fd-5cd4-4287-9002-aceb9af13c42_Enabled">
    <vt:lpwstr>true</vt:lpwstr>
  </property>
  <property fmtid="{D5CDD505-2E9C-101B-9397-08002B2CF9AE}" pid="3" name="MSIP_Label_caf3f7fd-5cd4-4287-9002-aceb9af13c42_SetDate">
    <vt:lpwstr>2022-06-01T21:18:20Z</vt:lpwstr>
  </property>
  <property fmtid="{D5CDD505-2E9C-101B-9397-08002B2CF9AE}" pid="4" name="MSIP_Label_caf3f7fd-5cd4-4287-9002-aceb9af13c42_Method">
    <vt:lpwstr>Privileged</vt:lpwstr>
  </property>
  <property fmtid="{D5CDD505-2E9C-101B-9397-08002B2CF9AE}" pid="5" name="MSIP_Label_caf3f7fd-5cd4-4287-9002-aceb9af13c42_Name">
    <vt:lpwstr>Public</vt:lpwstr>
  </property>
  <property fmtid="{D5CDD505-2E9C-101B-9397-08002B2CF9AE}" pid="6" name="MSIP_Label_caf3f7fd-5cd4-4287-9002-aceb9af13c42_SiteId">
    <vt:lpwstr>a2b53be5-734e-4e6c-ab0d-d184f60fd917</vt:lpwstr>
  </property>
  <property fmtid="{D5CDD505-2E9C-101B-9397-08002B2CF9AE}" pid="7" name="MSIP_Label_caf3f7fd-5cd4-4287-9002-aceb9af13c42_ActionId">
    <vt:lpwstr>c8a60539-0660-4913-a965-f683f37bdb95</vt:lpwstr>
  </property>
  <property fmtid="{D5CDD505-2E9C-101B-9397-08002B2CF9AE}" pid="8" name="MSIP_Label_caf3f7fd-5cd4-4287-9002-aceb9af13c42_ContentBits">
    <vt:lpwstr>2</vt:lpwstr>
  </property>
</Properties>
</file>