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310" r:id="rId2"/>
    <p:sldId id="30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12" r:id="rId14"/>
    <p:sldId id="267" r:id="rId15"/>
    <p:sldId id="268" r:id="rId16"/>
    <p:sldId id="269" r:id="rId17"/>
    <p:sldId id="276" r:id="rId18"/>
    <p:sldId id="277" r:id="rId19"/>
    <p:sldId id="311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q/arDehxUoSrRJzws9fjd8lKuS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TRCS Crisis2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33F"/>
    <a:srgbClr val="011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7697E0-0639-4E5E-9D4D-24062EF77336}" v="1" dt="2024-07-03T00:01:41.123"/>
  </p1510:revLst>
</p1510:revInfo>
</file>

<file path=ppt/tableStyles.xml><?xml version="1.0" encoding="utf-8"?>
<a:tblStyleLst xmlns:a="http://schemas.openxmlformats.org/drawingml/2006/main" def="{D25A4ABB-AA64-47FB-8EB1-85AA96BD637D}">
  <a:tblStyle styleId="{D25A4ABB-AA64-47FB-8EB1-85AA96BD637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ita REDOY" userId="bdf92b45-d4ea-4a1c-a375-114a0375a38b" providerId="ADAL" clId="{297697E0-0639-4E5E-9D4D-24062EF77336}"/>
    <pc:docChg chg="custSel addSld delSld modSld sldOrd">
      <pc:chgData name="Vanita REDOY" userId="bdf92b45-d4ea-4a1c-a375-114a0375a38b" providerId="ADAL" clId="{297697E0-0639-4E5E-9D4D-24062EF77336}" dt="2024-07-03T00:02:04.030" v="164" actId="20577"/>
      <pc:docMkLst>
        <pc:docMk/>
      </pc:docMkLst>
      <pc:sldChg chg="modSp mod">
        <pc:chgData name="Vanita REDOY" userId="bdf92b45-d4ea-4a1c-a375-114a0375a38b" providerId="ADAL" clId="{297697E0-0639-4E5E-9D4D-24062EF77336}" dt="2024-07-02T23:56:09.540" v="0" actId="6549"/>
        <pc:sldMkLst>
          <pc:docMk/>
          <pc:sldMk cId="0" sldId="257"/>
        </pc:sldMkLst>
        <pc:spChg chg="mod">
          <ac:chgData name="Vanita REDOY" userId="bdf92b45-d4ea-4a1c-a375-114a0375a38b" providerId="ADAL" clId="{297697E0-0639-4E5E-9D4D-24062EF77336}" dt="2024-07-02T23:56:09.540" v="0" actId="6549"/>
          <ac:spMkLst>
            <pc:docMk/>
            <pc:sldMk cId="0" sldId="257"/>
            <ac:spMk id="105" creationId="{00000000-0000-0000-0000-000000000000}"/>
          </ac:spMkLst>
        </pc:spChg>
      </pc:sldChg>
      <pc:sldChg chg="modSp mod">
        <pc:chgData name="Vanita REDOY" userId="bdf92b45-d4ea-4a1c-a375-114a0375a38b" providerId="ADAL" clId="{297697E0-0639-4E5E-9D4D-24062EF77336}" dt="2024-07-02T23:57:16.647" v="4" actId="1076"/>
        <pc:sldMkLst>
          <pc:docMk/>
          <pc:sldMk cId="0" sldId="268"/>
        </pc:sldMkLst>
        <pc:spChg chg="mod">
          <ac:chgData name="Vanita REDOY" userId="bdf92b45-d4ea-4a1c-a375-114a0375a38b" providerId="ADAL" clId="{297697E0-0639-4E5E-9D4D-24062EF77336}" dt="2024-07-02T23:57:06.761" v="2" actId="1076"/>
          <ac:spMkLst>
            <pc:docMk/>
            <pc:sldMk cId="0" sldId="268"/>
            <ac:spMk id="253" creationId="{00000000-0000-0000-0000-000000000000}"/>
          </ac:spMkLst>
        </pc:spChg>
        <pc:spChg chg="mod">
          <ac:chgData name="Vanita REDOY" userId="bdf92b45-d4ea-4a1c-a375-114a0375a38b" providerId="ADAL" clId="{297697E0-0639-4E5E-9D4D-24062EF77336}" dt="2024-07-02T23:57:13.150" v="3" actId="1076"/>
          <ac:spMkLst>
            <pc:docMk/>
            <pc:sldMk cId="0" sldId="268"/>
            <ac:spMk id="254" creationId="{00000000-0000-0000-0000-000000000000}"/>
          </ac:spMkLst>
        </pc:spChg>
        <pc:spChg chg="mod">
          <ac:chgData name="Vanita REDOY" userId="bdf92b45-d4ea-4a1c-a375-114a0375a38b" providerId="ADAL" clId="{297697E0-0639-4E5E-9D4D-24062EF77336}" dt="2024-07-02T23:57:16.647" v="4" actId="1076"/>
          <ac:spMkLst>
            <pc:docMk/>
            <pc:sldMk cId="0" sldId="268"/>
            <ac:spMk id="255" creationId="{00000000-0000-0000-0000-000000000000}"/>
          </ac:spMkLst>
        </pc:spChg>
      </pc:sldChg>
      <pc:sldChg chg="del">
        <pc:chgData name="Vanita REDOY" userId="bdf92b45-d4ea-4a1c-a375-114a0375a38b" providerId="ADAL" clId="{297697E0-0639-4E5E-9D4D-24062EF77336}" dt="2024-07-02T23:57:39.680" v="5" actId="2696"/>
        <pc:sldMkLst>
          <pc:docMk/>
          <pc:sldMk cId="0" sldId="270"/>
        </pc:sldMkLst>
      </pc:sldChg>
      <pc:sldChg chg="del">
        <pc:chgData name="Vanita REDOY" userId="bdf92b45-d4ea-4a1c-a375-114a0375a38b" providerId="ADAL" clId="{297697E0-0639-4E5E-9D4D-24062EF77336}" dt="2024-07-02T23:57:39.680" v="5" actId="2696"/>
        <pc:sldMkLst>
          <pc:docMk/>
          <pc:sldMk cId="0" sldId="271"/>
        </pc:sldMkLst>
      </pc:sldChg>
      <pc:sldChg chg="del">
        <pc:chgData name="Vanita REDOY" userId="bdf92b45-d4ea-4a1c-a375-114a0375a38b" providerId="ADAL" clId="{297697E0-0639-4E5E-9D4D-24062EF77336}" dt="2024-07-02T23:57:39.680" v="5" actId="2696"/>
        <pc:sldMkLst>
          <pc:docMk/>
          <pc:sldMk cId="0" sldId="272"/>
        </pc:sldMkLst>
      </pc:sldChg>
      <pc:sldChg chg="del">
        <pc:chgData name="Vanita REDOY" userId="bdf92b45-d4ea-4a1c-a375-114a0375a38b" providerId="ADAL" clId="{297697E0-0639-4E5E-9D4D-24062EF77336}" dt="2024-07-02T23:57:39.680" v="5" actId="2696"/>
        <pc:sldMkLst>
          <pc:docMk/>
          <pc:sldMk cId="0" sldId="273"/>
        </pc:sldMkLst>
      </pc:sldChg>
      <pc:sldChg chg="del">
        <pc:chgData name="Vanita REDOY" userId="bdf92b45-d4ea-4a1c-a375-114a0375a38b" providerId="ADAL" clId="{297697E0-0639-4E5E-9D4D-24062EF77336}" dt="2024-07-02T23:57:39.680" v="5" actId="2696"/>
        <pc:sldMkLst>
          <pc:docMk/>
          <pc:sldMk cId="0" sldId="274"/>
        </pc:sldMkLst>
      </pc:sldChg>
      <pc:sldChg chg="del">
        <pc:chgData name="Vanita REDOY" userId="bdf92b45-d4ea-4a1c-a375-114a0375a38b" providerId="ADAL" clId="{297697E0-0639-4E5E-9D4D-24062EF77336}" dt="2024-07-02T23:57:39.680" v="5" actId="2696"/>
        <pc:sldMkLst>
          <pc:docMk/>
          <pc:sldMk cId="0" sldId="275"/>
        </pc:sldMkLst>
      </pc:sldChg>
      <pc:sldChg chg="addSp modSp add mod ord">
        <pc:chgData name="Vanita REDOY" userId="bdf92b45-d4ea-4a1c-a375-114a0375a38b" providerId="ADAL" clId="{297697E0-0639-4E5E-9D4D-24062EF77336}" dt="2024-07-03T00:02:04.030" v="164" actId="20577"/>
        <pc:sldMkLst>
          <pc:docMk/>
          <pc:sldMk cId="3765589261" sldId="312"/>
        </pc:sldMkLst>
        <pc:spChg chg="add mod">
          <ac:chgData name="Vanita REDOY" userId="bdf92b45-d4ea-4a1c-a375-114a0375a38b" providerId="ADAL" clId="{297697E0-0639-4E5E-9D4D-24062EF77336}" dt="2024-07-03T00:02:04.030" v="164" actId="20577"/>
          <ac:spMkLst>
            <pc:docMk/>
            <pc:sldMk cId="3765589261" sldId="312"/>
            <ac:spMk id="2" creationId="{DABADE01-8A7D-2226-A69D-522B02881C72}"/>
          </ac:spMkLst>
        </pc:spChg>
        <pc:spChg chg="mod">
          <ac:chgData name="Vanita REDOY" userId="bdf92b45-d4ea-4a1c-a375-114a0375a38b" providerId="ADAL" clId="{297697E0-0639-4E5E-9D4D-24062EF77336}" dt="2024-07-02T23:58:49.188" v="32" actId="20577"/>
          <ac:spMkLst>
            <pc:docMk/>
            <pc:sldMk cId="3765589261" sldId="312"/>
            <ac:spMk id="129" creationId="{00000000-0000-0000-0000-000000000000}"/>
          </ac:spMkLst>
        </pc:spChg>
        <pc:spChg chg="mod">
          <ac:chgData name="Vanita REDOY" userId="bdf92b45-d4ea-4a1c-a375-114a0375a38b" providerId="ADAL" clId="{297697E0-0639-4E5E-9D4D-24062EF77336}" dt="2024-07-03T00:01:45.383" v="156" actId="1076"/>
          <ac:spMkLst>
            <pc:docMk/>
            <pc:sldMk cId="3765589261" sldId="312"/>
            <ac:spMk id="13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52989-18D5-6443-E44A-D9DA3670B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A07241-67F4-D317-A968-E8EB780BD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B7E54-A89A-95BC-64C0-63A8AB4C2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DCC80-1342-0EE6-77D1-B21438D6F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892D1-C521-4241-BBF2-D66905FDC5C3}" type="slidenum">
              <a:rPr lang="en-TT" smtClean="0"/>
              <a:t>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65818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4cf92f5a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f4cf92f5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1909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86" name="Google Shape;78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4cf92f5a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f4cf92f5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5" name="Google Shape;15;p23" descr="{&quot;HashCode&quot;:-45436510,&quot;Placement&quot;:&quot;Footer&quot;,&quot;Top&quot;:519.343,&quot;Left&quot;:0.0,&quot;SlideWidth&quot;:960,&quot;SlideHeight&quot;:540}"/>
          <p:cNvSpPr txBox="1"/>
          <p:nvPr/>
        </p:nvSpPr>
        <p:spPr>
          <a:xfrm>
            <a:off x="0" y="6595656"/>
            <a:ext cx="581126" cy="26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://www.cadrim.org/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5D6DB-32DE-9D1C-A499-06E9460E1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9;p1" descr="A picture containing sky, outdoor, person&#10;&#10;Description automatically generated">
            <a:extLst>
              <a:ext uri="{FF2B5EF4-FFF2-40B4-BE49-F238E27FC236}">
                <a16:creationId xmlns:a16="http://schemas.microsoft.com/office/drawing/2014/main" id="{D6087C21-EA33-ACEC-29A4-60EB97F78B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238" b="1430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3EF38AA-6D17-DD78-05EB-8999F147A72E}"/>
              </a:ext>
            </a:extLst>
          </p:cNvPr>
          <p:cNvGrpSpPr/>
          <p:nvPr/>
        </p:nvGrpSpPr>
        <p:grpSpPr>
          <a:xfrm>
            <a:off x="0" y="1814273"/>
            <a:ext cx="12192000" cy="4540107"/>
            <a:chOff x="3544" y="1909969"/>
            <a:chExt cx="12192000" cy="45401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9ED9CD-EE05-A3CC-73F5-492FB5ED1D6C}"/>
                </a:ext>
              </a:extLst>
            </p:cNvPr>
            <p:cNvSpPr/>
            <p:nvPr/>
          </p:nvSpPr>
          <p:spPr>
            <a:xfrm>
              <a:off x="3544" y="2272581"/>
              <a:ext cx="12192000" cy="3814884"/>
            </a:xfrm>
            <a:prstGeom prst="rect">
              <a:avLst/>
            </a:prstGeom>
            <a:solidFill>
              <a:srgbClr val="011E41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D1727F-170E-BDFB-EB01-99558065BDDF}"/>
                </a:ext>
              </a:extLst>
            </p:cNvPr>
            <p:cNvSpPr/>
            <p:nvPr/>
          </p:nvSpPr>
          <p:spPr>
            <a:xfrm>
              <a:off x="341197" y="1909972"/>
              <a:ext cx="5857584" cy="4540102"/>
            </a:xfrm>
            <a:prstGeom prst="rect">
              <a:avLst/>
            </a:prstGeom>
            <a:solidFill>
              <a:srgbClr val="F5333F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879017C5-8D35-655A-42D2-C458264A3972}"/>
                </a:ext>
              </a:extLst>
            </p:cNvPr>
            <p:cNvSpPr/>
            <p:nvPr/>
          </p:nvSpPr>
          <p:spPr>
            <a:xfrm>
              <a:off x="6193713" y="1909969"/>
              <a:ext cx="435935" cy="362609"/>
            </a:xfrm>
            <a:prstGeom prst="rtTriangle">
              <a:avLst/>
            </a:prstGeom>
            <a:gradFill flip="none" rotWithShape="1">
              <a:gsLst>
                <a:gs pos="0">
                  <a:srgbClr val="F5333F">
                    <a:shade val="30000"/>
                    <a:satMod val="115000"/>
                  </a:srgbClr>
                </a:gs>
                <a:gs pos="50000">
                  <a:srgbClr val="F5333F">
                    <a:shade val="67500"/>
                    <a:satMod val="115000"/>
                  </a:srgbClr>
                </a:gs>
                <a:gs pos="100000">
                  <a:srgbClr val="F533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F97CA66A-4577-F098-22DC-7DBEEB7788B5}"/>
                </a:ext>
              </a:extLst>
            </p:cNvPr>
            <p:cNvSpPr/>
            <p:nvPr/>
          </p:nvSpPr>
          <p:spPr>
            <a:xfrm rot="5400000">
              <a:off x="6198200" y="6094518"/>
              <a:ext cx="351071" cy="360046"/>
            </a:xfrm>
            <a:prstGeom prst="rtTriangle">
              <a:avLst/>
            </a:prstGeom>
            <a:gradFill flip="none" rotWithShape="1">
              <a:gsLst>
                <a:gs pos="0">
                  <a:srgbClr val="F5333F">
                    <a:shade val="30000"/>
                    <a:satMod val="115000"/>
                  </a:srgbClr>
                </a:gs>
                <a:gs pos="50000">
                  <a:srgbClr val="F5333F">
                    <a:shade val="67500"/>
                    <a:satMod val="115000"/>
                  </a:srgbClr>
                </a:gs>
                <a:gs pos="100000">
                  <a:srgbClr val="F5333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CAD033-47AF-64B5-B807-D389BD05FCAE}"/>
              </a:ext>
            </a:extLst>
          </p:cNvPr>
          <p:cNvGrpSpPr/>
          <p:nvPr/>
        </p:nvGrpSpPr>
        <p:grpSpPr>
          <a:xfrm>
            <a:off x="324999" y="2351761"/>
            <a:ext cx="5882891" cy="3598674"/>
            <a:chOff x="324999" y="2351761"/>
            <a:chExt cx="5882891" cy="3598674"/>
          </a:xfrm>
        </p:grpSpPr>
        <p:sp>
          <p:nvSpPr>
            <p:cNvPr id="9" name="Google Shape;91;p1">
              <a:extLst>
                <a:ext uri="{FF2B5EF4-FFF2-40B4-BE49-F238E27FC236}">
                  <a16:creationId xmlns:a16="http://schemas.microsoft.com/office/drawing/2014/main" id="{4E259CB5-FEB6-2042-C481-12EB360132CC}"/>
                </a:ext>
              </a:extLst>
            </p:cNvPr>
            <p:cNvSpPr/>
            <p:nvPr/>
          </p:nvSpPr>
          <p:spPr>
            <a:xfrm>
              <a:off x="478495" y="3557413"/>
              <a:ext cx="5729395" cy="16619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r>
                <a:rPr lang="es" sz="4400" b="1" i="0" u="none" strike="noStrike" cap="none" baseline="0">
                  <a:solidFill>
                    <a:schemeClr val="lt1"/>
                  </a:solidFill>
                  <a:latin typeface="Arial" panose="020B0604020202020204" pitchFamily="34" charset="0"/>
                  <a:cs typeface="+mn-cs"/>
                  <a:sym typeface="Arial" panose="020B0604020202020204" pitchFamily="34" charset="0"/>
                </a:rPr>
                <a:t>Los CDRT y la comunicación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Arial"/>
                <a:buNone/>
              </a:pPr>
              <a:endParaRPr lang="e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2;p1">
              <a:extLst>
                <a:ext uri="{FF2B5EF4-FFF2-40B4-BE49-F238E27FC236}">
                  <a16:creationId xmlns:a16="http://schemas.microsoft.com/office/drawing/2014/main" id="{5C5BABCC-525A-2249-FFD7-2F30C65EBAB6}"/>
                </a:ext>
              </a:extLst>
            </p:cNvPr>
            <p:cNvSpPr/>
            <p:nvPr/>
          </p:nvSpPr>
          <p:spPr>
            <a:xfrm>
              <a:off x="478496" y="5211812"/>
              <a:ext cx="5729394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s" sz="2100" b="0" i="0" u="none" strike="noStrike" cap="none" baseline="0" dirty="0">
                  <a:solidFill>
                    <a:schemeClr val="lt1">
                      <a:lumMod val="10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+mn-cs"/>
                  <a:sym typeface="Arial" panose="020B0604020202020204" pitchFamily="34" charset="0"/>
                </a:rPr>
                <a:t>Para los equipos comunitarios de respuesta a desastres</a:t>
              </a:r>
              <a:endParaRPr lang="es" sz="2100" b="0" i="0" u="none" strike="noStrike" cap="none" dirty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5" name="Picture 4" descr="A black and white rectangle with black text&#10;&#10;Description automatically generated">
              <a:extLst>
                <a:ext uri="{FF2B5EF4-FFF2-40B4-BE49-F238E27FC236}">
                  <a16:creationId xmlns:a16="http://schemas.microsoft.com/office/drawing/2014/main" id="{59A31C01-99C1-533A-8B38-26A52FCA6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999" y="2351761"/>
              <a:ext cx="4278901" cy="1135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354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241907" y="638259"/>
            <a:ext cx="3872893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Hablemos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Comunicación antes de un desastre</a:t>
            </a:r>
            <a:endParaRPr lang="es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5460714" y="761914"/>
            <a:ext cx="6202966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0" u="none" baseline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Garantice la participación y los comentarios/opiniones de la comunidad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s" sz="1800" b="0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Comparta información que satisfaga sus necesidades y sea relevante.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s" sz="1800" b="0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Incluya a todos los grupos en los debates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s" sz="1800" b="0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Establezca un sistema de comentarios/opiniones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0" u="none" baseline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Promueva la comunicación del cambio social y de comportamiento</a:t>
            </a:r>
          </a:p>
          <a:p>
            <a:pPr marL="285750" indent="-285750" algn="l" rtl="0">
              <a:buClr>
                <a:srgbClr val="F5333F"/>
              </a:buClr>
              <a:buSzPts val="1800"/>
              <a:buFont typeface="Arial"/>
              <a:buChar char="•"/>
            </a:pPr>
            <a:r>
              <a:rPr lang="es" sz="1800" b="0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Fomente debates abiertos que permitan comprender las percepciones y los comportamientos. </a:t>
            </a:r>
          </a:p>
          <a:p>
            <a:pPr marL="285750" indent="-285750" algn="l" rtl="0">
              <a:buClr>
                <a:srgbClr val="F5333F"/>
              </a:buClr>
              <a:buSzPts val="1800"/>
              <a:buFont typeface="Arial"/>
              <a:buChar char="•"/>
            </a:pPr>
            <a:r>
              <a:rPr lang="es" sz="1800" b="0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Ayude a las comunidades a adoptar prácticas más seguras y saludables.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0" u="none" baseline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Utilice la información de la comunidad para ayudar en la incidencia</a:t>
            </a:r>
            <a:endParaRPr lang="es" sz="1800" b="1" dirty="0">
              <a:solidFill>
                <a:srgbClr val="F5333F">
                  <a:lumMod val="10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285750" lvl="0" indent="-285750" algn="l" rtl="0">
              <a:buClr>
                <a:srgbClr val="F5333F"/>
              </a:buClr>
              <a:buSzPts val="1800"/>
              <a:buFont typeface="Arial"/>
              <a:buChar char="•"/>
            </a:pPr>
            <a:r>
              <a:rPr lang="es" sz="1800" b="0" i="0" u="none" baseline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Ayude a las comunidades a comprender cómo utilizar sus conocimientos y su información para hablar sobre los temas que les afectan y hacer oír su voz.</a:t>
            </a:r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417792" y="2663649"/>
            <a:ext cx="99342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9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537625" y="761914"/>
            <a:ext cx="824089" cy="94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452959" y="4876441"/>
            <a:ext cx="1027289" cy="925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135348" y="638259"/>
            <a:ext cx="3952671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La comunicación </a:t>
            </a:r>
            <a:r>
              <a:rPr lang="es" sz="3600" b="1" i="0" u="none" baseline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durante desastres </a:t>
            </a:r>
            <a:endParaRPr lang="es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5989759" y="1443861"/>
            <a:ext cx="5167086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0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Proporcione información oportuna, precisa y que salve vidas a la población afectada utilizando los medios de comunicación locales.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0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Proporcione información destinada a salvar vidas y prevenir nuevas crisis.</a:t>
            </a:r>
            <a:endParaRPr lang="es" sz="1800" dirty="0">
              <a:solidFill>
                <a:schemeClr val="dk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0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Ofrezca indicaciones sobre dónde obtener ayuda.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0" i="0" u="none" baseline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Proporcione información sobre sus derechos legales y quién está a cargo.</a:t>
            </a:r>
            <a:endParaRPr lang="es" dirty="0"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960411" y="3708641"/>
            <a:ext cx="767644" cy="67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0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995407" y="4737553"/>
            <a:ext cx="677333" cy="64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068784" y="1443861"/>
            <a:ext cx="659271" cy="78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0"/>
          <p:cNvPicPr preferRelativeResize="0"/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147707" y="2706511"/>
            <a:ext cx="711200" cy="722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>
            <a:off x="253187" y="638259"/>
            <a:ext cx="3941391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Hablemos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Barreras </a:t>
            </a:r>
            <a:r>
              <a:rPr lang="es" sz="3600" b="1" i="0" u="none" baseline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de comunicación</a:t>
            </a:r>
            <a:endParaRPr lang="es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225" name="Google Shape;225;p11"/>
          <p:cNvSpPr txBox="1"/>
          <p:nvPr/>
        </p:nvSpPr>
        <p:spPr>
          <a:xfrm>
            <a:off x="6351164" y="1252273"/>
            <a:ext cx="5167086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Diversidad lingüística y cultural.</a:t>
            </a:r>
            <a:endParaRPr lang="es" sz="1800" b="1" dirty="0">
              <a:solidFill>
                <a:schemeClr val="dk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0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	</a:t>
            </a:r>
            <a:endParaRPr lang="es" sz="1800" b="1" dirty="0">
              <a:solidFill>
                <a:schemeClr val="dk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Exposición a diversos peligros.</a:t>
            </a:r>
            <a:endParaRPr lang="es" sz="1800" b="1" dirty="0">
              <a:solidFill>
                <a:schemeClr val="dk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" sz="1800" b="1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Acceso y uso variables de la tecnología </a:t>
            </a:r>
            <a:endParaRPr lang="es" sz="1800" b="1" dirty="0">
              <a:solidFill>
                <a:schemeClr val="dk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" sz="1800" b="1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0" u="none" baseline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Diferencias de edad</a:t>
            </a:r>
            <a:endParaRPr lang="es" dirty="0"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218407" y="3459318"/>
            <a:ext cx="880533" cy="80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235340" y="4521030"/>
            <a:ext cx="846667" cy="936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280495" y="1164462"/>
            <a:ext cx="756356" cy="632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297429" y="2288748"/>
            <a:ext cx="722489" cy="688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4cf92f5a7_0_0"/>
          <p:cNvSpPr/>
          <p:nvPr/>
        </p:nvSpPr>
        <p:spPr>
          <a:xfrm>
            <a:off x="-16474" y="-5348"/>
            <a:ext cx="4211100" cy="6863347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f4cf92f5a7_0_0"/>
          <p:cNvSpPr txBox="1"/>
          <p:nvPr/>
        </p:nvSpPr>
        <p:spPr>
          <a:xfrm>
            <a:off x="224200" y="638259"/>
            <a:ext cx="38010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Actividad: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lang="es" sz="3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200" b="0" i="0" u="none" baseline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Plan de comunicación del CDRT</a:t>
            </a:r>
            <a:endParaRPr lang="es" sz="1200" dirty="0"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30" name="Google Shape;130;g1f4cf92f5a7_0_0"/>
          <p:cNvSpPr txBox="1"/>
          <p:nvPr/>
        </p:nvSpPr>
        <p:spPr>
          <a:xfrm>
            <a:off x="4846320" y="1991261"/>
            <a:ext cx="69195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</a:pPr>
            <a:r>
              <a:rPr lang="es" sz="2400" b="0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Hable sobre el tipo de información que debe incluirse en un plan de comunicación del CDRT. 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BADE01-8A7D-2226-A69D-522B02881C72}"/>
              </a:ext>
            </a:extLst>
          </p:cNvPr>
          <p:cNvSpPr txBox="1"/>
          <p:nvPr/>
        </p:nvSpPr>
        <p:spPr>
          <a:xfrm>
            <a:off x="4846320" y="5555632"/>
            <a:ext cx="6492240" cy="923330"/>
          </a:xfrm>
          <a:prstGeom prst="rect">
            <a:avLst/>
          </a:prstGeom>
          <a:solidFill>
            <a:srgbClr val="F5333F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s" sz="2000" b="1" i="0" u="none" baseline="0">
                <a:solidFill>
                  <a:schemeClr val="lt1">
                    <a:lumMod val="100000"/>
                  </a:schemeClr>
                </a:solidFill>
                <a:highlight>
                  <a:srgbClr val="F5333F"/>
                </a:highlight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Nota: </a:t>
            </a:r>
            <a:r>
              <a:rPr lang="es" sz="2000" b="1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También puede consultar la Unidad 8 en la página 19 del Cuaderno de trabajo del CDRT</a:t>
            </a:r>
          </a:p>
          <a:p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3765589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137075" y="776737"/>
            <a:ext cx="4057503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Elabore un plan de comunicación del CDRT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lang="es" sz="18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20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Su plan debe resumir: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18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41" name="Google Shape;241;p12"/>
          <p:cNvSpPr txBox="1"/>
          <p:nvPr/>
        </p:nvSpPr>
        <p:spPr>
          <a:xfrm>
            <a:off x="4833257" y="1177413"/>
            <a:ext cx="6226629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r>
              <a:rPr lang="es" sz="2000" b="0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Cómo se activan los CDRT.</a:t>
            </a:r>
            <a:endParaRPr lang="es" sz="2000" dirty="0">
              <a:solidFill>
                <a:schemeClr val="dk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endParaRPr lang="es" sz="20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r>
              <a:rPr lang="es" sz="2000" b="0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Cómo se comunican entre sí los CDRT. </a:t>
            </a: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endParaRPr lang="es" sz="20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r>
              <a:rPr lang="es" sz="2000" b="0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Quiénes y cómo pueden comunicarse los CDRT con la Sociedad Nacional.</a:t>
            </a: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endParaRPr lang="es" sz="20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r>
              <a:rPr lang="es" sz="2000" b="0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Quiénes y cómo pueden comunicarse los CDRT con la oficina nacional de desastres.</a:t>
            </a: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endParaRPr lang="es" sz="20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r>
              <a:rPr lang="es" sz="2000" b="0" i="0" u="none" baseline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Identifique a otras partes interesadas relevantes y señale quién, cómo y cuándo debe ponerse en contacto con ellas.</a:t>
            </a:r>
            <a:endParaRPr lang="es" sz="2000" dirty="0"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9" descr="A picture containing indoor, bla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0"/>
            <a:ext cx="10363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9"/>
          <p:cNvSpPr/>
          <p:nvPr/>
        </p:nvSpPr>
        <p:spPr>
          <a:xfrm>
            <a:off x="3846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9"/>
          <p:cNvSpPr txBox="1"/>
          <p:nvPr/>
        </p:nvSpPr>
        <p:spPr>
          <a:xfrm>
            <a:off x="201643" y="558117"/>
            <a:ext cx="3887212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Comunicación en caso de desastre: </a:t>
            </a:r>
            <a:br>
              <a:rPr lang="es" sz="3600" b="1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</a:br>
            <a:r>
              <a:rPr lang="es" sz="3600" b="1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mensajes eficaces</a:t>
            </a:r>
            <a:endParaRPr lang="es" dirty="0">
              <a:solidFill>
                <a:schemeClr val="lt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4412695" y="1305042"/>
            <a:ext cx="7435348" cy="3474929"/>
          </a:xfrm>
          <a:prstGeom prst="rect">
            <a:avLst/>
          </a:prstGeom>
          <a:solidFill>
            <a:srgbClr val="F5333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4945796" y="1542115"/>
            <a:ext cx="6103256" cy="30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Póngalo fácil</a:t>
            </a:r>
            <a:endParaRPr lang="es" sz="1800" dirty="0">
              <a:solidFill>
                <a:schemeClr val="lt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Comunique la amenaza</a:t>
            </a:r>
            <a:endParaRPr lang="es" sz="1800" dirty="0">
              <a:solidFill>
                <a:schemeClr val="lt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Haga una llamada a la acción</a:t>
            </a:r>
            <a:endParaRPr lang="es" sz="1800" dirty="0">
              <a:solidFill>
                <a:schemeClr val="lt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Sea accesible</a:t>
            </a:r>
            <a:endParaRPr lang="es" sz="1800" dirty="0">
              <a:solidFill>
                <a:schemeClr val="lt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Llegue al mayor número de personas posible</a:t>
            </a:r>
            <a:endParaRPr lang="es" sz="1800" dirty="0">
              <a:solidFill>
                <a:schemeClr val="lt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Nunca cause ningún perjuicio ni provoque pánico</a:t>
            </a:r>
            <a:endParaRPr lang="es" sz="1800" dirty="0">
              <a:solidFill>
                <a:schemeClr val="lt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s" sz="1800" b="0" i="0" u="none" baseline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Coordínese con otros</a:t>
            </a:r>
            <a:endParaRPr lang="es" dirty="0"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021242-D63D-E58A-369C-67C84FD20D37}"/>
              </a:ext>
            </a:extLst>
          </p:cNvPr>
          <p:cNvSpPr/>
          <p:nvPr/>
        </p:nvSpPr>
        <p:spPr>
          <a:xfrm>
            <a:off x="4194578" y="-5347"/>
            <a:ext cx="7997422" cy="6863347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266" name="Google Shape;266;p13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256218" y="638259"/>
            <a:ext cx="3858582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Modos de comunicación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lang="es" sz="18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Corredor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Teléfonos fijos</a:t>
            </a:r>
            <a:endParaRPr lang="es" sz="1800" dirty="0">
              <a:solidFill>
                <a:schemeClr val="lt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Teléfonos móviles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Radios bidireccionales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Electrónica</a:t>
            </a:r>
            <a:endParaRPr lang="es" sz="1800" dirty="0">
              <a:solidFill>
                <a:schemeClr val="lt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WhatsApp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Teléfonos por satélite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sz="18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3074" name="Picture 2" descr="WhatsApp - Wikipedia">
            <a:extLst>
              <a:ext uri="{FF2B5EF4-FFF2-40B4-BE49-F238E27FC236}">
                <a16:creationId xmlns:a16="http://schemas.microsoft.com/office/drawing/2014/main" id="{FF8E0D0E-2892-8D92-E099-316CDD27D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895" y="3169835"/>
            <a:ext cx="1511211" cy="1520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ridium 9555 Satellite Phone Standard Package | Satellite Phone Store">
            <a:extLst>
              <a:ext uri="{FF2B5EF4-FFF2-40B4-BE49-F238E27FC236}">
                <a16:creationId xmlns:a16="http://schemas.microsoft.com/office/drawing/2014/main" id="{856BD6CE-8869-4361-CED7-D70AD8880C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45817" y="2992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"/>
          </a:p>
        </p:txBody>
      </p:sp>
      <p:pic>
        <p:nvPicPr>
          <p:cNvPr id="3080" name="Picture 8" descr="Two-Way Radios H-6112 - Uline">
            <a:extLst>
              <a:ext uri="{FF2B5EF4-FFF2-40B4-BE49-F238E27FC236}">
                <a16:creationId xmlns:a16="http://schemas.microsoft.com/office/drawing/2014/main" id="{DB4687DE-96C9-EAE5-0832-DCE1FB39A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23" y="3708265"/>
            <a:ext cx="2663839" cy="2663839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nput Overloading Information Overload Concept Young Women Running Away  From Information Stream Pursuing Him Concept Of Person Overwhelmed By  Information Colorful Vector Illustration In Flat Cartoon Style Stock  Illustration - Download Image">
            <a:extLst>
              <a:ext uri="{FF2B5EF4-FFF2-40B4-BE49-F238E27FC236}">
                <a16:creationId xmlns:a16="http://schemas.microsoft.com/office/drawing/2014/main" id="{413D5B45-0779-B8FC-A2DA-8AB116CB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78" y="0"/>
            <a:ext cx="2400915" cy="2400915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Panasonic KX-TS880MXBD Corded Landline Phone Price in India - Buy Panasonic  KX-TS880MXBD Corded Landline Phone online at Flipkart.com">
            <a:extLst>
              <a:ext uri="{FF2B5EF4-FFF2-40B4-BE49-F238E27FC236}">
                <a16:creationId xmlns:a16="http://schemas.microsoft.com/office/drawing/2014/main" id="{4400DF8A-8259-2C8E-75B3-24573AABB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37" y="151055"/>
            <a:ext cx="2465321" cy="2384192"/>
          </a:xfrm>
          <a:prstGeom prst="ellipse">
            <a:avLst/>
          </a:prstGeom>
          <a:noFill/>
          <a:ln>
            <a:solidFill>
              <a:srgbClr val="F533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BF87534-9921-5E1D-8127-6DF36FF4BF2F}"/>
              </a:ext>
            </a:extLst>
          </p:cNvPr>
          <p:cNvGrpSpPr/>
          <p:nvPr/>
        </p:nvGrpSpPr>
        <p:grpSpPr>
          <a:xfrm>
            <a:off x="8150617" y="4091704"/>
            <a:ext cx="2991261" cy="2621163"/>
            <a:chOff x="7724185" y="4029726"/>
            <a:chExt cx="3106311" cy="27662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84" name="Picture 12" descr="Apple iPhone 12 Cell Phone Review - Consumer Reports">
              <a:extLst>
                <a:ext uri="{FF2B5EF4-FFF2-40B4-BE49-F238E27FC236}">
                  <a16:creationId xmlns:a16="http://schemas.microsoft.com/office/drawing/2014/main" id="{FFFDD6F2-50E8-866F-E1FE-7AB921A2F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9449" y="4600499"/>
              <a:ext cx="2741047" cy="2000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CF54D26-DB80-0A73-D8B6-1F9B7B938F95}"/>
                </a:ext>
              </a:extLst>
            </p:cNvPr>
            <p:cNvGrpSpPr/>
            <p:nvPr/>
          </p:nvGrpSpPr>
          <p:grpSpPr>
            <a:xfrm>
              <a:off x="7724185" y="4029726"/>
              <a:ext cx="2766296" cy="2766296"/>
              <a:chOff x="7724185" y="4029726"/>
              <a:chExt cx="2766296" cy="2766296"/>
            </a:xfrm>
          </p:grpSpPr>
          <p:pic>
            <p:nvPicPr>
              <p:cNvPr id="3092" name="Picture 20" descr="Cell phone stock vector. Illustration of cell, broadcast - 21611499">
                <a:extLst>
                  <a:ext uri="{FF2B5EF4-FFF2-40B4-BE49-F238E27FC236}">
                    <a16:creationId xmlns:a16="http://schemas.microsoft.com/office/drawing/2014/main" id="{969D1DC9-14B1-8C0E-FB9B-8112CA49C9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4185" y="4029726"/>
                <a:ext cx="2766296" cy="2766296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5CA1C7-D3C5-E32C-EA67-2CC93FC91364}"/>
                  </a:ext>
                </a:extLst>
              </p:cNvPr>
              <p:cNvSpPr/>
              <p:nvPr/>
            </p:nvSpPr>
            <p:spPr>
              <a:xfrm rot="20391947">
                <a:off x="8607154" y="4575898"/>
                <a:ext cx="1000359" cy="15750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"/>
              </a:p>
            </p:txBody>
          </p:sp>
        </p:grpSp>
      </p:grpSp>
      <p:pic>
        <p:nvPicPr>
          <p:cNvPr id="3094" name="Picture 22" descr="Iridium Extreme Satellite Phone | Iridium 9575 | Blue Sky Network">
            <a:extLst>
              <a:ext uri="{FF2B5EF4-FFF2-40B4-BE49-F238E27FC236}">
                <a16:creationId xmlns:a16="http://schemas.microsoft.com/office/drawing/2014/main" id="{88F8FF8B-F762-6F90-3CC7-473C466AA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62" y="1518536"/>
            <a:ext cx="2663839" cy="2663839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D185D688-9801-8B96-84F7-84742829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" name="Google Shape;358;p20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"/>
          <p:cNvSpPr txBox="1"/>
          <p:nvPr/>
        </p:nvSpPr>
        <p:spPr>
          <a:xfrm>
            <a:off x="698230" y="638259"/>
            <a:ext cx="2781643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Trabajar </a:t>
            </a:r>
            <a:r>
              <a:rPr lang="es" sz="3600" b="1" i="0" u="none" baseline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con otros</a:t>
            </a:r>
            <a:endParaRPr lang="es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360" name="Google Shape;360;p20"/>
          <p:cNvSpPr/>
          <p:nvPr/>
        </p:nvSpPr>
        <p:spPr>
          <a:xfrm>
            <a:off x="4499322" y="1081504"/>
            <a:ext cx="7435348" cy="4579994"/>
          </a:xfrm>
          <a:prstGeom prst="rect">
            <a:avLst/>
          </a:prstGeom>
          <a:solidFill>
            <a:srgbClr val="F5333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0"/>
          <p:cNvSpPr txBox="1"/>
          <p:nvPr/>
        </p:nvSpPr>
        <p:spPr>
          <a:xfrm>
            <a:off x="4807999" y="1387807"/>
            <a:ext cx="6919543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" sz="1800" b="1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Sea consciente </a:t>
            </a: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de que la información que circula puede llegar a ser contradictoria y perturbadora, provocar aislamiento y miedo entre las comunidades afectadas.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" sz="1800" b="1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Averigüe </a:t>
            </a: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si existe un grupo de Participación Comunitaria y Rendición de Cuentas a la Comunidad y únase a él. Esto permite compartir información y mejorar la planificación sobre las necesidades y el estado de los medios y las comunicaciones locales.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" sz="1800" b="1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Coordínese </a:t>
            </a: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con otros departamentos de su Sociedad Nacional y sea consciente de la información que se comparte, ya que esto permitirá una mejor Participación Comunitaria y Rendición de Cuentas a la Comunidad.</a:t>
            </a:r>
            <a:endParaRPr lang="es" dirty="0">
              <a:solidFill>
                <a:schemeClr val="lt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21" descr="A picture containing indoor&#10;&#10;Description automatically generated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224" r="4988"/>
          <a:stretch/>
        </p:blipFill>
        <p:spPr>
          <a:xfrm>
            <a:off x="2966720" y="0"/>
            <a:ext cx="92252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1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1"/>
          <p:cNvSpPr txBox="1"/>
          <p:nvPr/>
        </p:nvSpPr>
        <p:spPr>
          <a:xfrm>
            <a:off x="254680" y="638259"/>
            <a:ext cx="3801092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Actividad: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lang="es" sz="36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0" i="0" u="none" baseline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Ejercicio sobre la comunicación en los desastres</a:t>
            </a:r>
            <a:endParaRPr lang="es" dirty="0"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4499322" y="792480"/>
            <a:ext cx="7435348" cy="5191760"/>
          </a:xfrm>
          <a:prstGeom prst="rect">
            <a:avLst/>
          </a:prstGeom>
          <a:solidFill>
            <a:srgbClr val="F5333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1"/>
          <p:cNvSpPr txBox="1"/>
          <p:nvPr/>
        </p:nvSpPr>
        <p:spPr>
          <a:xfrm>
            <a:off x="4807999" y="1329049"/>
            <a:ext cx="6919543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ANTES: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¿Cómo se acercaría a los miembros de la comunidad para que le apoyaran como CDRT para responder en caso de emergencia dentro de la comunidad?</a:t>
            </a: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es" sz="18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DURANTE: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A continuación, identifique un riesgo como las inundaciones, los incendios o los corrimientos de tierra, para lo cual deberá enumerar 3 canales adecuados para comunicar a los miembros de la comunidad el peligro y la amenaza.</a:t>
            </a: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es" sz="18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DESPUÉS: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" sz="1800" b="0" i="0" u="none" baseline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Hablar sobre un método adecuado para recoger comentarios/opiniones y quejas en su comunidad.</a:t>
            </a:r>
            <a:endParaRPr lang="es" dirty="0"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75;g2ad184e0394_0_1">
            <a:extLst>
              <a:ext uri="{FF2B5EF4-FFF2-40B4-BE49-F238E27FC236}">
                <a16:creationId xmlns:a16="http://schemas.microsoft.com/office/drawing/2014/main" id="{D74EF24C-C189-BF59-4102-9480FEA3F0DA}"/>
              </a:ext>
            </a:extLst>
          </p:cNvPr>
          <p:cNvSpPr/>
          <p:nvPr/>
        </p:nvSpPr>
        <p:spPr>
          <a:xfrm>
            <a:off x="-16474" y="0"/>
            <a:ext cx="4211100" cy="6857999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11E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BBA82D-B631-7699-587D-A9E52D386B41}"/>
              </a:ext>
            </a:extLst>
          </p:cNvPr>
          <p:cNvSpPr/>
          <p:nvPr/>
        </p:nvSpPr>
        <p:spPr>
          <a:xfrm>
            <a:off x="4194626" y="-1"/>
            <a:ext cx="7997374" cy="3232299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grpSp>
        <p:nvGrpSpPr>
          <p:cNvPr id="788" name="Google Shape;788;p45"/>
          <p:cNvGrpSpPr/>
          <p:nvPr/>
        </p:nvGrpSpPr>
        <p:grpSpPr>
          <a:xfrm>
            <a:off x="353987" y="1838509"/>
            <a:ext cx="3470177" cy="2777796"/>
            <a:chOff x="508819" y="2450303"/>
            <a:chExt cx="4403225" cy="2777796"/>
          </a:xfrm>
        </p:grpSpPr>
        <p:sp>
          <p:nvSpPr>
            <p:cNvPr id="789" name="Google Shape;789;p45"/>
            <p:cNvSpPr/>
            <p:nvPr/>
          </p:nvSpPr>
          <p:spPr>
            <a:xfrm>
              <a:off x="513332" y="2450303"/>
              <a:ext cx="3435816" cy="132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4000"/>
                <a:buFont typeface="Arial"/>
                <a:buNone/>
              </a:pPr>
              <a:r>
                <a:rPr lang="es" sz="4000" b="1" i="0" u="none" baseline="0">
                  <a:solidFill>
                    <a:srgbClr val="F5333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+mn-cs"/>
                  <a:sym typeface="Arial" panose="020B0604020202020204" pitchFamily="34" charset="0"/>
                </a:rPr>
                <a:t>Participe</a:t>
              </a:r>
              <a:endParaRPr lang="es" sz="4000" b="1" i="0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90" name="Google Shape;790;p45"/>
            <p:cNvSpPr/>
            <p:nvPr/>
          </p:nvSpPr>
          <p:spPr>
            <a:xfrm>
              <a:off x="508819" y="3917011"/>
              <a:ext cx="4403225" cy="1311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s" sz="2200" b="0" i="0" u="none" baseline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+mn-cs"/>
                  <a:sym typeface="Arial" panose="020B0604020202020204" pitchFamily="34" charset="0"/>
                </a:rPr>
                <a:t>Hay muchas maneras de formar parte de la mayor red humanitaria del mundo</a:t>
              </a:r>
              <a:endParaRPr lang="e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791" name="Google Shape;791;p45"/>
          <p:cNvSpPr/>
          <p:nvPr/>
        </p:nvSpPr>
        <p:spPr>
          <a:xfrm>
            <a:off x="4568644" y="1221423"/>
            <a:ext cx="7623356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rgbClr val="7030A0"/>
              </a:buClr>
              <a:buSzPts val="1800"/>
              <a:buFont typeface="Arial"/>
              <a:buNone/>
            </a:pPr>
            <a:r>
              <a:rPr lang="es" sz="1800" b="1" i="0" u="none" baseline="0" dirty="0">
                <a:solidFill>
                  <a:schemeClr val="bg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Ofrézcase como voluntario, haga un donativo, únase a nosotros como socio </a:t>
            </a:r>
            <a:r>
              <a:rPr lang="es" sz="1800" b="0" i="0" u="none" baseline="0" dirty="0">
                <a:solidFill>
                  <a:schemeClr val="bg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o comparta nuestros llamamientos e historias en las redes sociales. Obtenga más información sobre la IFRC y sepa cómo ponerse en contacto con su Sociedad Nacional de la Cruz Roja o de la Media Luna Roja, en </a:t>
            </a:r>
            <a:r>
              <a:rPr lang="es" sz="1800" b="1" i="0" u="none" baseline="0" dirty="0">
                <a:solidFill>
                  <a:schemeClr val="bg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www.ifrc.org/es</a:t>
            </a:r>
            <a:r>
              <a:rPr lang="es" sz="1800" b="0" i="0" u="none" baseline="0" dirty="0">
                <a:solidFill>
                  <a:schemeClr val="bg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.</a:t>
            </a:r>
            <a:endParaRPr lang="es" sz="1800" b="1" dirty="0">
              <a:solidFill>
                <a:schemeClr val="bg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Google Shape;791;p45">
            <a:extLst>
              <a:ext uri="{FF2B5EF4-FFF2-40B4-BE49-F238E27FC236}">
                <a16:creationId xmlns:a16="http://schemas.microsoft.com/office/drawing/2014/main" id="{A66DB9B1-FB5C-7AC1-8B5A-A321EE023F24}"/>
              </a:ext>
            </a:extLst>
          </p:cNvPr>
          <p:cNvSpPr/>
          <p:nvPr/>
        </p:nvSpPr>
        <p:spPr>
          <a:xfrm>
            <a:off x="4565087" y="4135297"/>
            <a:ext cx="7626913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rgbClr val="7030A0"/>
              </a:buClr>
              <a:buSzPts val="1800"/>
              <a:buFont typeface="Arial"/>
              <a:buNone/>
            </a:pPr>
            <a:r>
              <a:rPr lang="es" sz="1800" b="0" i="0" u="none" baseline="0" dirty="0">
                <a:solidFill>
                  <a:schemeClr val="tx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Para mantenerse informado sobre las actividades de respuesta a desastres en el Caribe o para acceder a información adicional sobre los cursos de formación disponibles, materiales de formación, investigación y herramientas de gestión de la información, visite: </a:t>
            </a:r>
            <a:r>
              <a:rPr lang="es" sz="1800" b="1" i="0" u="none" baseline="0" dirty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www.cadrim.org</a:t>
            </a:r>
            <a:r>
              <a:rPr lang="es" sz="1800" b="0" i="0" u="none" baseline="0" dirty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.</a:t>
            </a:r>
            <a:r>
              <a:rPr lang="es" sz="1800" b="1" i="0" u="none" baseline="0" dirty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endParaRPr sz="1800" b="1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321117-F42C-CD68-2D48-2E13F5472C27}"/>
              </a:ext>
            </a:extLst>
          </p:cNvPr>
          <p:cNvGrpSpPr/>
          <p:nvPr/>
        </p:nvGrpSpPr>
        <p:grpSpPr>
          <a:xfrm>
            <a:off x="4565087" y="6069157"/>
            <a:ext cx="7276475" cy="442432"/>
            <a:chOff x="5661849" y="6150081"/>
            <a:chExt cx="7276475" cy="4424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40D1FD8-BA5E-EDE4-5791-9D2EB06910E4}"/>
                </a:ext>
              </a:extLst>
            </p:cNvPr>
            <p:cNvGrpSpPr/>
            <p:nvPr/>
          </p:nvGrpSpPr>
          <p:grpSpPr>
            <a:xfrm>
              <a:off x="5661849" y="6191033"/>
              <a:ext cx="2365687" cy="401480"/>
              <a:chOff x="3600424" y="6121566"/>
              <a:chExt cx="2365687" cy="40148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E2C58EA-FE09-FF54-E7BD-1766BDBAC13B}"/>
                  </a:ext>
                </a:extLst>
              </p:cNvPr>
              <p:cNvSpPr txBox="1"/>
              <p:nvPr/>
            </p:nvSpPr>
            <p:spPr>
              <a:xfrm>
                <a:off x="3944171" y="6139074"/>
                <a:ext cx="20219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s" sz="1600" b="0" i="0" u="none" baseline="0">
                    <a:solidFill>
                      <a:schemeClr val="tx1"/>
                    </a:solidFill>
                    <a:latin typeface="Arial Nova" panose="020B0504020202020204" pitchFamily="34" charset="0"/>
                    <a:cs typeface="+mn-cs"/>
                    <a:sym typeface="Arial" panose="020B0604020202020204" pitchFamily="34" charset="0"/>
                  </a:rPr>
                  <a:t>: CADRIM.IFRC</a:t>
                </a:r>
                <a:endParaRPr lang="es" sz="1600" dirty="0">
                  <a:solidFill>
                    <a:schemeClr val="tx1"/>
                  </a:solidFill>
                  <a:latin typeface="Arial Nova" panose="020B0504020202020204" pitchFamily="34" charset="0"/>
                  <a:cs typeface="+mn-cs"/>
                  <a:sym typeface="Arial" panose="020B0604020202020204" pitchFamily="34" charset="0"/>
                </a:endParaRPr>
              </a:p>
            </p:txBody>
          </p:sp>
          <p:pic>
            <p:nvPicPr>
              <p:cNvPr id="13" name="Picture 12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6A644985-6108-0040-3448-D2280ECEC6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0424" y="6121566"/>
                <a:ext cx="401480" cy="40148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8B97660-ACA1-DB68-AF31-5F27CE89C0E6}"/>
                </a:ext>
              </a:extLst>
            </p:cNvPr>
            <p:cNvGrpSpPr/>
            <p:nvPr/>
          </p:nvGrpSpPr>
          <p:grpSpPr>
            <a:xfrm>
              <a:off x="7807816" y="6175610"/>
              <a:ext cx="2381684" cy="385320"/>
              <a:chOff x="6117198" y="6121566"/>
              <a:chExt cx="2381684" cy="38532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E164AC-2899-DFE4-B460-8D97F35992DD}"/>
                  </a:ext>
                </a:extLst>
              </p:cNvPr>
              <p:cNvSpPr txBox="1"/>
              <p:nvPr/>
            </p:nvSpPr>
            <p:spPr>
              <a:xfrm>
                <a:off x="6476942" y="6137886"/>
                <a:ext cx="20219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s" sz="1600" b="0" i="0" u="none" baseline="0">
                    <a:solidFill>
                      <a:schemeClr val="tx1"/>
                    </a:solidFill>
                    <a:latin typeface="Arial Nova" panose="020B0504020202020204" pitchFamily="34" charset="0"/>
                    <a:cs typeface="+mn-cs"/>
                    <a:sym typeface="Arial" panose="020B0604020202020204" pitchFamily="34" charset="0"/>
                  </a:rPr>
                  <a:t>: @cadrim_ifrc</a:t>
                </a:r>
                <a:endParaRPr lang="es" sz="1600" dirty="0">
                  <a:solidFill>
                    <a:schemeClr val="tx1"/>
                  </a:solidFill>
                  <a:latin typeface="Arial Nova" panose="020B0504020202020204" pitchFamily="34" charset="0"/>
                  <a:cs typeface="+mn-cs"/>
                  <a:sym typeface="Arial" panose="020B0604020202020204" pitchFamily="34" charset="0"/>
                </a:endParaRPr>
              </a:p>
            </p:txBody>
          </p:sp>
          <p:pic>
            <p:nvPicPr>
              <p:cNvPr id="15" name="Picture 14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9B1C739D-AA70-2F3F-267C-2E95BE315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7198" y="6121566"/>
                <a:ext cx="385320" cy="38532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02D0DA9-E2D1-0ABD-4E68-46C237430726}"/>
                </a:ext>
              </a:extLst>
            </p:cNvPr>
            <p:cNvGrpSpPr/>
            <p:nvPr/>
          </p:nvGrpSpPr>
          <p:grpSpPr>
            <a:xfrm>
              <a:off x="9772023" y="6150081"/>
              <a:ext cx="3166301" cy="380403"/>
              <a:chOff x="8735549" y="6159657"/>
              <a:chExt cx="3166301" cy="38040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5FD7C-BCEA-7094-F0CE-F4104ADBE4B1}"/>
                  </a:ext>
                </a:extLst>
              </p:cNvPr>
              <p:cNvSpPr txBox="1"/>
              <p:nvPr/>
            </p:nvSpPr>
            <p:spPr>
              <a:xfrm>
                <a:off x="9130726" y="6159657"/>
                <a:ext cx="277112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s" sz="1600" b="0" i="0" u="none" baseline="0">
                    <a:solidFill>
                      <a:schemeClr val="tx1"/>
                    </a:solidFill>
                    <a:latin typeface="Arial Nova" panose="020B0504020202020204" pitchFamily="34" charset="0"/>
                    <a:cs typeface="+mn-cs"/>
                    <a:sym typeface="Arial" panose="020B0604020202020204" pitchFamily="34" charset="0"/>
                  </a:rPr>
                  <a:t>: @CADRIM_IFRC</a:t>
                </a:r>
                <a:endParaRPr lang="es" sz="1600" dirty="0">
                  <a:solidFill>
                    <a:schemeClr val="tx1"/>
                  </a:solidFill>
                  <a:latin typeface="Arial Nova" panose="020B0504020202020204" pitchFamily="34" charset="0"/>
                  <a:cs typeface="+mn-cs"/>
                  <a:sym typeface="Arial" panose="020B0604020202020204" pitchFamily="34" charset="0"/>
                </a:endParaRPr>
              </a:p>
            </p:txBody>
          </p:sp>
          <p:pic>
            <p:nvPicPr>
              <p:cNvPr id="4098" name="Picture 2" descr="Twitter Logo, Social Media Logo, Self Adhesive Sticker, New Twitter Logo, X  Logo, X Sticker, New Twitter Brand (Pack of 16) (Circle, 50mm x 50mm)  (S10040) : Amazon.co.uk: Automotive">
                <a:extLst>
                  <a:ext uri="{FF2B5EF4-FFF2-40B4-BE49-F238E27FC236}">
                    <a16:creationId xmlns:a16="http://schemas.microsoft.com/office/drawing/2014/main" id="{A6F197DA-F7E9-FF2F-1F52-CC36D79DB7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35549" y="6175329"/>
                <a:ext cx="364731" cy="364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1" name="Picture 20" descr="A black and red logo&#10;&#10;Description automatically generated">
            <a:extLst>
              <a:ext uri="{FF2B5EF4-FFF2-40B4-BE49-F238E27FC236}">
                <a16:creationId xmlns:a16="http://schemas.microsoft.com/office/drawing/2014/main" id="{494809CE-999D-2282-2720-681DB1DA0C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3625" b="23226"/>
          <a:stretch/>
        </p:blipFill>
        <p:spPr>
          <a:xfrm>
            <a:off x="4381713" y="3499371"/>
            <a:ext cx="2021940" cy="585657"/>
          </a:xfrm>
          <a:prstGeom prst="rect">
            <a:avLst/>
          </a:prstGeom>
        </p:spPr>
      </p:pic>
      <p:pic>
        <p:nvPicPr>
          <p:cNvPr id="23" name="Picture 22" descr="A black and red logo&#10;&#10;Description automatically generated">
            <a:extLst>
              <a:ext uri="{FF2B5EF4-FFF2-40B4-BE49-F238E27FC236}">
                <a16:creationId xmlns:a16="http://schemas.microsoft.com/office/drawing/2014/main" id="{ACC4DB1A-340E-52B7-FA31-973CB8DEAE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1713" y="240081"/>
            <a:ext cx="2250989" cy="10167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A16C55-BA20-D3CE-700B-1BD4B2483C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327130A8-E259-AD8E-EE58-7479C8ECE1B1}"/>
              </a:ext>
            </a:extLst>
          </p:cNvPr>
          <p:cNvSpPr/>
          <p:nvPr/>
        </p:nvSpPr>
        <p:spPr>
          <a:xfrm>
            <a:off x="957444" y="575431"/>
            <a:ext cx="69775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s" sz="4000" b="1" i="0" u="none" strike="noStrike" cap="none" baseline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Agradecimientos</a:t>
            </a:r>
            <a:endParaRPr lang="es" sz="4000" b="0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4BD614-2D36-8D9F-4C10-13F12C5C2EE3}"/>
              </a:ext>
            </a:extLst>
          </p:cNvPr>
          <p:cNvSpPr txBox="1"/>
          <p:nvPr/>
        </p:nvSpPr>
        <p:spPr>
          <a:xfrm>
            <a:off x="957444" y="1574800"/>
            <a:ext cx="1043191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Aft>
                <a:spcPts val="600"/>
              </a:spcAft>
            </a:pP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Agradecemos a la Cruz Roja de Belice, a la Cruz Roja de Granada, a la Cruz Roja de Guyana, a la Cruz Roja de Jamaica, a la Cruz Roja de San Vicente y las Granadinas, a la Cruz Roja de Trinidad y Tobago y a la Agencia para el Manejo de Emergencias por Desastres en el Caribe (CDEMA) su compromiso de colaboración con</a:t>
            </a: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 el Centro de Referencia para la Gestión del Riesgo de Desastres en el Caribe (CADRIM). Juntos, examinamos</a:t>
            </a: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y revisamos el material de formación de los CDRT, para hacerlos más adecuados y eficaces en la formación de respuesta a</a:t>
            </a: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desastres. Su dedicación ejemplifica el espíritu de cooperación dentro de la comunidad</a:t>
            </a: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 </a:t>
            </a:r>
            <a:r>
              <a:rPr lang="es" sz="1800" b="0" i="0" u="none" baseline="0">
                <a:solidFill>
                  <a:schemeClr val="lt1">
                    <a:lumMod val="10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humanitaria, y apreciamos profundamente sus inestimables contribuciones.</a:t>
            </a:r>
            <a:endParaRPr lang="es" sz="1800" dirty="0">
              <a:solidFill>
                <a:schemeClr val="lt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723B28-181C-0BAA-8478-5FCB614B4E49}"/>
              </a:ext>
            </a:extLst>
          </p:cNvPr>
          <p:cNvSpPr/>
          <p:nvPr/>
        </p:nvSpPr>
        <p:spPr>
          <a:xfrm>
            <a:off x="0" y="4439758"/>
            <a:ext cx="12192000" cy="1934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0867B5-9407-5DD8-F64E-03EA64C371BD}"/>
              </a:ext>
            </a:extLst>
          </p:cNvPr>
          <p:cNvGrpSpPr/>
          <p:nvPr/>
        </p:nvGrpSpPr>
        <p:grpSpPr>
          <a:xfrm>
            <a:off x="471889" y="4737441"/>
            <a:ext cx="11441776" cy="1298168"/>
            <a:chOff x="471889" y="4737441"/>
            <a:chExt cx="11441776" cy="1298168"/>
          </a:xfrm>
        </p:grpSpPr>
        <p:pic>
          <p:nvPicPr>
            <p:cNvPr id="2050" name="Picture 2" descr="Caribbean Disaster Emergency Management Agency (CDEMA) - EECentre">
              <a:extLst>
                <a:ext uri="{FF2B5EF4-FFF2-40B4-BE49-F238E27FC236}">
                  <a16:creationId xmlns:a16="http://schemas.microsoft.com/office/drawing/2014/main" id="{EB6528CF-10BF-13D5-1DE5-456BE8FC0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4752" y="5014832"/>
              <a:ext cx="2398913" cy="82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elize Red Cross Society">
              <a:extLst>
                <a:ext uri="{FF2B5EF4-FFF2-40B4-BE49-F238E27FC236}">
                  <a16:creationId xmlns:a16="http://schemas.microsoft.com/office/drawing/2014/main" id="{0B2FE72C-F7C6-22BE-CE9A-D880C9A8D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89" y="4850744"/>
              <a:ext cx="1071562" cy="107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Grenada Red Cross Society">
              <a:extLst>
                <a:ext uri="{FF2B5EF4-FFF2-40B4-BE49-F238E27FC236}">
                  <a16:creationId xmlns:a16="http://schemas.microsoft.com/office/drawing/2014/main" id="{425CE8EE-560D-B871-A9C5-0D1ECD25E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740" y="4908320"/>
              <a:ext cx="1071562" cy="107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The Guyana Red Cross Society">
              <a:extLst>
                <a:ext uri="{FF2B5EF4-FFF2-40B4-BE49-F238E27FC236}">
                  <a16:creationId xmlns:a16="http://schemas.microsoft.com/office/drawing/2014/main" id="{31F45285-9BA9-D5C7-95E0-7874859CC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414" y="4902024"/>
              <a:ext cx="1076345" cy="107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Our Today">
              <a:extLst>
                <a:ext uri="{FF2B5EF4-FFF2-40B4-BE49-F238E27FC236}">
                  <a16:creationId xmlns:a16="http://schemas.microsoft.com/office/drawing/2014/main" id="{84EA7283-075B-9299-FA26-9E7B99782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274" y="4997457"/>
              <a:ext cx="1272551" cy="863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St. Vincent and the Grenadines Red Cross Headquarters">
              <a:extLst>
                <a:ext uri="{FF2B5EF4-FFF2-40B4-BE49-F238E27FC236}">
                  <a16:creationId xmlns:a16="http://schemas.microsoft.com/office/drawing/2014/main" id="{8817BF5E-D003-7EAC-93C6-FF68A0D263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30" t="11270" r="34569" b="19943"/>
            <a:stretch/>
          </p:blipFill>
          <p:spPr bwMode="auto">
            <a:xfrm>
              <a:off x="6543438" y="4737441"/>
              <a:ext cx="1263761" cy="1298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T&amp;T Red Cross warns of fraudsters | Loop Trinidad &amp; Tobago">
              <a:extLst>
                <a:ext uri="{FF2B5EF4-FFF2-40B4-BE49-F238E27FC236}">
                  <a16:creationId xmlns:a16="http://schemas.microsoft.com/office/drawing/2014/main" id="{775C70FE-67E4-A020-2B51-414CF1E3B9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17217"/>
            <a:stretch/>
          </p:blipFill>
          <p:spPr bwMode="auto">
            <a:xfrm>
              <a:off x="8047572" y="4864681"/>
              <a:ext cx="1263761" cy="1084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687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633576" y="1608366"/>
            <a:ext cx="409056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s" sz="4000" b="1" i="0" u="none" strike="noStrike" cap="none" baseline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Objetivos</a:t>
            </a:r>
            <a:endParaRPr lang="es" sz="4000" b="0" i="0" u="none" strike="noStrike" cap="none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146945" y="2481768"/>
            <a:ext cx="10713083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s" sz="2000" b="0" i="0" u="none" strike="noStrike" cap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Comprender la comunicación</a:t>
            </a:r>
            <a:endParaRPr lang="es" sz="2000" dirty="0">
              <a:solidFill>
                <a:schemeClr val="lt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s" sz="2000" b="0" i="0" u="none" strike="noStrike" cap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Cómo comunicarse eficazmente</a:t>
            </a:r>
            <a:endParaRPr lang="es" sz="2000" dirty="0">
              <a:solidFill>
                <a:schemeClr val="lt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s" sz="2000" b="0" i="0" u="none" strike="noStrike" cap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Comprender la Participación Comunitaria y Rendición de Cuentas a la Comunidad (CEA, por sus siglas en inglés) </a:t>
            </a:r>
            <a:endParaRPr lang="es" sz="2000" dirty="0">
              <a:solidFill>
                <a:schemeClr val="lt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s" sz="2000" b="0" i="0" u="none" strike="noStrike" cap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Evaluar las barreras para una comunicación eficaz</a:t>
            </a:r>
            <a:endParaRPr lang="es" sz="2000" dirty="0">
              <a:solidFill>
                <a:schemeClr val="lt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s" sz="2000" b="0" i="0" u="none" strike="noStrike" cap="none" baseline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Aprender a comunicarse en momentos de desastre</a:t>
            </a:r>
            <a:endParaRPr lang="es" dirty="0"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576" y="519479"/>
            <a:ext cx="1067378" cy="923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 photo description available.">
            <a:extLst>
              <a:ext uri="{FF2B5EF4-FFF2-40B4-BE49-F238E27FC236}">
                <a16:creationId xmlns:a16="http://schemas.microsoft.com/office/drawing/2014/main" id="{664DD79C-D00F-653A-A524-506453334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5"/>
          <a:stretch/>
        </p:blipFill>
        <p:spPr bwMode="auto">
          <a:xfrm>
            <a:off x="2853924" y="0"/>
            <a:ext cx="9338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Google Shape;117;p3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230373" y="943059"/>
            <a:ext cx="3882925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strike="noStrike" cap="none" baseline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¿Qué es la comunicación?</a:t>
            </a:r>
            <a:endParaRPr lang="es" sz="3600" b="1" dirty="0">
              <a:solidFill>
                <a:srgbClr val="F5333F">
                  <a:lumMod val="10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lang="es" sz="1800" b="1" i="0" u="none" strike="noStrike" cap="none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1800" b="0" i="0" u="none" strike="noStrike" cap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Un proceso mediante el cual se intercambia información entre individuos a través de un sistema común de símbolos, signos o comportamientos. </a:t>
            </a:r>
            <a:endParaRPr lang="es" sz="1800" dirty="0">
              <a:solidFill>
                <a:schemeClr val="lt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lang="es" sz="1800" b="0" i="0" u="none" strike="noStrike" cap="none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1800" b="0" i="0" u="none" strike="noStrike" cap="none" baseline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En su forma más simple, puede definirse como un intercambio de información. </a:t>
            </a:r>
            <a:endParaRPr lang="es" dirty="0"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4cf92f5a7_0_0"/>
          <p:cNvSpPr/>
          <p:nvPr/>
        </p:nvSpPr>
        <p:spPr>
          <a:xfrm>
            <a:off x="-16474" y="-5348"/>
            <a:ext cx="4211100" cy="6863347"/>
          </a:xfrm>
          <a:prstGeom prst="rect">
            <a:avLst/>
          </a:prstGeom>
          <a:solidFill>
            <a:srgbClr val="F533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1f4cf92f5a7_0_0"/>
          <p:cNvSpPr txBox="1"/>
          <p:nvPr/>
        </p:nvSpPr>
        <p:spPr>
          <a:xfrm>
            <a:off x="224200" y="638259"/>
            <a:ext cx="38010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Actividad: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lang="es" sz="320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200" b="0" i="0" u="none" baseline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Transmitir el mensaje</a:t>
            </a:r>
            <a:endParaRPr lang="es" sz="1200" dirty="0"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30" name="Google Shape;130;g1f4cf92f5a7_0_0"/>
          <p:cNvSpPr txBox="1"/>
          <p:nvPr/>
        </p:nvSpPr>
        <p:spPr>
          <a:xfrm>
            <a:off x="4659546" y="1300361"/>
            <a:ext cx="6919500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Arial" panose="020B0604020202020204" pitchFamily="34" charset="0"/>
              <a:buChar char="•"/>
            </a:pPr>
            <a:r>
              <a:rPr lang="es" sz="2400" b="0" i="0" u="none" baseline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Los participantes se dividirán en grupos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Arial" panose="020B0604020202020204" pitchFamily="34" charset="0"/>
              <a:buChar char="•"/>
            </a:pPr>
            <a:endParaRPr lang="es" sz="24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Arial" panose="020B0604020202020204" pitchFamily="34" charset="0"/>
              <a:buChar char="•"/>
            </a:pPr>
            <a:r>
              <a:rPr lang="es" sz="2400" b="0" i="0" u="none" baseline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Una persona de cada grupo recibirá un mensaje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Arial" panose="020B0604020202020204" pitchFamily="34" charset="0"/>
              <a:buChar char="•"/>
            </a:pPr>
            <a:endParaRPr lang="es" sz="24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Arial" panose="020B0604020202020204" pitchFamily="34" charset="0"/>
              <a:buChar char="•"/>
            </a:pPr>
            <a:r>
              <a:rPr lang="es" sz="2400" b="0" i="0" u="none" baseline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El mensaje se transmitirá verbalmente de un miembro del grupo al siguiente</a:t>
            </a:r>
            <a:endParaRPr lang="es" sz="24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Arial" panose="020B0604020202020204" pitchFamily="34" charset="0"/>
              <a:buChar char="•"/>
            </a:pPr>
            <a:endParaRPr lang="es" sz="24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2000"/>
              <a:buFont typeface="Arial" panose="020B0604020202020204" pitchFamily="34" charset="0"/>
              <a:buChar char="•"/>
            </a:pPr>
            <a:r>
              <a:rPr lang="es" sz="2400" b="0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La última persona del grupo revelará el mensaje recibido.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230373" y="750019"/>
            <a:ext cx="3882925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strike="noStrike" cap="none" baseline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Comunicar de forma adecuada</a:t>
            </a:r>
            <a:endParaRPr lang="es" sz="3600" b="1" dirty="0">
              <a:solidFill>
                <a:srgbClr val="F5333F">
                  <a:lumMod val="10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endParaRPr lang="es" sz="1800" b="1" i="0" u="none" strike="noStrike" cap="none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2000" b="0" i="0" u="none" strike="noStrike" cap="none" baseline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Las habilidades de comunicación son necesarias para transferir información en las diferentes fases de una emergencia. </a:t>
            </a:r>
            <a:endParaRPr lang="es" sz="1600" dirty="0"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5129236" y="1150694"/>
            <a:ext cx="6105378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i="0" u="none" strike="noStrike" cap="none" baseline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LOS CDRT DEBEN TENER EN CUENTA:</a:t>
            </a:r>
            <a:endParaRPr lang="es" sz="2400" b="1" dirty="0">
              <a:solidFill>
                <a:srgbClr val="F5333F">
                  <a:lumMod val="10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r>
              <a:rPr lang="es" sz="2400" b="0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el método de comunicación preferido en la comunidad;</a:t>
            </a:r>
            <a:endParaRPr lang="es" sz="2400" dirty="0">
              <a:solidFill>
                <a:schemeClr val="dk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endParaRPr lang="es" sz="24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r>
              <a:rPr lang="es" sz="2400" b="0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la puntualidad de la comunicación;</a:t>
            </a:r>
            <a:endParaRPr lang="es" sz="2400" dirty="0">
              <a:solidFill>
                <a:schemeClr val="dk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4000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endParaRPr lang="es" sz="24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r>
              <a:rPr lang="es" sz="2400" b="0" i="0" u="none" baseline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los grupos vulnerables; y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</a:pPr>
            <a:endParaRPr lang="es" sz="2400" dirty="0">
              <a:solidFill>
                <a:schemeClr val="dk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 panose="020B0604020202020204" pitchFamily="34" charset="0"/>
              <a:buChar char="•"/>
            </a:pPr>
            <a:r>
              <a:rPr lang="es" sz="2400" b="0" i="0" u="none" baseline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las herramientas de comunicación adecuadas.</a:t>
            </a:r>
            <a:endParaRPr lang="es" sz="2400" dirty="0"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 photo description available.">
            <a:extLst>
              <a:ext uri="{FF2B5EF4-FFF2-40B4-BE49-F238E27FC236}">
                <a16:creationId xmlns:a16="http://schemas.microsoft.com/office/drawing/2014/main" id="{93855376-8F7F-A64B-1B9E-25476B20E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Google Shape;153;p5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311653" y="638259"/>
            <a:ext cx="3697639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¿Qué es la Participación Comunitaria y Rendición de Cuentas a la Comunidad (CEA)?</a:t>
            </a:r>
            <a:endParaRPr lang="es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4638175" y="2511494"/>
            <a:ext cx="7435348" cy="1672863"/>
          </a:xfrm>
          <a:prstGeom prst="rect">
            <a:avLst/>
          </a:prstGeom>
          <a:solidFill>
            <a:srgbClr val="F5333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5392440" y="2747760"/>
            <a:ext cx="626012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0" i="0" u="none" baseline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Es un enfoque utilizado por la Cruz Roja para garantizar que las comunidades estén en el centro del trabajo que se realiza, integrando la comunicación y la participación a lo largo de los ciclos de los programas y las operaciones.</a:t>
            </a:r>
            <a:endParaRPr lang="es" dirty="0"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204281" y="638259"/>
            <a:ext cx="3774332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 dirty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¿Por qué es importante la Participación Comunitaria y Rendición de Cuentas a la Comunidad?</a:t>
            </a:r>
            <a:endParaRPr lang="es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4497422" y="803629"/>
            <a:ext cx="7490297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s" sz="1800" b="0" i="0" u="none" baseline="0" dirty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Porque lleva a una programación mejor y </a:t>
            </a:r>
            <a:r>
              <a:rPr lang="es" sz="1800" b="1" i="0" u="none" baseline="0" dirty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más eficaz</a:t>
            </a:r>
            <a:endParaRPr lang="es" sz="1800" dirty="0">
              <a:solidFill>
                <a:schemeClr val="dk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s" sz="1800" b="0" i="0" u="none" baseline="0" dirty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Porque mejora</a:t>
            </a:r>
            <a:r>
              <a:rPr lang="es" sz="1800" b="1" i="0" u="none" baseline="0" dirty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 </a:t>
            </a:r>
            <a:r>
              <a:rPr lang="es" sz="1800" b="1" i="0" u="none" baseline="0" dirty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la aceptación y la confianza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s" sz="1800" b="1" i="0" u="none" baseline="0" dirty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Porque los comentarios/opiniones y las quejas </a:t>
            </a:r>
            <a:r>
              <a:rPr lang="es" sz="1800" b="0" i="0" u="none" baseline="0" dirty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son buenos.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s" sz="1800" b="0" i="0" u="none" baseline="0" dirty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Porque ayuda a </a:t>
            </a:r>
            <a:r>
              <a:rPr lang="es" sz="1800" b="1" i="0" u="none" baseline="0" dirty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salvar vidas.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s" sz="1800" b="0" i="0" u="none" baseline="0" dirty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Porque capacita a las personas y crea </a:t>
            </a:r>
            <a:r>
              <a:rPr lang="es" sz="1800" b="1" i="0" u="none" baseline="0" dirty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resiliencia comunitaria.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s" sz="1800" b="0" i="0" u="none" baseline="0" dirty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Porque apoya </a:t>
            </a:r>
            <a:r>
              <a:rPr lang="es" sz="1800" b="1" i="0" u="none" baseline="0" dirty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el comportamiento positivo </a:t>
            </a:r>
            <a:r>
              <a:rPr lang="es" sz="1800" b="0" i="0" u="none" baseline="0" dirty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y el cambio social.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s" sz="1800" b="0" i="0" u="none" baseline="0" dirty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Porque reconoce a la comunidad como </a:t>
            </a:r>
            <a:r>
              <a:rPr lang="es" sz="1800" b="1" i="0" u="none" baseline="0" dirty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expertos y socios.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s" sz="1800" b="1" i="0" u="none" baseline="0" dirty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Porque apoya a las Sociedades Nacionales </a:t>
            </a:r>
            <a:r>
              <a:rPr lang="es" sz="1800" b="0" i="0" u="none" baseline="0" dirty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para que cumplan su función auxiliar.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s" sz="1800" b="0" i="0" u="none" baseline="0" dirty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Porque contribuye a </a:t>
            </a:r>
            <a:r>
              <a:rPr lang="es" sz="1800" b="1" i="0" u="none" baseline="0" dirty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«no causar perjuicio»</a:t>
            </a:r>
            <a:r>
              <a:rPr lang="es" sz="1800" b="0" i="0" u="none" baseline="0" dirty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 </a:t>
            </a:r>
            <a:r>
              <a:rPr lang="es" sz="1800" b="0" i="0" u="none" baseline="0" dirty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programando.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5333F"/>
              </a:buClr>
              <a:buSzPts val="1800"/>
              <a:buFont typeface="Arial"/>
              <a:buChar char="•"/>
            </a:pPr>
            <a:r>
              <a:rPr lang="es" sz="1800" b="0" i="0" u="none" baseline="0" dirty="0">
                <a:solidFill>
                  <a:schemeClr val="dk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Porque ayuda a gestionar </a:t>
            </a:r>
            <a:r>
              <a:rPr lang="es" sz="1800" b="1" i="0" u="none" baseline="0" dirty="0">
                <a:solidFill>
                  <a:srgbClr val="F5333F">
                    <a:lumMod val="10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las expectativas de la comunidad.</a:t>
            </a:r>
            <a:endParaRPr lang="es" sz="1800" dirty="0">
              <a:solidFill>
                <a:srgbClr val="F5333F">
                  <a:lumMod val="100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photo description available.">
            <a:extLst>
              <a:ext uri="{FF2B5EF4-FFF2-40B4-BE49-F238E27FC236}">
                <a16:creationId xmlns:a16="http://schemas.microsoft.com/office/drawing/2014/main" id="{A41CC646-67EB-0D4E-EB27-DC48818D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10550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Google Shape;179;p7"/>
          <p:cNvSpPr/>
          <p:nvPr/>
        </p:nvSpPr>
        <p:spPr>
          <a:xfrm>
            <a:off x="-16474" y="-5347"/>
            <a:ext cx="4211052" cy="6863347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382034" y="638259"/>
            <a:ext cx="3546383" cy="449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s" sz="3600" b="1" i="0" u="none" baseline="0">
                <a:solidFill>
                  <a:srgbClr val="F533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Arial" panose="020B0604020202020204" pitchFamily="34" charset="0"/>
              </a:rPr>
              <a:t>La Participación Comunitaria y Rendición de Cuentas a la Comunidad contribuye a...</a:t>
            </a:r>
            <a:endParaRPr lang="es" dirty="0">
              <a:solidFill>
                <a:srgbClr val="F5333F"/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Arial" panose="020B0604020202020204" pitchFamily="34" charset="0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4628015" y="3743378"/>
            <a:ext cx="7435348" cy="1672863"/>
          </a:xfrm>
          <a:prstGeom prst="rect">
            <a:avLst/>
          </a:prstGeom>
          <a:solidFill>
            <a:srgbClr val="F5333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5092504" y="3979644"/>
            <a:ext cx="680442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" sz="1800" b="0" i="0" u="none" baseline="0" dirty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... una mayor responsabilidad ante las comunidades.</a:t>
            </a:r>
            <a:endParaRPr lang="es" sz="1800" dirty="0">
              <a:solidFill>
                <a:schemeClr val="lt1">
                  <a:lumMod val="10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" sz="1800" b="0" i="0" u="none" baseline="0" dirty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... un acceso y aceptación más seguros.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" sz="1800" b="0" i="0" u="none" baseline="0" dirty="0">
                <a:solidFill>
                  <a:schemeClr val="lt1">
                    <a:lumMod val="10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... programas sostenibles e impulsados por la comunidad.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" sz="1800" b="0" i="0" u="none" baseline="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+mn-cs"/>
                <a:sym typeface="Calibri" panose="020F0502020204030204" pitchFamily="34" charset="0"/>
              </a:rPr>
              <a:t>... comunidades más resilientes.</a:t>
            </a:r>
            <a:endParaRPr lang="es" dirty="0">
              <a:latin typeface="Open sans" panose="020B0606030504020204" pitchFamily="34" charset="0"/>
              <a:ea typeface="Open sans" panose="020B0606030504020204" pitchFamily="34" charset="0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Microsoft Office PowerPoint</Application>
  <PresentationFormat>Grand écran</PresentationFormat>
  <Paragraphs>149</Paragraphs>
  <Slides>19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Arial Nova</vt:lpstr>
      <vt:lpstr>Calibri</vt:lpstr>
      <vt:lpstr>Noto Sans Symbols</vt:lpstr>
      <vt:lpstr>Open sans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Nicholas</dc:creator>
  <cp:lastModifiedBy>Laura Defèche</cp:lastModifiedBy>
  <cp:revision>8</cp:revision>
  <dcterms:created xsi:type="dcterms:W3CDTF">2021-09-10T07:38:40Z</dcterms:created>
  <dcterms:modified xsi:type="dcterms:W3CDTF">2024-09-24T08:49:57Z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af3f7fd-5cd4-4287-9002-aceb9af13c42_Enabled">
    <vt:lpwstr>true</vt:lpwstr>
  </property>
  <property fmtid="{D5CDD505-2E9C-101B-9397-08002B2CF9AE}" pid="3" name="MSIP_Label_caf3f7fd-5cd4-4287-9002-aceb9af13c42_SetDate">
    <vt:lpwstr>2022-06-01T21:21:28Z</vt:lpwstr>
  </property>
  <property fmtid="{D5CDD505-2E9C-101B-9397-08002B2CF9AE}" pid="4" name="MSIP_Label_caf3f7fd-5cd4-4287-9002-aceb9af13c42_Method">
    <vt:lpwstr>Privileged</vt:lpwstr>
  </property>
  <property fmtid="{D5CDD505-2E9C-101B-9397-08002B2CF9AE}" pid="5" name="MSIP_Label_caf3f7fd-5cd4-4287-9002-aceb9af13c42_Name">
    <vt:lpwstr>Public</vt:lpwstr>
  </property>
  <property fmtid="{D5CDD505-2E9C-101B-9397-08002B2CF9AE}" pid="6" name="MSIP_Label_caf3f7fd-5cd4-4287-9002-aceb9af13c42_SiteId">
    <vt:lpwstr>a2b53be5-734e-4e6c-ab0d-d184f60fd917</vt:lpwstr>
  </property>
  <property fmtid="{D5CDD505-2E9C-101B-9397-08002B2CF9AE}" pid="7" name="MSIP_Label_caf3f7fd-5cd4-4287-9002-aceb9af13c42_ActionId">
    <vt:lpwstr>186d326f-df88-44c7-af77-118ae34c6213</vt:lpwstr>
  </property>
  <property fmtid="{D5CDD505-2E9C-101B-9397-08002B2CF9AE}" pid="8" name="MSIP_Label_caf3f7fd-5cd4-4287-9002-aceb9af13c42_ContentBits">
    <vt:lpwstr>2</vt:lpwstr>
  </property>
</Properties>
</file>