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0" r:id="rId2"/>
    <p:sldId id="309" r:id="rId3"/>
    <p:sldId id="257" r:id="rId4"/>
    <p:sldId id="258" r:id="rId5"/>
    <p:sldId id="411" r:id="rId6"/>
    <p:sldId id="388" r:id="rId7"/>
    <p:sldId id="389" r:id="rId8"/>
    <p:sldId id="390" r:id="rId9"/>
    <p:sldId id="391" r:id="rId10"/>
    <p:sldId id="404" r:id="rId11"/>
    <p:sldId id="387" r:id="rId12"/>
    <p:sldId id="392" r:id="rId13"/>
    <p:sldId id="393" r:id="rId14"/>
    <p:sldId id="394" r:id="rId15"/>
    <p:sldId id="412" r:id="rId16"/>
    <p:sldId id="405" r:id="rId17"/>
    <p:sldId id="395" r:id="rId18"/>
    <p:sldId id="396" r:id="rId19"/>
    <p:sldId id="397" r:id="rId20"/>
    <p:sldId id="413" r:id="rId21"/>
    <p:sldId id="398" r:id="rId22"/>
    <p:sldId id="399" r:id="rId23"/>
    <p:sldId id="400" r:id="rId24"/>
    <p:sldId id="401" r:id="rId25"/>
    <p:sldId id="402" r:id="rId26"/>
    <p:sldId id="403"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E42D38"/>
    <a:srgbClr val="011E41"/>
    <a:srgbClr val="C55A11"/>
    <a:srgbClr val="F99B27"/>
    <a:srgbClr val="B1D137"/>
    <a:srgbClr val="2A320C"/>
    <a:srgbClr val="4F5340"/>
    <a:srgbClr val="7030A0"/>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88177" autoAdjust="0"/>
  </p:normalViewPr>
  <p:slideViewPr>
    <p:cSldViewPr snapToGrid="0">
      <p:cViewPr varScale="1">
        <p:scale>
          <a:sx n="69" d="100"/>
          <a:sy n="69" d="100"/>
        </p:scale>
        <p:origin x="149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877497D0-EB0E-4DFF-B5E7-A0F6391E30FE}"/>
    <pc:docChg chg="undo custSel addSld delSld modSld sldOrd">
      <pc:chgData name="Vanita REDOY" userId="bdf92b45-d4ea-4a1c-a375-114a0375a38b" providerId="ADAL" clId="{877497D0-EB0E-4DFF-B5E7-A0F6391E30FE}" dt="2024-07-02T17:25:03.409" v="1336" actId="20577"/>
      <pc:docMkLst>
        <pc:docMk/>
      </pc:docMkLst>
      <pc:sldChg chg="modSp mod">
        <pc:chgData name="Vanita REDOY" userId="bdf92b45-d4ea-4a1c-a375-114a0375a38b" providerId="ADAL" clId="{877497D0-EB0E-4DFF-B5E7-A0F6391E30FE}" dt="2024-07-02T16:48:02.322" v="5" actId="1076"/>
        <pc:sldMkLst>
          <pc:docMk/>
          <pc:sldMk cId="2296792484" sldId="388"/>
        </pc:sldMkLst>
        <pc:spChg chg="mod">
          <ac:chgData name="Vanita REDOY" userId="bdf92b45-d4ea-4a1c-a375-114a0375a38b" providerId="ADAL" clId="{877497D0-EB0E-4DFF-B5E7-A0F6391E30FE}" dt="2024-07-02T16:48:02.322" v="5" actId="1076"/>
          <ac:spMkLst>
            <pc:docMk/>
            <pc:sldMk cId="2296792484" sldId="388"/>
            <ac:spMk id="14" creationId="{40C54A8E-1EC5-49AF-B8A1-F0FC05418A50}"/>
          </ac:spMkLst>
        </pc:spChg>
      </pc:sldChg>
      <pc:sldChg chg="modSp mod">
        <pc:chgData name="Vanita REDOY" userId="bdf92b45-d4ea-4a1c-a375-114a0375a38b" providerId="ADAL" clId="{877497D0-EB0E-4DFF-B5E7-A0F6391E30FE}" dt="2024-07-02T16:48:46.625" v="10" actId="20577"/>
        <pc:sldMkLst>
          <pc:docMk/>
          <pc:sldMk cId="2836900149" sldId="389"/>
        </pc:sldMkLst>
        <pc:spChg chg="mod">
          <ac:chgData name="Vanita REDOY" userId="bdf92b45-d4ea-4a1c-a375-114a0375a38b" providerId="ADAL" clId="{877497D0-EB0E-4DFF-B5E7-A0F6391E30FE}" dt="2024-07-02T16:48:46.625" v="10" actId="20577"/>
          <ac:spMkLst>
            <pc:docMk/>
            <pc:sldMk cId="2836900149" sldId="389"/>
            <ac:spMk id="9" creationId="{DA1EDC6D-2F5A-4831-A637-BB06AD5420BA}"/>
          </ac:spMkLst>
        </pc:spChg>
      </pc:sldChg>
      <pc:sldChg chg="modNotesTx">
        <pc:chgData name="Vanita REDOY" userId="bdf92b45-d4ea-4a1c-a375-114a0375a38b" providerId="ADAL" clId="{877497D0-EB0E-4DFF-B5E7-A0F6391E30FE}" dt="2024-07-02T17:25:03.409" v="1336" actId="20577"/>
        <pc:sldMkLst>
          <pc:docMk/>
          <pc:sldMk cId="379569998" sldId="398"/>
        </pc:sldMkLst>
      </pc:sldChg>
      <pc:sldChg chg="addSp modSp mod">
        <pc:chgData name="Vanita REDOY" userId="bdf92b45-d4ea-4a1c-a375-114a0375a38b" providerId="ADAL" clId="{877497D0-EB0E-4DFF-B5E7-A0F6391E30FE}" dt="2024-07-02T16:50:06.516" v="15" actId="1076"/>
        <pc:sldMkLst>
          <pc:docMk/>
          <pc:sldMk cId="952524546" sldId="401"/>
        </pc:sldMkLst>
        <pc:picChg chg="add mod">
          <ac:chgData name="Vanita REDOY" userId="bdf92b45-d4ea-4a1c-a375-114a0375a38b" providerId="ADAL" clId="{877497D0-EB0E-4DFF-B5E7-A0F6391E30FE}" dt="2024-07-02T16:50:06.516" v="15" actId="1076"/>
          <ac:picMkLst>
            <pc:docMk/>
            <pc:sldMk cId="952524546" sldId="401"/>
            <ac:picMk id="2" creationId="{FEEFAB41-88A7-93BF-4C48-03F28CE75C43}"/>
          </ac:picMkLst>
        </pc:picChg>
        <pc:picChg chg="mod">
          <ac:chgData name="Vanita REDOY" userId="bdf92b45-d4ea-4a1c-a375-114a0375a38b" providerId="ADAL" clId="{877497D0-EB0E-4DFF-B5E7-A0F6391E30FE}" dt="2024-07-02T16:49:51.829" v="13" actId="1076"/>
          <ac:picMkLst>
            <pc:docMk/>
            <pc:sldMk cId="952524546" sldId="401"/>
            <ac:picMk id="20" creationId="{D928DC1E-E969-4705-827B-6F0346B366EC}"/>
          </ac:picMkLst>
        </pc:picChg>
      </pc:sldChg>
      <pc:sldChg chg="addSp modSp del mod modNotesTx">
        <pc:chgData name="Vanita REDOY" userId="bdf92b45-d4ea-4a1c-a375-114a0375a38b" providerId="ADAL" clId="{877497D0-EB0E-4DFF-B5E7-A0F6391E30FE}" dt="2024-07-02T17:16:58.984" v="584" actId="1076"/>
        <pc:sldMkLst>
          <pc:docMk/>
          <pc:sldMk cId="2822564549" sldId="404"/>
        </pc:sldMkLst>
        <pc:spChg chg="mod">
          <ac:chgData name="Vanita REDOY" userId="bdf92b45-d4ea-4a1c-a375-114a0375a38b" providerId="ADAL" clId="{877497D0-EB0E-4DFF-B5E7-A0F6391E30FE}" dt="2024-07-02T17:15:46.696" v="566" actId="1076"/>
          <ac:spMkLst>
            <pc:docMk/>
            <pc:sldMk cId="2822564549" sldId="404"/>
            <ac:spMk id="2" creationId="{0EDDDFC6-0EA5-BBA2-94B3-2DDFBEA2C90D}"/>
          </ac:spMkLst>
        </pc:spChg>
        <pc:spChg chg="add mod">
          <ac:chgData name="Vanita REDOY" userId="bdf92b45-d4ea-4a1c-a375-114a0375a38b" providerId="ADAL" clId="{877497D0-EB0E-4DFF-B5E7-A0F6391E30FE}" dt="2024-07-02T17:16:58.984" v="584" actId="1076"/>
          <ac:spMkLst>
            <pc:docMk/>
            <pc:sldMk cId="2822564549" sldId="404"/>
            <ac:spMk id="3" creationId="{57252A4B-3F5C-9BA3-4F04-A46F278B228E}"/>
          </ac:spMkLst>
        </pc:spChg>
        <pc:spChg chg="mod">
          <ac:chgData name="Vanita REDOY" userId="bdf92b45-d4ea-4a1c-a375-114a0375a38b" providerId="ADAL" clId="{877497D0-EB0E-4DFF-B5E7-A0F6391E30FE}" dt="2024-07-02T17:06:21.705" v="55" actId="20577"/>
          <ac:spMkLst>
            <pc:docMk/>
            <pc:sldMk cId="2822564549" sldId="404"/>
            <ac:spMk id="26" creationId="{545B2F10-4EA6-48A2-8794-CE2BF53095EB}"/>
          </ac:spMkLst>
        </pc:spChg>
      </pc:sldChg>
      <pc:sldChg chg="del">
        <pc:chgData name="Vanita REDOY" userId="bdf92b45-d4ea-4a1c-a375-114a0375a38b" providerId="ADAL" clId="{877497D0-EB0E-4DFF-B5E7-A0F6391E30FE}" dt="2024-07-02T16:47:29.697" v="0" actId="2696"/>
        <pc:sldMkLst>
          <pc:docMk/>
          <pc:sldMk cId="3070641828" sldId="406"/>
        </pc:sldMkLst>
      </pc:sldChg>
      <pc:sldChg chg="del">
        <pc:chgData name="Vanita REDOY" userId="bdf92b45-d4ea-4a1c-a375-114a0375a38b" providerId="ADAL" clId="{877497D0-EB0E-4DFF-B5E7-A0F6391E30FE}" dt="2024-07-02T16:47:29.697" v="0" actId="2696"/>
        <pc:sldMkLst>
          <pc:docMk/>
          <pc:sldMk cId="487789742" sldId="408"/>
        </pc:sldMkLst>
      </pc:sldChg>
      <pc:sldChg chg="del">
        <pc:chgData name="Vanita REDOY" userId="bdf92b45-d4ea-4a1c-a375-114a0375a38b" providerId="ADAL" clId="{877497D0-EB0E-4DFF-B5E7-A0F6391E30FE}" dt="2024-07-02T16:47:29.697" v="0" actId="2696"/>
        <pc:sldMkLst>
          <pc:docMk/>
          <pc:sldMk cId="3076794749" sldId="409"/>
        </pc:sldMkLst>
      </pc:sldChg>
      <pc:sldChg chg="del">
        <pc:chgData name="Vanita REDOY" userId="bdf92b45-d4ea-4a1c-a375-114a0375a38b" providerId="ADAL" clId="{877497D0-EB0E-4DFF-B5E7-A0F6391E30FE}" dt="2024-07-02T16:47:29.697" v="0" actId="2696"/>
        <pc:sldMkLst>
          <pc:docMk/>
          <pc:sldMk cId="3380399176" sldId="410"/>
        </pc:sldMkLst>
      </pc:sldChg>
      <pc:sldChg chg="modSp mod">
        <pc:chgData name="Vanita REDOY" userId="bdf92b45-d4ea-4a1c-a375-114a0375a38b" providerId="ADAL" clId="{877497D0-EB0E-4DFF-B5E7-A0F6391E30FE}" dt="2024-07-02T16:47:51.297" v="4" actId="6549"/>
        <pc:sldMkLst>
          <pc:docMk/>
          <pc:sldMk cId="164036866" sldId="411"/>
        </pc:sldMkLst>
        <pc:spChg chg="mod">
          <ac:chgData name="Vanita REDOY" userId="bdf92b45-d4ea-4a1c-a375-114a0375a38b" providerId="ADAL" clId="{877497D0-EB0E-4DFF-B5E7-A0F6391E30FE}" dt="2024-07-02T16:47:51.297" v="4" actId="6549"/>
          <ac:spMkLst>
            <pc:docMk/>
            <pc:sldMk cId="164036866" sldId="411"/>
            <ac:spMk id="9" creationId="{DA1EDC6D-2F5A-4831-A637-BB06AD5420BA}"/>
          </ac:spMkLst>
        </pc:spChg>
      </pc:sldChg>
      <pc:sldChg chg="delSp modSp add mod ord">
        <pc:chgData name="Vanita REDOY" userId="bdf92b45-d4ea-4a1c-a375-114a0375a38b" providerId="ADAL" clId="{877497D0-EB0E-4DFF-B5E7-A0F6391E30FE}" dt="2024-07-02T17:20:59.772" v="894" actId="20577"/>
        <pc:sldMkLst>
          <pc:docMk/>
          <pc:sldMk cId="976406405" sldId="412"/>
        </pc:sldMkLst>
        <pc:spChg chg="mod">
          <ac:chgData name="Vanita REDOY" userId="bdf92b45-d4ea-4a1c-a375-114a0375a38b" providerId="ADAL" clId="{877497D0-EB0E-4DFF-B5E7-A0F6391E30FE}" dt="2024-07-02T17:20:28.235" v="882" actId="20577"/>
          <ac:spMkLst>
            <pc:docMk/>
            <pc:sldMk cId="976406405" sldId="412"/>
            <ac:spMk id="2" creationId="{0EDDDFC6-0EA5-BBA2-94B3-2DDFBEA2C90D}"/>
          </ac:spMkLst>
        </pc:spChg>
        <pc:spChg chg="del">
          <ac:chgData name="Vanita REDOY" userId="bdf92b45-d4ea-4a1c-a375-114a0375a38b" providerId="ADAL" clId="{877497D0-EB0E-4DFF-B5E7-A0F6391E30FE}" dt="2024-07-02T17:20:51.166" v="883" actId="478"/>
          <ac:spMkLst>
            <pc:docMk/>
            <pc:sldMk cId="976406405" sldId="412"/>
            <ac:spMk id="3" creationId="{57252A4B-3F5C-9BA3-4F04-A46F278B228E}"/>
          </ac:spMkLst>
        </pc:spChg>
        <pc:spChg chg="mod">
          <ac:chgData name="Vanita REDOY" userId="bdf92b45-d4ea-4a1c-a375-114a0375a38b" providerId="ADAL" clId="{877497D0-EB0E-4DFF-B5E7-A0F6391E30FE}" dt="2024-07-02T17:20:59.772" v="894" actId="20577"/>
          <ac:spMkLst>
            <pc:docMk/>
            <pc:sldMk cId="976406405" sldId="412"/>
            <ac:spMk id="26" creationId="{545B2F10-4EA6-48A2-8794-CE2BF53095EB}"/>
          </ac:spMkLst>
        </pc:spChg>
      </pc:sldChg>
      <pc:sldChg chg="modSp add mod ord">
        <pc:chgData name="Vanita REDOY" userId="bdf92b45-d4ea-4a1c-a375-114a0375a38b" providerId="ADAL" clId="{877497D0-EB0E-4DFF-B5E7-A0F6391E30FE}" dt="2024-07-02T17:24:21.997" v="1267" actId="1076"/>
        <pc:sldMkLst>
          <pc:docMk/>
          <pc:sldMk cId="2980150597" sldId="413"/>
        </pc:sldMkLst>
        <pc:spChg chg="mod">
          <ac:chgData name="Vanita REDOY" userId="bdf92b45-d4ea-4a1c-a375-114a0375a38b" providerId="ADAL" clId="{877497D0-EB0E-4DFF-B5E7-A0F6391E30FE}" dt="2024-07-02T17:24:21.997" v="1267" actId="1076"/>
          <ac:spMkLst>
            <pc:docMk/>
            <pc:sldMk cId="2980150597" sldId="413"/>
            <ac:spMk id="2" creationId="{0EDDDFC6-0EA5-BBA2-94B3-2DDFBEA2C90D}"/>
          </ac:spMkLst>
        </pc:spChg>
        <pc:spChg chg="mod">
          <ac:chgData name="Vanita REDOY" userId="bdf92b45-d4ea-4a1c-a375-114a0375a38b" providerId="ADAL" clId="{877497D0-EB0E-4DFF-B5E7-A0F6391E30FE}" dt="2024-07-02T17:22:42.761" v="1024" actId="14100"/>
          <ac:spMkLst>
            <pc:docMk/>
            <pc:sldMk cId="2980150597" sldId="413"/>
            <ac:spMk id="26" creationId="{545B2F10-4EA6-48A2-8794-CE2BF53095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‹N°›</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A more detailed assessment will be carried out as the situation changes. </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18</a:t>
            </a:fld>
            <a:endParaRPr lang="en-US"/>
          </a:p>
        </p:txBody>
      </p:sp>
    </p:spTree>
    <p:extLst>
      <p:ext uri="{BB962C8B-B14F-4D97-AF65-F5344CB8AC3E}">
        <p14:creationId xmlns:p14="http://schemas.microsoft.com/office/powerpoint/2010/main" val="136450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20</a:t>
            </a:fld>
            <a:endParaRPr lang="en-US"/>
          </a:p>
        </p:txBody>
      </p:sp>
    </p:spTree>
    <p:extLst>
      <p:ext uri="{BB962C8B-B14F-4D97-AF65-F5344CB8AC3E}">
        <p14:creationId xmlns:p14="http://schemas.microsoft.com/office/powerpoint/2010/main" val="141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only trained individuals will conduct a detailed assessment</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21</a:t>
            </a:fld>
            <a:endParaRPr lang="en-US"/>
          </a:p>
        </p:txBody>
      </p:sp>
    </p:spTree>
    <p:extLst>
      <p:ext uri="{BB962C8B-B14F-4D97-AF65-F5344CB8AC3E}">
        <p14:creationId xmlns:p14="http://schemas.microsoft.com/office/powerpoint/2010/main" val="399625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Sampling techniques: Simple Random, Alternate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Interviews: What is it? Structured, non structured interviews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Observations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Using checklists</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22</a:t>
            </a:fld>
            <a:endParaRPr lang="en-US"/>
          </a:p>
        </p:txBody>
      </p:sp>
    </p:spTree>
    <p:extLst>
      <p:ext uri="{BB962C8B-B14F-4D97-AF65-F5344CB8AC3E}">
        <p14:creationId xmlns:p14="http://schemas.microsoft.com/office/powerpoint/2010/main" val="240776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point 2 – explain that this conversation is crucial to Red Cross’s role as an auxiliary to government, stress RC support role. More importantly, as CDRTs </a:t>
            </a:r>
            <a:r>
              <a:rPr lang="en-US" dirty="0" err="1"/>
              <a:t>emphasise</a:t>
            </a:r>
            <a:r>
              <a:rPr lang="en-US" dirty="0"/>
              <a:t> the support role to other agencies and doing no harm to agencies at work, avoiding duplication of efforts and doing no harm, while ensuring affected persons are getting assistance. </a:t>
            </a:r>
          </a:p>
          <a:p>
            <a:endParaRPr lang="en-US" dirty="0"/>
          </a:p>
          <a:p>
            <a:r>
              <a:rPr lang="en-US" dirty="0"/>
              <a:t>This is good opportunity to mention and discuss affected populations, also consider sex, age and disability disaggregated data.</a:t>
            </a:r>
          </a:p>
          <a:p>
            <a:endParaRPr lang="en-US" dirty="0"/>
          </a:p>
          <a:p>
            <a:r>
              <a:rPr lang="en-US" dirty="0"/>
              <a:t>damage to the natural environment/ecosystem. Reference to the Eco-based Approach </a:t>
            </a:r>
            <a:r>
              <a:rPr lang="en-US" dirty="0" err="1"/>
              <a:t>EbA</a:t>
            </a:r>
            <a:r>
              <a:rPr lang="en-US" dirty="0"/>
              <a:t> checklist or can be shared with interested persons.</a:t>
            </a:r>
          </a:p>
          <a:p>
            <a:endParaRPr lang="en-US" dirty="0"/>
          </a:p>
          <a:p>
            <a:r>
              <a:rPr lang="en-US" dirty="0"/>
              <a:t>Private Public Partnerships are also good to mention here, community members who can encourage small to medium business owners to support response actions or projects within the community before the event occurs. Examples are networking before the event with building and construction workers (for rebuilding), landscapers (equipment for debris removal), doctors, pharmacies (medication), shops (food supplies) etc. </a:t>
            </a:r>
          </a:p>
          <a:p>
            <a:endParaRPr lang="en-US" dirty="0"/>
          </a:p>
          <a:p>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23</a:t>
            </a:fld>
            <a:endParaRPr lang="en-US"/>
          </a:p>
        </p:txBody>
      </p:sp>
    </p:spTree>
    <p:extLst>
      <p:ext uri="{BB962C8B-B14F-4D97-AF65-F5344CB8AC3E}">
        <p14:creationId xmlns:p14="http://schemas.microsoft.com/office/powerpoint/2010/main" val="231787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name other partner agencies that they might have to work with</a:t>
            </a: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26</a:t>
            </a:fld>
            <a:endParaRPr lang="en-US"/>
          </a:p>
        </p:txBody>
      </p:sp>
    </p:spTree>
    <p:extLst>
      <p:ext uri="{BB962C8B-B14F-4D97-AF65-F5344CB8AC3E}">
        <p14:creationId xmlns:p14="http://schemas.microsoft.com/office/powerpoint/2010/main" val="357682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4</a:t>
            </a:fld>
            <a:endParaRPr lang="en-US"/>
          </a:p>
        </p:txBody>
      </p:sp>
    </p:spTree>
    <p:extLst>
      <p:ext uri="{BB962C8B-B14F-4D97-AF65-F5344CB8AC3E}">
        <p14:creationId xmlns:p14="http://schemas.microsoft.com/office/powerpoint/2010/main" val="99094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5</a:t>
            </a:fld>
            <a:endParaRPr lang="en-US"/>
          </a:p>
        </p:txBody>
      </p:sp>
    </p:spTree>
    <p:extLst>
      <p:ext uri="{BB962C8B-B14F-4D97-AF65-F5344CB8AC3E}">
        <p14:creationId xmlns:p14="http://schemas.microsoft.com/office/powerpoint/2010/main" val="234418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 sure to mention the DANA is also used by the Government in most countries and used by secondary response agencies such as Ministries of Social Welfare, Ministries of Health and Ministries of Housing for example.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Persons with special needs should also be considered while assessments are </a:t>
            </a:r>
            <a:r>
              <a:rPr lang="en-US" sz="1800" b="0" i="0" u="none" strike="noStrike" dirty="0" err="1">
                <a:solidFill>
                  <a:srgbClr val="000000"/>
                </a:solidFill>
                <a:effectLst/>
                <a:latin typeface="Calibri" panose="020F0502020204030204" pitchFamily="34" charset="0"/>
              </a:rPr>
              <a:t>conducted.the</a:t>
            </a:r>
            <a:r>
              <a:rPr lang="en-US" sz="1800" b="0" i="0" u="none" strike="noStrike" dirty="0">
                <a:solidFill>
                  <a:srgbClr val="000000"/>
                </a:solidFill>
                <a:effectLst/>
                <a:latin typeface="Calibri" panose="020F0502020204030204" pitchFamily="34" charset="0"/>
              </a:rPr>
              <a:t> assessments need to have a brief, concrete but NEEDED protection, gender and inclusion section. Two things to assess: protection issues present in the community ( sexual gender based violence, violence against children...) and who are the vulnerable groups present. This is an ethical commitment and a humanitarian requirement.</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7</a:t>
            </a:fld>
            <a:endParaRPr lang="en-US"/>
          </a:p>
        </p:txBody>
      </p:sp>
    </p:spTree>
    <p:extLst>
      <p:ext uri="{BB962C8B-B14F-4D97-AF65-F5344CB8AC3E}">
        <p14:creationId xmlns:p14="http://schemas.microsoft.com/office/powerpoint/2010/main" val="362321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Mention examples from a recent event of the community, if there is none a flooding event scenario can be used and describe knowing who is vulnerable such as older persons and disabled. Knowing their location what their needs are before flooding occurs and what there needs may be before the event happens.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Consider how useful this information can be to other agencies in terms of providing assistance.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Relating this to </a:t>
            </a:r>
            <a:r>
              <a:rPr lang="en-US" sz="1800" b="0" i="0" u="none" strike="noStrike" dirty="0" err="1">
                <a:solidFill>
                  <a:srgbClr val="000000"/>
                </a:solidFill>
                <a:effectLst/>
                <a:latin typeface="Calibri" panose="020F0502020204030204" pitchFamily="34" charset="0"/>
              </a:rPr>
              <a:t>eVCA</a:t>
            </a:r>
            <a:r>
              <a:rPr lang="en-US" sz="1800" b="0" i="0" u="none" strike="noStrike" dirty="0">
                <a:solidFill>
                  <a:srgbClr val="000000"/>
                </a:solidFill>
                <a:effectLst/>
                <a:latin typeface="Calibri" panose="020F0502020204030204" pitchFamily="34" charset="0"/>
              </a:rPr>
              <a:t> is also a good practice if the community has one or needs to conduct one.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Highlight when in the DRM Process are the various types or assessments used. </a:t>
            </a:r>
            <a:r>
              <a:rPr lang="en-US" sz="1800" b="0" i="0" u="none" strike="noStrike" dirty="0" err="1">
                <a:solidFill>
                  <a:srgbClr val="000000"/>
                </a:solidFill>
                <a:effectLst/>
                <a:latin typeface="Calibri" panose="020F0502020204030204" pitchFamily="34" charset="0"/>
              </a:rPr>
              <a:t>eg.</a:t>
            </a:r>
            <a:r>
              <a:rPr lang="en-US" sz="1800" b="0" i="0" u="none" strike="noStrike" dirty="0">
                <a:solidFill>
                  <a:srgbClr val="000000"/>
                </a:solidFill>
                <a:effectLst/>
                <a:latin typeface="Calibri" panose="020F0502020204030204" pitchFamily="34" charset="0"/>
              </a:rPr>
              <a:t> VCA is used in pre and DANA in post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VCA could be used post impact as well</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Consider vulnerable groups ( gender i.e. women, men, boys and girls, LBGTW, environmental impacts, ecological, infrastructural and human needs) and how they may be impacted differently.</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9</a:t>
            </a:fld>
            <a:endParaRPr lang="en-US"/>
          </a:p>
        </p:txBody>
      </p:sp>
    </p:spTree>
    <p:extLst>
      <p:ext uri="{BB962C8B-B14F-4D97-AF65-F5344CB8AC3E}">
        <p14:creationId xmlns:p14="http://schemas.microsoft.com/office/powerpoint/2010/main" val="234635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10</a:t>
            </a:fld>
            <a:endParaRPr lang="en-US"/>
          </a:p>
        </p:txBody>
      </p:sp>
    </p:spTree>
    <p:extLst>
      <p:ext uri="{BB962C8B-B14F-4D97-AF65-F5344CB8AC3E}">
        <p14:creationId xmlns:p14="http://schemas.microsoft.com/office/powerpoint/2010/main" val="108186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Being prepared is best. As you would have learned before the best time to prepare is before disaster strike.</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12</a:t>
            </a:fld>
            <a:endParaRPr lang="en-US"/>
          </a:p>
        </p:txBody>
      </p:sp>
    </p:spTree>
    <p:extLst>
      <p:ext uri="{BB962C8B-B14F-4D97-AF65-F5344CB8AC3E}">
        <p14:creationId xmlns:p14="http://schemas.microsoft.com/office/powerpoint/2010/main" val="426280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15</a:t>
            </a:fld>
            <a:endParaRPr lang="en-US"/>
          </a:p>
        </p:txBody>
      </p:sp>
    </p:spTree>
    <p:extLst>
      <p:ext uri="{BB962C8B-B14F-4D97-AF65-F5344CB8AC3E}">
        <p14:creationId xmlns:p14="http://schemas.microsoft.com/office/powerpoint/2010/main" val="391429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dirty="0">
                <a:solidFill>
                  <a:srgbClr val="000000"/>
                </a:solidFill>
                <a:effectLst/>
                <a:latin typeface="Arial" panose="020B0604020202020204" pitchFamily="34" charset="0"/>
              </a:rPr>
              <a:t>Needs being assessed: </a:t>
            </a:r>
            <a:r>
              <a:rPr lang="en-US" sz="1800" b="0" i="0" u="none" strike="noStrike" dirty="0">
                <a:solidFill>
                  <a:srgbClr val="000000"/>
                </a:solidFill>
                <a:effectLst/>
                <a:latin typeface="Arial" panose="020B0604020202020204" pitchFamily="34" charset="0"/>
              </a:rPr>
              <a:t>The gaps in access to goods and services created by the risks on life, health, basic subsistence and security. Identifying which stakeholders and partners can assist with providing goods and services such as water and food and shelter.</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17</a:t>
            </a:fld>
            <a:endParaRPr lang="en-US"/>
          </a:p>
        </p:txBody>
      </p:sp>
    </p:spTree>
    <p:extLst>
      <p:ext uri="{BB962C8B-B14F-4D97-AF65-F5344CB8AC3E}">
        <p14:creationId xmlns:p14="http://schemas.microsoft.com/office/powerpoint/2010/main" val="302106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9/24/2024</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9/24/2024</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‹N°›</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271F4075-E473-4CC5-823D-8CCB5AC89726}"/>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cadrim.org/" TargetMode="External"/><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EdiEb9NYAIo?start=162&amp;feature=oembe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4" name="Picture 3" descr="A group of people standing outside a building&#10;&#10;Description automatically generated with medium confidence">
            <a:extLst>
              <a:ext uri="{FF2B5EF4-FFF2-40B4-BE49-F238E27FC236}">
                <a16:creationId xmlns:a16="http://schemas.microsoft.com/office/drawing/2014/main" id="{A04C277F-BFC3-56D0-A2A9-EF6A44A74C04}"/>
              </a:ext>
            </a:extLst>
          </p:cNvPr>
          <p:cNvPicPr>
            <a:picLocks noChangeAspect="1"/>
          </p:cNvPicPr>
          <p:nvPr/>
        </p:nvPicPr>
        <p:blipFill rotWithShape="1">
          <a:blip r:embed="rId3">
            <a:extLst>
              <a:ext uri="{28A0092B-C50C-407E-A947-70E740481C1C}">
                <a14:useLocalDpi xmlns:a14="http://schemas.microsoft.com/office/drawing/2010/main" val="0"/>
              </a:ext>
            </a:extLst>
          </a:blip>
          <a:srcRect l="10842" t="35606"/>
          <a:stretch/>
        </p:blipFill>
        <p:spPr>
          <a:xfrm>
            <a:off x="3532" y="0"/>
            <a:ext cx="12188467" cy="6858000"/>
          </a:xfrm>
          <a:prstGeom prst="rect">
            <a:avLst/>
          </a:prstGeom>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6" name="Rectangle 5">
              <a:extLst>
                <a:ext uri="{FF2B5EF4-FFF2-40B4-BE49-F238E27FC236}">
                  <a16:creationId xmlns:a16="http://schemas.microsoft.com/office/drawing/2014/main" id="{ABD1727F-170E-BDFB-EB01-99558065BDDF}"/>
                </a:ext>
              </a:extLst>
            </p:cNvPr>
            <p:cNvSpPr/>
            <p:nvPr/>
          </p:nvSpPr>
          <p:spPr>
            <a:xfrm>
              <a:off x="341196" y="1909972"/>
              <a:ext cx="6576963"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488396" cy="3732362"/>
            <a:chOff x="324999" y="2351761"/>
            <a:chExt cx="6488396" cy="3732362"/>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63349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es" sz="4000" b="1" i="0" u="none" strike="noStrike" cap="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Los CDRT y la evaluación comunitaria</a:t>
              </a:r>
              <a:endParaRPr lang="es" sz="4000" b="1" i="0" u="none" strike="noStrike" cap="none"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5" y="5345500"/>
              <a:ext cx="5711673"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s" sz="2100" b="0" i="0" u="none" strike="noStrike" cap="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Para los equipos comunitarios de respuesta a desastres</a:t>
              </a:r>
              <a:endParaRPr lang="es" sz="2100" b="0" i="0" u="none" strike="noStrike" cap="none" dirty="0">
                <a:solidFill>
                  <a:schemeClr val="bg1"/>
                </a:solidFill>
                <a:latin typeface="Open sans" panose="020B0606030504020204" pitchFamily="34" charset="0"/>
                <a:ea typeface="Open sans" panose="020B0606030504020204" pitchFamily="34" charset="0"/>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p>
          <a:p>
            <a:pPr algn="l" rtl="0">
              <a:spcBef>
                <a:spcPts val="0"/>
              </a:spcBef>
              <a:buClr>
                <a:schemeClr val="lt1"/>
              </a:buClr>
              <a:buSzPts val="4400"/>
              <a:buFont typeface="Arial"/>
              <a:buNone/>
            </a:pPr>
            <a:endParaRPr lang="es"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es"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Recopilar información antes de un desastre</a:t>
            </a:r>
            <a:endParaRPr lang="es" sz="36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es"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02194" y="640619"/>
            <a:ext cx="7340600" cy="3816429"/>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Considerar los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tipos de peligros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que afectaron a su comunidad en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el pasado</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Identificar el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tipo de información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que puede recopilar para ayudar a su equipo de respuesta comunitaria a estar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mejor preparado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y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ser más capaz de responder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antes de que se produzca otro impacto de peligro o desastre.</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Identificar quién recopilará la información necesaria.</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Identificar de dónde obtendrá esta información. </a:t>
            </a:r>
          </a:p>
        </p:txBody>
      </p:sp>
      <p:sp>
        <p:nvSpPr>
          <p:cNvPr id="3" name="TextBox 2">
            <a:extLst>
              <a:ext uri="{FF2B5EF4-FFF2-40B4-BE49-F238E27FC236}">
                <a16:creationId xmlns:a16="http://schemas.microsoft.com/office/drawing/2014/main" id="{57252A4B-3F5C-9BA3-4F04-A46F278B228E}"/>
              </a:ext>
            </a:extLst>
          </p:cNvPr>
          <p:cNvSpPr txBox="1"/>
          <p:nvPr/>
        </p:nvSpPr>
        <p:spPr>
          <a:xfrm>
            <a:off x="4846320" y="5555632"/>
            <a:ext cx="6492240" cy="984885"/>
          </a:xfrm>
          <a:prstGeom prst="rect">
            <a:avLst/>
          </a:prstGeom>
          <a:solidFill>
            <a:srgbClr val="F5333F"/>
          </a:solidFill>
        </p:spPr>
        <p:txBody>
          <a:bodyPr wrap="square" rtlCol="0">
            <a:spAutoFit/>
          </a:bodyPr>
          <a:lstStyle/>
          <a:p>
            <a:pPr algn="ctr" rtl="0"/>
            <a:r>
              <a:rPr lang="es" sz="2000" b="1" i="0" u="none" kern="0"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Open sans" panose="020B0606030504020204" pitchFamily="34" charset="0"/>
                <a:sym typeface=""/>
              </a:rPr>
              <a:t>Nota: </a:t>
            </a:r>
            <a:r>
              <a:rPr lang="es" sz="2000" b="1" i="0" u="none" kern="0"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También puede consultar la Unidad 4 en la página 12 del Cuaderno de trabajo del CDRT</a:t>
            </a:r>
            <a:endParaRPr lang="es" sz="2000" b="1" kern="0" dirty="0">
              <a:solidFill>
                <a:schemeClr val="lt1">
                  <a:lumMod val="100000"/>
                </a:schemeClr>
              </a:solidFill>
              <a:latin typeface="Open sans" panose="020B0606030504020204" pitchFamily="34" charset="0"/>
              <a:ea typeface="Open sans" panose="020B0606030504020204" pitchFamily="34" charset="0"/>
              <a:sym typeface="Arial" panose="020B0604020202020204" pitchFamily="34" charset="0"/>
            </a:endParaRPr>
          </a:p>
          <a:p>
            <a:endParaRPr lang="es" dirty="0"/>
          </a:p>
        </p:txBody>
      </p:sp>
    </p:spTree>
    <p:extLst>
      <p:ext uri="{BB962C8B-B14F-4D97-AF65-F5344CB8AC3E}">
        <p14:creationId xmlns:p14="http://schemas.microsoft.com/office/powerpoint/2010/main" val="282256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¿Qué tipo de información se recopila antes de un desastre?</a:t>
            </a:r>
          </a:p>
        </p:txBody>
      </p:sp>
      <p:sp>
        <p:nvSpPr>
          <p:cNvPr id="3" name="TextBox 2">
            <a:extLst>
              <a:ext uri="{FF2B5EF4-FFF2-40B4-BE49-F238E27FC236}">
                <a16:creationId xmlns:a16="http://schemas.microsoft.com/office/drawing/2014/main" id="{9F18D422-F9CC-6B52-BF4B-B92BCD95FD9B}"/>
              </a:ext>
            </a:extLst>
          </p:cNvPr>
          <p:cNvSpPr txBox="1"/>
          <p:nvPr/>
        </p:nvSpPr>
        <p:spPr>
          <a:xfrm>
            <a:off x="5155311" y="965684"/>
            <a:ext cx="6103856" cy="4929106"/>
          </a:xfrm>
          <a:prstGeom prst="rect">
            <a:avLst/>
          </a:prstGeom>
          <a:noFill/>
        </p:spPr>
        <p:txBody>
          <a:bodyPr wrap="square">
            <a:spAutoFit/>
          </a:bodyPr>
          <a:lstStyle/>
          <a:p>
            <a:pPr marL="627063" indent="-627063" algn="l" rtl="0">
              <a:lnSpc>
                <a:spcPct val="200000"/>
              </a:lnSpc>
              <a:buClr>
                <a:srgbClr val="E42D38"/>
              </a:buClr>
              <a:buSzPct val="150000"/>
              <a:buFont typeface="Wingdings" panose="05000000000000000000" pitchFamily="2" charset="2"/>
              <a:buChar char="ü"/>
            </a:pPr>
            <a:r>
              <a:rPr lang="es"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¿Cuáles </a:t>
            </a:r>
            <a:r>
              <a:rPr lang="es"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son los riesgos?</a:t>
            </a:r>
          </a:p>
          <a:p>
            <a:pPr marL="627063" indent="-627063" algn="l" rtl="0">
              <a:lnSpc>
                <a:spcPct val="200000"/>
              </a:lnSpc>
              <a:buClr>
                <a:srgbClr val="E42D38"/>
              </a:buClr>
              <a:buSzPct val="150000"/>
              <a:buFont typeface="Wingdings" panose="05000000000000000000" pitchFamily="2" charset="2"/>
              <a:buChar char="ü"/>
            </a:pPr>
            <a:r>
              <a:rPr lang="es"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¿Quiénes</a:t>
            </a:r>
            <a:r>
              <a:rPr lang="es" sz="20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es"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son las personas vulnerables dentro de las comunidades?</a:t>
            </a:r>
          </a:p>
          <a:p>
            <a:pPr marL="627063" indent="-627063" algn="l" rtl="0">
              <a:lnSpc>
                <a:spcPct val="200000"/>
              </a:lnSpc>
              <a:buClr>
                <a:srgbClr val="E42D38"/>
              </a:buClr>
              <a:buSzPct val="150000"/>
              <a:buFont typeface="Wingdings" panose="05000000000000000000" pitchFamily="2" charset="2"/>
              <a:buChar char="ü"/>
            </a:pPr>
            <a:r>
              <a:rPr lang="es"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¿De qué</a:t>
            </a:r>
            <a:r>
              <a:rPr lang="es"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recursos dispone? (Equipos, personas y planes).</a:t>
            </a:r>
          </a:p>
          <a:p>
            <a:pPr marL="627063" indent="-627063" algn="l" rtl="0">
              <a:lnSpc>
                <a:spcPct val="200000"/>
              </a:lnSpc>
              <a:buClr>
                <a:srgbClr val="E42D38"/>
              </a:buClr>
              <a:buSzPct val="150000"/>
              <a:buFont typeface="Wingdings" panose="05000000000000000000" pitchFamily="2" charset="2"/>
              <a:buChar char="ü"/>
            </a:pPr>
            <a:r>
              <a:rPr lang="es"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¿Dónde</a:t>
            </a:r>
            <a:r>
              <a:rPr lang="es"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obtiene la gente la información?</a:t>
            </a:r>
          </a:p>
          <a:p>
            <a:pPr marL="627063" indent="-627063" algn="l" rtl="0">
              <a:lnSpc>
                <a:spcPct val="200000"/>
              </a:lnSpc>
              <a:buClr>
                <a:srgbClr val="E42D38"/>
              </a:buClr>
              <a:buSzPct val="150000"/>
              <a:buFont typeface="Wingdings" panose="05000000000000000000" pitchFamily="2" charset="2"/>
              <a:buChar char="ü"/>
            </a:pPr>
            <a:r>
              <a:rPr lang="es" sz="20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¿Qué </a:t>
            </a:r>
            <a:r>
              <a:rPr lang="es" sz="20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canales de comunicación son los más utilizados en la comunidad?</a:t>
            </a:r>
          </a:p>
        </p:txBody>
      </p:sp>
    </p:spTree>
    <p:extLst>
      <p:ext uri="{BB962C8B-B14F-4D97-AF65-F5344CB8AC3E}">
        <p14:creationId xmlns:p14="http://schemas.microsoft.com/office/powerpoint/2010/main" val="228305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Evaluación antes de un desastre</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TextBox 15">
            <a:extLst>
              <a:ext uri="{FF2B5EF4-FFF2-40B4-BE49-F238E27FC236}">
                <a16:creationId xmlns:a16="http://schemas.microsoft.com/office/drawing/2014/main" id="{4D9F4AE8-EA60-4096-8E7C-8F0239E037A7}"/>
              </a:ext>
            </a:extLst>
          </p:cNvPr>
          <p:cNvSpPr txBox="1"/>
          <p:nvPr/>
        </p:nvSpPr>
        <p:spPr>
          <a:xfrm>
            <a:off x="4595034" y="3426326"/>
            <a:ext cx="7236409" cy="2554545"/>
          </a:xfrm>
          <a:prstGeom prst="rect">
            <a:avLst/>
          </a:prstGeom>
          <a:solidFill>
            <a:srgbClr val="E42D38"/>
          </a:solidFill>
        </p:spPr>
        <p:txBody>
          <a:bodyPr wrap="square">
            <a:spAutoFit/>
          </a:bodyPr>
          <a:lstStyle/>
          <a:p>
            <a:pPr marL="285750" indent="-285750" algn="l" rtl="0">
              <a:buFont typeface="Arial" panose="020B0604020202020204" pitchFamily="34" charset="0"/>
              <a:buChar char="•"/>
            </a:pPr>
            <a:r>
              <a:rPr lang="es"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Es mucho lo que se puede hacer en lo que respecta a las evaluaciones previas al impacto. Ahora es el mejor momento para realizar su esquema comunitario. (Planes de desastres, evacuación, sistemas de alerta temprana)</a:t>
            </a:r>
          </a:p>
          <a:p>
            <a:pPr marL="285750" indent="-285750" algn="l" rtl="0">
              <a:buFont typeface="Arial" panose="020B0604020202020204" pitchFamily="34" charset="0"/>
              <a:buChar char="•"/>
            </a:pPr>
            <a:endParaRPr lang="es" sz="2000" dirty="0">
              <a:solidFill>
                <a:schemeClr val="bg1"/>
              </a:solidFill>
              <a:latin typeface="Open sans" panose="020B0606030504020204" pitchFamily="34" charset="0"/>
              <a:ea typeface="Open sans" panose="020B0606030504020204" pitchFamily="34" charset="0"/>
              <a:sym typeface=""/>
            </a:endParaRPr>
          </a:p>
          <a:p>
            <a:pPr marL="285750" indent="-285750" algn="l" rtl="0">
              <a:buFont typeface="Arial" panose="020B0604020202020204" pitchFamily="34" charset="0"/>
              <a:buChar char="•"/>
            </a:pPr>
            <a:r>
              <a:rPr lang="es"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Aprenda todo lo que pueda sobre su comunidad y prevea las necesidades a las que podría tener que responder en caso de emergencia. </a:t>
            </a:r>
          </a:p>
        </p:txBody>
      </p:sp>
      <p:sp>
        <p:nvSpPr>
          <p:cNvPr id="17" name="TextBox 16">
            <a:extLst>
              <a:ext uri="{FF2B5EF4-FFF2-40B4-BE49-F238E27FC236}">
                <a16:creationId xmlns:a16="http://schemas.microsoft.com/office/drawing/2014/main" id="{68E95263-5FF3-4801-8D39-15DD5E65174F}"/>
              </a:ext>
            </a:extLst>
          </p:cNvPr>
          <p:cNvSpPr txBox="1"/>
          <p:nvPr/>
        </p:nvSpPr>
        <p:spPr>
          <a:xfrm>
            <a:off x="5179444" y="2017235"/>
            <a:ext cx="1177814" cy="369332"/>
          </a:xfrm>
          <a:prstGeom prst="rect">
            <a:avLst/>
          </a:prstGeom>
          <a:noFill/>
        </p:spPr>
        <p:txBody>
          <a:bodyPr wrap="square">
            <a:spAutoFit/>
          </a:bodyPr>
          <a:lstStyle/>
          <a:p>
            <a:pPr algn="ctr" rtl="0"/>
            <a:r>
              <a:rPr lang="es" b="1" i="0" u="none" baseline="0">
                <a:solidFill>
                  <a:srgbClr val="F5333F"/>
                </a:solidFill>
                <a:latin typeface="Arial" panose="020B0604020202020204" pitchFamily="34" charset="0"/>
                <a:ea typeface="Arial" panose="020B0604020202020204" pitchFamily="34" charset="0"/>
                <a:cs typeface="Arial" panose="020B0604020202020204" pitchFamily="34" charset="0"/>
                <a:sym typeface=""/>
              </a:rPr>
              <a:t>Planificación</a:t>
            </a:r>
            <a:endParaRPr lang="es" b="1" dirty="0">
              <a:solidFill>
                <a:srgbClr val="F5333F"/>
              </a:solidFill>
              <a:latin typeface="Arial" panose="020B0604020202020204" pitchFamily="34" charset="0"/>
              <a:sym typeface=""/>
            </a:endParaRPr>
          </a:p>
        </p:txBody>
      </p:sp>
      <p:sp>
        <p:nvSpPr>
          <p:cNvPr id="18" name="TextBox 17">
            <a:extLst>
              <a:ext uri="{FF2B5EF4-FFF2-40B4-BE49-F238E27FC236}">
                <a16:creationId xmlns:a16="http://schemas.microsoft.com/office/drawing/2014/main" id="{DAC64901-80B4-4460-883D-002992412707}"/>
              </a:ext>
            </a:extLst>
          </p:cNvPr>
          <p:cNvSpPr txBox="1"/>
          <p:nvPr/>
        </p:nvSpPr>
        <p:spPr>
          <a:xfrm>
            <a:off x="7254986" y="2017235"/>
            <a:ext cx="1177814" cy="369332"/>
          </a:xfrm>
          <a:prstGeom prst="rect">
            <a:avLst/>
          </a:prstGeom>
          <a:noFill/>
        </p:spPr>
        <p:txBody>
          <a:bodyPr wrap="square">
            <a:spAutoFit/>
          </a:bodyPr>
          <a:lstStyle/>
          <a:p>
            <a:pPr algn="ctr" rtl="0"/>
            <a:r>
              <a:rPr lang="es" b="1" i="0" u="none" baseline="0">
                <a:solidFill>
                  <a:srgbClr val="F5333F"/>
                </a:solidFill>
                <a:latin typeface="Arial" panose="020B0604020202020204" pitchFamily="34" charset="0"/>
                <a:ea typeface="Arial" panose="020B0604020202020204" pitchFamily="34" charset="0"/>
                <a:cs typeface="Arial" panose="020B0604020202020204" pitchFamily="34" charset="0"/>
                <a:sym typeface=""/>
              </a:rPr>
              <a:t>Práctica</a:t>
            </a:r>
            <a:endParaRPr lang="es" b="1" dirty="0">
              <a:solidFill>
                <a:srgbClr val="F5333F"/>
              </a:solidFill>
              <a:latin typeface="Arial" panose="020B0604020202020204" pitchFamily="34" charset="0"/>
              <a:sym typeface=""/>
            </a:endParaRPr>
          </a:p>
        </p:txBody>
      </p:sp>
      <p:sp>
        <p:nvSpPr>
          <p:cNvPr id="19" name="TextBox 18">
            <a:extLst>
              <a:ext uri="{FF2B5EF4-FFF2-40B4-BE49-F238E27FC236}">
                <a16:creationId xmlns:a16="http://schemas.microsoft.com/office/drawing/2014/main" id="{35A26E9C-5D52-4A34-93D3-8341ACBEBE6D}"/>
              </a:ext>
            </a:extLst>
          </p:cNvPr>
          <p:cNvSpPr txBox="1"/>
          <p:nvPr/>
        </p:nvSpPr>
        <p:spPr>
          <a:xfrm>
            <a:off x="9330529" y="2017235"/>
            <a:ext cx="2193814" cy="646331"/>
          </a:xfrm>
          <a:prstGeom prst="rect">
            <a:avLst/>
          </a:prstGeom>
          <a:noFill/>
        </p:spPr>
        <p:txBody>
          <a:bodyPr wrap="square">
            <a:spAutoFit/>
          </a:bodyPr>
          <a:lstStyle/>
          <a:p>
            <a:pPr algn="ctr" rtl="0"/>
            <a:r>
              <a:rPr lang="es" b="1" i="0" u="none" baseline="0">
                <a:solidFill>
                  <a:srgbClr val="F5333F"/>
                </a:solidFill>
                <a:latin typeface="Arial" panose="020B0604020202020204" pitchFamily="34" charset="0"/>
                <a:ea typeface="Arial" panose="020B0604020202020204" pitchFamily="34" charset="0"/>
                <a:cs typeface="Arial" panose="020B0604020202020204" pitchFamily="34" charset="0"/>
                <a:sym typeface=""/>
              </a:rPr>
              <a:t>Mejor respuesta y recuperación más rápida </a:t>
            </a: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3">
            <a:biLevel thresh="75000"/>
          </a:blip>
          <a:stretch>
            <a:fillRect/>
          </a:stretch>
        </p:blipFill>
        <p:spPr>
          <a:xfrm>
            <a:off x="5361951" y="997644"/>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4">
            <a:biLevel thresh="75000"/>
          </a:blip>
          <a:stretch>
            <a:fillRect/>
          </a:stretch>
        </p:blipFill>
        <p:spPr>
          <a:xfrm>
            <a:off x="7517331" y="997644"/>
            <a:ext cx="756356" cy="903111"/>
          </a:xfrm>
          <a:prstGeom prst="rect">
            <a:avLst/>
          </a:prstGeom>
        </p:spPr>
      </p:pic>
      <p:pic>
        <p:nvPicPr>
          <p:cNvPr id="7" name="Picture 6">
            <a:extLst>
              <a:ext uri="{FF2B5EF4-FFF2-40B4-BE49-F238E27FC236}">
                <a16:creationId xmlns:a16="http://schemas.microsoft.com/office/drawing/2014/main" id="{1F576303-B694-48FB-9FC7-623D512BECBB}"/>
              </a:ext>
            </a:extLst>
          </p:cNvPr>
          <p:cNvPicPr>
            <a:picLocks noChangeAspect="1"/>
          </p:cNvPicPr>
          <p:nvPr/>
        </p:nvPicPr>
        <p:blipFill>
          <a:blip r:embed="rId5">
            <a:biLevel thresh="75000"/>
          </a:blip>
          <a:stretch>
            <a:fillRect/>
          </a:stretch>
        </p:blipFill>
        <p:spPr>
          <a:xfrm>
            <a:off x="9937165" y="905308"/>
            <a:ext cx="903111" cy="903111"/>
          </a:xfrm>
          <a:prstGeom prst="rect">
            <a:avLst/>
          </a:prstGeom>
        </p:spPr>
      </p:pic>
      <p:pic>
        <p:nvPicPr>
          <p:cNvPr id="20" name="Picture 19">
            <a:extLst>
              <a:ext uri="{FF2B5EF4-FFF2-40B4-BE49-F238E27FC236}">
                <a16:creationId xmlns:a16="http://schemas.microsoft.com/office/drawing/2014/main" id="{E08D5A03-FEF7-40B2-8F4C-86F566EF02B6}"/>
              </a:ext>
            </a:extLst>
          </p:cNvPr>
          <p:cNvPicPr>
            <a:picLocks noChangeAspect="1"/>
          </p:cNvPicPr>
          <p:nvPr/>
        </p:nvPicPr>
        <p:blipFill>
          <a:blip r:embed="rId6"/>
          <a:stretch>
            <a:fillRect/>
          </a:stretch>
        </p:blipFill>
        <p:spPr>
          <a:xfrm>
            <a:off x="6765125" y="1226510"/>
            <a:ext cx="260708" cy="260708"/>
          </a:xfrm>
          <a:prstGeom prst="rect">
            <a:avLst/>
          </a:prstGeom>
        </p:spPr>
      </p:pic>
      <p:pic>
        <p:nvPicPr>
          <p:cNvPr id="23" name="Picture 22">
            <a:extLst>
              <a:ext uri="{FF2B5EF4-FFF2-40B4-BE49-F238E27FC236}">
                <a16:creationId xmlns:a16="http://schemas.microsoft.com/office/drawing/2014/main" id="{A1D5A826-DFB2-4EB8-B893-CB6E01D2091F}"/>
              </a:ext>
            </a:extLst>
          </p:cNvPr>
          <p:cNvPicPr>
            <a:picLocks noChangeAspect="1"/>
          </p:cNvPicPr>
          <p:nvPr/>
        </p:nvPicPr>
        <p:blipFill>
          <a:blip r:embed="rId7"/>
          <a:stretch>
            <a:fillRect/>
          </a:stretch>
        </p:blipFill>
        <p:spPr>
          <a:xfrm>
            <a:off x="8973140" y="1277493"/>
            <a:ext cx="264572" cy="158742"/>
          </a:xfrm>
          <a:prstGeom prst="rect">
            <a:avLst/>
          </a:prstGeom>
        </p:spPr>
      </p:pic>
    </p:spTree>
    <p:extLst>
      <p:ext uri="{BB962C8B-B14F-4D97-AF65-F5344CB8AC3E}">
        <p14:creationId xmlns:p14="http://schemas.microsoft.com/office/powerpoint/2010/main" val="108214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57908" y="638258"/>
            <a:ext cx="306228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Papel del CDRT antes</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2">
            <a:biLevel thresh="75000"/>
          </a:blip>
          <a:stretch>
            <a:fillRect/>
          </a:stretch>
        </p:blipFill>
        <p:spPr>
          <a:xfrm>
            <a:off x="4841092" y="2463613"/>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3">
            <a:biLevel thresh="75000"/>
          </a:blip>
          <a:stretch>
            <a:fillRect/>
          </a:stretch>
        </p:blipFill>
        <p:spPr>
          <a:xfrm>
            <a:off x="4910281" y="4980130"/>
            <a:ext cx="674422" cy="805279"/>
          </a:xfrm>
          <a:prstGeom prst="rect">
            <a:avLst/>
          </a:prstGeom>
          <a:ln>
            <a:noFill/>
          </a:ln>
        </p:spPr>
      </p:pic>
      <p:sp>
        <p:nvSpPr>
          <p:cNvPr id="21" name="TextBox 20">
            <a:extLst>
              <a:ext uri="{FF2B5EF4-FFF2-40B4-BE49-F238E27FC236}">
                <a16:creationId xmlns:a16="http://schemas.microsoft.com/office/drawing/2014/main" id="{5B4B609F-F886-4985-BE0E-26052D0B2030}"/>
              </a:ext>
            </a:extLst>
          </p:cNvPr>
          <p:cNvSpPr txBox="1"/>
          <p:nvPr/>
        </p:nvSpPr>
        <p:spPr>
          <a:xfrm>
            <a:off x="6096000" y="1069706"/>
            <a:ext cx="5538092" cy="4801314"/>
          </a:xfrm>
          <a:prstGeom prst="rect">
            <a:avLst/>
          </a:prstGeom>
          <a:noFill/>
        </p:spPr>
        <p:txBody>
          <a:bodyPr wrap="square">
            <a:spAutoFit/>
          </a:bodyPr>
          <a:lstStyle/>
          <a:p>
            <a:pPr algn="l" rtl="0"/>
            <a:r>
              <a:rPr lang="es"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Conocer </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a los demás actores, organismos y personal de desastres, comprender cuáles serán sus necesidades de información en caso de emergencia.</a:t>
            </a:r>
          </a:p>
          <a:p>
            <a:endParaRPr lang="es" dirty="0">
              <a:latin typeface="Open sans" panose="020B0606030504020204" pitchFamily="34" charset="0"/>
              <a:ea typeface="Open sans" panose="020B0606030504020204" pitchFamily="34" charset="0"/>
              <a:sym typeface=""/>
            </a:endParaRPr>
          </a:p>
          <a:p>
            <a:endParaRPr lang="es" dirty="0">
              <a:latin typeface="Open sans" panose="020B0606030504020204" pitchFamily="34" charset="0"/>
              <a:ea typeface="Open sans" panose="020B0606030504020204" pitchFamily="34" charset="0"/>
              <a:sym typeface=""/>
            </a:endParaRPr>
          </a:p>
          <a:p>
            <a:pPr algn="l" rtl="0"/>
            <a:r>
              <a:rPr lang="es"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Desarrollar </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su estrategia de evaluación para su comunidad. Elaborar diferentes métodos de muestreo, diferentes métodos de recogida de datos, etc..</a:t>
            </a:r>
            <a:endParaRPr lang="es" kern="0" dirty="0">
              <a:solidFill>
                <a:schemeClr val="tx1">
                  <a:lumMod val="100000"/>
                </a:schemeClr>
              </a:solidFill>
              <a:latin typeface="Open sans" panose="020B0606030504020204" pitchFamily="34" charset="0"/>
              <a:ea typeface="Open sans" panose="020B0606030504020204" pitchFamily="34" charset="0"/>
              <a:sym typeface=""/>
            </a:endParaRPr>
          </a:p>
          <a:p>
            <a:endParaRPr lang="es" dirty="0">
              <a:latin typeface="Open sans" panose="020B0606030504020204" pitchFamily="34" charset="0"/>
              <a:ea typeface="Open sans" panose="020B0606030504020204" pitchFamily="34" charset="0"/>
              <a:sym typeface=""/>
            </a:endParaRPr>
          </a:p>
          <a:p>
            <a:endParaRPr lang="es" dirty="0">
              <a:latin typeface="Open sans" panose="020B0606030504020204" pitchFamily="34" charset="0"/>
              <a:ea typeface="Open sans" panose="020B0606030504020204" pitchFamily="34" charset="0"/>
              <a:sym typeface=""/>
            </a:endParaRPr>
          </a:p>
          <a:p>
            <a:pPr algn="l" rtl="0"/>
            <a:r>
              <a:rPr lang="es"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Familiarizarse </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con los formularios que utilizará y desarrolle formularios cuando sea necesario</a:t>
            </a:r>
            <a:endParaRPr lang="es" kern="0" dirty="0">
              <a:solidFill>
                <a:schemeClr val="tx1">
                  <a:lumMod val="100000"/>
                </a:schemeClr>
              </a:solidFill>
              <a:latin typeface="Open sans" panose="020B0606030504020204" pitchFamily="34" charset="0"/>
              <a:ea typeface="Open sans" panose="020B0606030504020204" pitchFamily="34" charset="0"/>
              <a:sym typeface=""/>
            </a:endParaRPr>
          </a:p>
          <a:p>
            <a:endParaRPr lang="es" dirty="0">
              <a:latin typeface="Open sans" panose="020B0606030504020204" pitchFamily="34" charset="0"/>
              <a:ea typeface="Open sans" panose="020B0606030504020204" pitchFamily="34" charset="0"/>
              <a:sym typeface=""/>
            </a:endParaRPr>
          </a:p>
          <a:p>
            <a:endParaRPr lang="es" dirty="0">
              <a:latin typeface="Open sans" panose="020B0606030504020204" pitchFamily="34" charset="0"/>
              <a:ea typeface="Open sans" panose="020B0606030504020204" pitchFamily="34" charset="0"/>
              <a:sym typeface=""/>
            </a:endParaRPr>
          </a:p>
          <a:p>
            <a:pPr algn="l" rtl="0"/>
            <a:r>
              <a:rPr lang="es"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
              </a:rPr>
              <a:t>Formar</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 su equipo y practicar, asegurándose de que sabe lo que va a hacer y de quién será responsable de qué áreas y tarea.</a:t>
            </a:r>
          </a:p>
        </p:txBody>
      </p:sp>
      <p:pic>
        <p:nvPicPr>
          <p:cNvPr id="6" name="Picture 5">
            <a:extLst>
              <a:ext uri="{FF2B5EF4-FFF2-40B4-BE49-F238E27FC236}">
                <a16:creationId xmlns:a16="http://schemas.microsoft.com/office/drawing/2014/main" id="{C67AFD97-818C-4270-847C-8F35BD9299E6}"/>
              </a:ext>
            </a:extLst>
          </p:cNvPr>
          <p:cNvPicPr>
            <a:picLocks noChangeAspect="1"/>
          </p:cNvPicPr>
          <p:nvPr/>
        </p:nvPicPr>
        <p:blipFill>
          <a:blip r:embed="rId4">
            <a:biLevel thresh="75000"/>
          </a:blip>
          <a:stretch>
            <a:fillRect/>
          </a:stretch>
        </p:blipFill>
        <p:spPr>
          <a:xfrm>
            <a:off x="4841092" y="3755738"/>
            <a:ext cx="812800" cy="812800"/>
          </a:xfrm>
          <a:prstGeom prst="rect">
            <a:avLst/>
          </a:prstGeom>
        </p:spPr>
      </p:pic>
      <p:pic>
        <p:nvPicPr>
          <p:cNvPr id="14" name="Picture 13">
            <a:extLst>
              <a:ext uri="{FF2B5EF4-FFF2-40B4-BE49-F238E27FC236}">
                <a16:creationId xmlns:a16="http://schemas.microsoft.com/office/drawing/2014/main" id="{20C2B085-5CBD-4085-AB6C-8DB81DDD4234}"/>
              </a:ext>
            </a:extLst>
          </p:cNvPr>
          <p:cNvPicPr>
            <a:picLocks noChangeAspect="1"/>
          </p:cNvPicPr>
          <p:nvPr/>
        </p:nvPicPr>
        <p:blipFill>
          <a:blip r:embed="rId5">
            <a:biLevel thresh="75000"/>
          </a:blip>
          <a:stretch>
            <a:fillRect/>
          </a:stretch>
        </p:blipFill>
        <p:spPr>
          <a:xfrm>
            <a:off x="4829803" y="1103754"/>
            <a:ext cx="835378" cy="948267"/>
          </a:xfrm>
          <a:prstGeom prst="rect">
            <a:avLst/>
          </a:prstGeom>
        </p:spPr>
      </p:pic>
    </p:spTree>
    <p:extLst>
      <p:ext uri="{BB962C8B-B14F-4D97-AF65-F5344CB8AC3E}">
        <p14:creationId xmlns:p14="http://schemas.microsoft.com/office/powerpoint/2010/main" val="25240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 dirty&#10;&#10;Description automatically generated">
            <a:extLst>
              <a:ext uri="{FF2B5EF4-FFF2-40B4-BE49-F238E27FC236}">
                <a16:creationId xmlns:a16="http://schemas.microsoft.com/office/drawing/2014/main" id="{BEE62CB6-9ADD-4C37-A8D2-9A084F7D6607}"/>
              </a:ext>
            </a:extLst>
          </p:cNvPr>
          <p:cNvPicPr>
            <a:picLocks noChangeAspect="1"/>
          </p:cNvPicPr>
          <p:nvPr/>
        </p:nvPicPr>
        <p:blipFill rotWithShape="1">
          <a:blip r:embed="rId2">
            <a:extLst>
              <a:ext uri="{28A0092B-C50C-407E-A947-70E740481C1C}">
                <a14:useLocalDpi xmlns:a14="http://schemas.microsoft.com/office/drawing/2010/main" val="0"/>
              </a:ext>
            </a:extLst>
          </a:blip>
          <a:srcRect l="-18723" b="-18723"/>
          <a:stretch/>
        </p:blipFill>
        <p:spPr>
          <a:xfrm>
            <a:off x="-16474" y="-5348"/>
            <a:ext cx="12208474" cy="8138983"/>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06052" y="638258"/>
            <a:ext cx="34983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Ha ocurrido un desastre, ¿y ahora qué?</a:t>
            </a:r>
          </a:p>
        </p:txBody>
      </p:sp>
    </p:spTree>
    <p:extLst>
      <p:ext uri="{BB962C8B-B14F-4D97-AF65-F5344CB8AC3E}">
        <p14:creationId xmlns:p14="http://schemas.microsoft.com/office/powerpoint/2010/main" val="362590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p>
          <a:p>
            <a:pPr algn="l" rtl="0">
              <a:spcBef>
                <a:spcPts val="0"/>
              </a:spcBef>
              <a:buClr>
                <a:schemeClr val="lt1"/>
              </a:buClr>
              <a:buSzPts val="4400"/>
              <a:buFont typeface="Arial"/>
              <a:buNone/>
            </a:pPr>
            <a:endParaRPr lang="es"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es"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Recopilación de información tras un desastre</a:t>
            </a:r>
            <a:endParaRPr lang="es" sz="36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es"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02194" y="640619"/>
            <a:ext cx="7116426" cy="4832092"/>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Considere cómo se vio afectada la comunidad tras un tipo de desastre específico (p. ej., inundaciones, huracanes, etc.)</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Identifique el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tipo de información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que puede recopilar para ayudar a su equipo de respuesta comunitaria a </a:t>
            </a:r>
            <a:r>
              <a:rPr lang="es" sz="2200" b="1"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ser capaz de responder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(tras otro suceso similar).</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Identificar quién recopilará la información necesaria.</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Identifique las agencias y personas con las que puede compartir esta información.</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Identifique el método que utilizará para compartir la información recopilada.</a:t>
            </a:r>
          </a:p>
        </p:txBody>
      </p:sp>
    </p:spTree>
    <p:extLst>
      <p:ext uri="{BB962C8B-B14F-4D97-AF65-F5344CB8AC3E}">
        <p14:creationId xmlns:p14="http://schemas.microsoft.com/office/powerpoint/2010/main" val="97640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¿Qué tipo de información se recopila tras un desastre?</a:t>
            </a:r>
          </a:p>
        </p:txBody>
      </p:sp>
      <p:sp>
        <p:nvSpPr>
          <p:cNvPr id="14" name="TextBox 13">
            <a:extLst>
              <a:ext uri="{FF2B5EF4-FFF2-40B4-BE49-F238E27FC236}">
                <a16:creationId xmlns:a16="http://schemas.microsoft.com/office/drawing/2014/main" id="{40C54A8E-1EC5-49AF-B8A1-F0FC05418A50}"/>
              </a:ext>
            </a:extLst>
          </p:cNvPr>
          <p:cNvSpPr txBox="1"/>
          <p:nvPr/>
        </p:nvSpPr>
        <p:spPr>
          <a:xfrm>
            <a:off x="4695258" y="1348834"/>
            <a:ext cx="7099804" cy="4154984"/>
          </a:xfrm>
          <a:prstGeom prst="rect">
            <a:avLst/>
          </a:prstGeom>
          <a:noFill/>
        </p:spPr>
        <p:txBody>
          <a:bodyPr wrap="square">
            <a:spAutoFit/>
          </a:bodyPr>
          <a:lstStyle/>
          <a:p>
            <a:pPr marL="342900" indent="-342900" algn="l" rtl="0">
              <a:buClr>
                <a:srgbClr val="E42D38"/>
              </a:buClr>
              <a:buSzPct val="150000"/>
              <a:buFont typeface="Wingdings" panose="05000000000000000000" pitchFamily="2" charset="2"/>
              <a:buChar char="ü"/>
            </a:pP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  ¿Qué ha ocurrido? </a:t>
            </a:r>
          </a:p>
          <a:p>
            <a:pPr lvl="1" algn="l" rtl="0">
              <a:buClr>
                <a:srgbClr val="E42D38"/>
              </a:buClr>
              <a:buSzPct val="1500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Reúna los detalles de la emergencia</a:t>
            </a:r>
          </a:p>
          <a:p>
            <a:pPr marL="342900" indent="-342900" algn="l" rtl="0">
              <a:buClr>
                <a:srgbClr val="E42D38"/>
              </a:buClr>
              <a:buSzPct val="150000"/>
              <a:buFont typeface="Wingdings" panose="05000000000000000000" pitchFamily="2" charset="2"/>
              <a:buChar char="ü"/>
            </a:pPr>
            <a:endParaRPr lang="es"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Wingdings" panose="05000000000000000000" pitchFamily="2" charset="2"/>
              <a:buChar char="ü"/>
            </a:pP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  ¿Quién/qué se vio afectado y cómo? </a:t>
            </a:r>
          </a:p>
          <a:p>
            <a:pPr lvl="1" algn="l" rtl="0">
              <a:buClr>
                <a:srgbClr val="E42D38"/>
              </a:buClr>
              <a:buSzPct val="1500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 ¿Demografía de los afectados, número y condiciones?</a:t>
            </a:r>
          </a:p>
          <a:p>
            <a:pPr marL="342900" indent="-342900" algn="l" rtl="0">
              <a:buClr>
                <a:srgbClr val="E42D38"/>
              </a:buClr>
              <a:buSzPct val="150000"/>
              <a:buFont typeface="Wingdings" panose="05000000000000000000" pitchFamily="2" charset="2"/>
              <a:buChar char="ü"/>
            </a:pPr>
            <a:endParaRPr lang="es"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Wingdings" panose="05000000000000000000" pitchFamily="2" charset="2"/>
              <a:buChar char="ü"/>
            </a:pP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  ¿Quién está en la escena?  </a:t>
            </a:r>
          </a:p>
          <a:p>
            <a:pPr algn="l" rtl="0">
              <a:buClr>
                <a:srgbClr val="E42D38"/>
              </a:buClr>
              <a:buSzPct val="150000"/>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¿Qué están haciendo, dónde están las lagunas?</a:t>
            </a:r>
          </a:p>
          <a:p>
            <a:pPr marL="342900" indent="-342900" algn="l" rtl="0">
              <a:buClr>
                <a:srgbClr val="E42D38"/>
              </a:buClr>
              <a:buSzPct val="150000"/>
              <a:buFont typeface="Wingdings" panose="05000000000000000000" pitchFamily="2" charset="2"/>
              <a:buChar char="ü"/>
            </a:pPr>
            <a:endParaRPr lang="es" sz="2200" b="1" dirty="0">
              <a:solidFill>
                <a:srgbClr val="E42D38"/>
              </a:solidFill>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Wingdings" panose="05000000000000000000" pitchFamily="2" charset="2"/>
              <a:buChar char="ü"/>
            </a:pPr>
            <a:r>
              <a:rPr lang="es" sz="22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  ¿Qué se necesita?</a:t>
            </a:r>
          </a:p>
          <a:p>
            <a:pPr lvl="1" algn="l" rtl="0">
              <a:buClr>
                <a:srgbClr val="E42D38"/>
              </a:buClr>
              <a:buSzPct val="1500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 Identifique a las partes interesadas o a los socios que puedan ayudarle.</a:t>
            </a:r>
          </a:p>
        </p:txBody>
      </p:sp>
    </p:spTree>
    <p:extLst>
      <p:ext uri="{BB962C8B-B14F-4D97-AF65-F5344CB8AC3E}">
        <p14:creationId xmlns:p14="http://schemas.microsoft.com/office/powerpoint/2010/main" val="28706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62;p5">
            <a:extLst>
              <a:ext uri="{FF2B5EF4-FFF2-40B4-BE49-F238E27FC236}">
                <a16:creationId xmlns:a16="http://schemas.microsoft.com/office/drawing/2014/main" id="{F82AF287-9667-483D-BB89-70E05A6D5520}"/>
              </a:ext>
            </a:extLst>
          </p:cNvPr>
          <p:cNvPicPr preferRelativeResize="0"/>
          <p:nvPr/>
        </p:nvPicPr>
        <p:blipFill rotWithShape="1">
          <a:blip r:embed="rId3">
            <a:alphaModFix/>
          </a:blip>
          <a:srcRect l="17226" t="16102" r="5359" b="25"/>
          <a:stretch/>
        </p:blipFill>
        <p:spPr>
          <a:xfrm>
            <a:off x="4194579" y="-1"/>
            <a:ext cx="7997422" cy="5776497"/>
          </a:xfrm>
          <a:prstGeom prst="rect">
            <a:avLst/>
          </a:prstGeom>
          <a:noFill/>
          <a:ln>
            <a:noFill/>
          </a:ln>
        </p:spPr>
      </p:pic>
      <p:sp>
        <p:nvSpPr>
          <p:cNvPr id="15" name="Rectangle 14">
            <a:extLst>
              <a:ext uri="{FF2B5EF4-FFF2-40B4-BE49-F238E27FC236}">
                <a16:creationId xmlns:a16="http://schemas.microsoft.com/office/drawing/2014/main" id="{C28A17F9-465A-464A-A0CD-32267DC4E44A}"/>
              </a:ext>
            </a:extLst>
          </p:cNvPr>
          <p:cNvSpPr/>
          <p:nvPr/>
        </p:nvSpPr>
        <p:spPr>
          <a:xfrm>
            <a:off x="4353065" y="3770722"/>
            <a:ext cx="7435348" cy="2418206"/>
          </a:xfrm>
          <a:prstGeom prst="rect">
            <a:avLst/>
          </a:prstGeom>
          <a:solidFill>
            <a:srgbClr val="E42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¿Qué es una evaluación de daños y un análisis de necesidades DANA?</a:t>
            </a:r>
          </a:p>
        </p:txBody>
      </p:sp>
      <p:sp>
        <p:nvSpPr>
          <p:cNvPr id="14" name="TextBox 13">
            <a:extLst>
              <a:ext uri="{FF2B5EF4-FFF2-40B4-BE49-F238E27FC236}">
                <a16:creationId xmlns:a16="http://schemas.microsoft.com/office/drawing/2014/main" id="{3BA3A5C2-30DB-438A-9D92-9966BB1BD6AA}"/>
              </a:ext>
            </a:extLst>
          </p:cNvPr>
          <p:cNvSpPr txBox="1"/>
          <p:nvPr/>
        </p:nvSpPr>
        <p:spPr>
          <a:xfrm>
            <a:off x="4615595" y="3812126"/>
            <a:ext cx="7015127" cy="2246769"/>
          </a:xfrm>
          <a:prstGeom prst="rect">
            <a:avLst/>
          </a:prstGeom>
          <a:noFill/>
        </p:spPr>
        <p:txBody>
          <a:bodyPr wrap="square">
            <a:spAutoFit/>
          </a:bodyPr>
          <a:lstStyle/>
          <a:p>
            <a:pPr algn="l" rtl="0"/>
            <a:r>
              <a:rPr lang="es"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DANA determina lo siguiente:</a:t>
            </a:r>
          </a:p>
          <a:p>
            <a:pPr marL="285750" indent="-285750" algn="l" rtl="0">
              <a:buClr>
                <a:schemeClr val="bg1"/>
              </a:buClr>
              <a:buFont typeface="Arial" panose="020B0604020202020204" pitchFamily="34" charset="0"/>
              <a:buChar char="•"/>
            </a:pPr>
            <a:r>
              <a:rPr lang="es"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el impacto de un desastre o de unos acontecimientos en una sociedad;</a:t>
            </a:r>
          </a:p>
          <a:p>
            <a:pPr marL="285750" indent="-285750" algn="l" rtl="0">
              <a:buClr>
                <a:schemeClr val="bg1"/>
              </a:buClr>
              <a:buFont typeface="Arial" panose="020B0604020202020204" pitchFamily="34" charset="0"/>
              <a:buChar char="•"/>
            </a:pPr>
            <a:r>
              <a:rPr lang="es"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las necesidades de medidas de emergencia inmediatas para salvar y mantener la vida de los supervivientes; y</a:t>
            </a:r>
          </a:p>
          <a:p>
            <a:pPr marL="285750" indent="-285750" algn="l" rtl="0">
              <a:buClr>
                <a:schemeClr val="bg1"/>
              </a:buClr>
              <a:buFont typeface="Arial" panose="020B0604020202020204" pitchFamily="34" charset="0"/>
              <a:buChar char="•"/>
            </a:pPr>
            <a:r>
              <a:rPr lang="es" sz="2000" b="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las posibilidades de acelerar la recuperación y el desarrollo.</a:t>
            </a:r>
          </a:p>
        </p:txBody>
      </p:sp>
    </p:spTree>
    <p:extLst>
      <p:ext uri="{BB962C8B-B14F-4D97-AF65-F5344CB8AC3E}">
        <p14:creationId xmlns:p14="http://schemas.microsoft.com/office/powerpoint/2010/main" val="135762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ar writing on a piece of paper&#10;&#10;Description automatically generated with low confidence">
            <a:extLst>
              <a:ext uri="{FF2B5EF4-FFF2-40B4-BE49-F238E27FC236}">
                <a16:creationId xmlns:a16="http://schemas.microsoft.com/office/drawing/2014/main" id="{A616F5B6-FC6B-4034-9E96-0E1E64581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978" y="-5347"/>
            <a:ext cx="10295021" cy="6863347"/>
          </a:xfrm>
          <a:prstGeom prst="rect">
            <a:avLst/>
          </a:prstGeom>
        </p:spPr>
      </p:pic>
      <p:sp>
        <p:nvSpPr>
          <p:cNvPr id="15" name="Rectangle 14">
            <a:extLst>
              <a:ext uri="{FF2B5EF4-FFF2-40B4-BE49-F238E27FC236}">
                <a16:creationId xmlns:a16="http://schemas.microsoft.com/office/drawing/2014/main" id="{C28A17F9-465A-464A-A0CD-32267DC4E44A}"/>
              </a:ext>
            </a:extLst>
          </p:cNvPr>
          <p:cNvSpPr/>
          <p:nvPr/>
        </p:nvSpPr>
        <p:spPr>
          <a:xfrm>
            <a:off x="4475615" y="3947886"/>
            <a:ext cx="7435348" cy="1828610"/>
          </a:xfrm>
          <a:prstGeom prst="rect">
            <a:avLst/>
          </a:prstGeom>
          <a:solidFill>
            <a:srgbClr val="E42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¿Qué es una evaluación rápida?</a:t>
            </a:r>
          </a:p>
        </p:txBody>
      </p:sp>
      <p:sp>
        <p:nvSpPr>
          <p:cNvPr id="14" name="TextBox 13">
            <a:extLst>
              <a:ext uri="{FF2B5EF4-FFF2-40B4-BE49-F238E27FC236}">
                <a16:creationId xmlns:a16="http://schemas.microsoft.com/office/drawing/2014/main" id="{3BA3A5C2-30DB-438A-9D92-9966BB1BD6AA}"/>
              </a:ext>
            </a:extLst>
          </p:cNvPr>
          <p:cNvSpPr txBox="1"/>
          <p:nvPr/>
        </p:nvSpPr>
        <p:spPr>
          <a:xfrm>
            <a:off x="4544561" y="4109331"/>
            <a:ext cx="7313930" cy="1631216"/>
          </a:xfrm>
          <a:prstGeom prst="rect">
            <a:avLst/>
          </a:prstGeom>
          <a:noFill/>
        </p:spPr>
        <p:txBody>
          <a:bodyPr wrap="square">
            <a:spAutoFit/>
          </a:bodyPr>
          <a:lstStyle/>
          <a:p>
            <a:pPr algn="just" rtl="0"/>
            <a:r>
              <a:rPr lang="es" sz="20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Es una DANA que se lleva a cabo inmediatamente después de un desastre (en un plazo de 24-72 horas). </a:t>
            </a:r>
          </a:p>
          <a:p>
            <a:pPr algn="just" rtl="0"/>
            <a:endParaRPr lang="es" sz="2000" dirty="0">
              <a:solidFill>
                <a:schemeClr val="bg1"/>
              </a:solidFill>
              <a:latin typeface="Open sans" panose="020B0606030504020204" pitchFamily="34" charset="0"/>
              <a:ea typeface="Open sans" panose="020B0606030504020204" pitchFamily="34" charset="0"/>
              <a:sym typeface=""/>
            </a:endParaRPr>
          </a:p>
          <a:p>
            <a:pPr algn="just" rtl="0"/>
            <a:r>
              <a:rPr lang="es" sz="20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Proporciona información sobre las necesidades, las posibles líneas de actuación y los recursos necesarios. </a:t>
            </a:r>
          </a:p>
        </p:txBody>
      </p:sp>
    </p:spTree>
    <p:extLst>
      <p:ext uri="{BB962C8B-B14F-4D97-AF65-F5344CB8AC3E}">
        <p14:creationId xmlns:p14="http://schemas.microsoft.com/office/powerpoint/2010/main" val="327005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¿Cuáles son los beneficios de realizar una evaluación rápida?</a:t>
            </a:r>
          </a:p>
        </p:txBody>
      </p:sp>
      <p:sp>
        <p:nvSpPr>
          <p:cNvPr id="16" name="TextBox 15">
            <a:extLst>
              <a:ext uri="{FF2B5EF4-FFF2-40B4-BE49-F238E27FC236}">
                <a16:creationId xmlns:a16="http://schemas.microsoft.com/office/drawing/2014/main" id="{6D0F8801-C0CA-4F9B-ACAB-8EE84BABF0A8}"/>
              </a:ext>
            </a:extLst>
          </p:cNvPr>
          <p:cNvSpPr txBox="1"/>
          <p:nvPr/>
        </p:nvSpPr>
        <p:spPr>
          <a:xfrm>
            <a:off x="4682992" y="819011"/>
            <a:ext cx="7175499" cy="5447645"/>
          </a:xfrm>
          <a:prstGeom prst="rect">
            <a:avLst/>
          </a:prstGeom>
          <a:noFill/>
        </p:spPr>
        <p:txBody>
          <a:bodyPr wrap="square">
            <a:spAutoFit/>
          </a:bodyPr>
          <a:lstStyle/>
          <a:p>
            <a:pPr algn="l" rtl="0">
              <a:buClr>
                <a:srgbClr val="F99B27"/>
              </a:buClr>
              <a:buSzPct val="150000"/>
            </a:pPr>
            <a:r>
              <a:rPr lang="es" sz="22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La información recopilada es necesaria para el desarrollo de un plan de acción y seguimiento. La información ayuda a los responsables de la toma de decisiones a;</a:t>
            </a:r>
          </a:p>
          <a:p>
            <a:pPr algn="l" rtl="0">
              <a:buClr>
                <a:srgbClr val="F99B27"/>
              </a:buClr>
              <a:buSzPct val="150000"/>
            </a:pPr>
            <a:endParaRPr lang="es" sz="2200" dirty="0">
              <a:latin typeface="Open sans" panose="020B0606030504020204" pitchFamily="34" charset="0"/>
              <a:ea typeface="Open sans" panose="020B0606030504020204" pitchFamily="34" charset="0"/>
              <a:sym typeface=""/>
            </a:endParaRPr>
          </a:p>
          <a:p>
            <a:pPr marL="627063" indent="-339725" algn="l" rtl="0">
              <a:buClr>
                <a:schemeClr val="tx1"/>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Elegir prioridades, objetivos e identificar alternativas de intervención.</a:t>
            </a:r>
          </a:p>
          <a:p>
            <a:pPr marL="627063" indent="-339725" algn="l" rtl="0">
              <a:buClr>
                <a:schemeClr val="tx1"/>
              </a:buClr>
              <a:buSzPct val="150000"/>
              <a:buFont typeface="Arial" panose="020B0604020202020204" pitchFamily="34" charset="0"/>
              <a:buChar char="•"/>
            </a:pPr>
            <a:endParaRPr lang="es" sz="2200" dirty="0">
              <a:latin typeface="Open sans" panose="020B0606030504020204" pitchFamily="34" charset="0"/>
              <a:ea typeface="Open sans" panose="020B0606030504020204" pitchFamily="34" charset="0"/>
              <a:sym typeface=""/>
            </a:endParaRPr>
          </a:p>
          <a:p>
            <a:pPr marL="627063" indent="-339725" algn="l" rtl="0">
              <a:buClr>
                <a:schemeClr val="tx1"/>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Determinar si se necesita ayuda externa.</a:t>
            </a:r>
          </a:p>
          <a:p>
            <a:pPr marL="627063" indent="-339725" algn="l" rtl="0">
              <a:buClr>
                <a:schemeClr val="tx1"/>
              </a:buClr>
              <a:buSzPct val="150000"/>
              <a:buFont typeface="Arial" panose="020B0604020202020204" pitchFamily="34" charset="0"/>
              <a:buChar char="•"/>
            </a:pPr>
            <a:endParaRPr lang="es" sz="2200" dirty="0">
              <a:latin typeface="Open sans" panose="020B0606030504020204" pitchFamily="34" charset="0"/>
              <a:ea typeface="Open sans" panose="020B0606030504020204" pitchFamily="34" charset="0"/>
              <a:sym typeface=""/>
            </a:endParaRPr>
          </a:p>
          <a:p>
            <a:pPr marL="627063" indent="-339725" algn="l" rtl="0">
              <a:buClr>
                <a:schemeClr val="tx1"/>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Aplicar una respuesta basada en estos objetivos y alternativas.</a:t>
            </a:r>
          </a:p>
          <a:p>
            <a:pPr marL="285750" indent="-285750" algn="l" rtl="0">
              <a:buClr>
                <a:srgbClr val="F99B27"/>
              </a:buClr>
              <a:buSzPct val="150000"/>
              <a:buFont typeface="Arial" panose="020B0604020202020204" pitchFamily="34" charset="0"/>
              <a:buChar char="•"/>
            </a:pPr>
            <a:endParaRPr lang="es" sz="2200" dirty="0">
              <a:latin typeface="Open sans" panose="020B0606030504020204" pitchFamily="34" charset="0"/>
              <a:ea typeface="Open sans" panose="020B0606030504020204" pitchFamily="34" charset="0"/>
              <a:sym typeface=""/>
            </a:endParaRPr>
          </a:p>
          <a:p>
            <a:pPr algn="l" rtl="0">
              <a:buClr>
                <a:srgbClr val="F99B27"/>
              </a:buClr>
              <a:buSzPct val="150000"/>
            </a:pPr>
            <a:endParaRPr lang="es" sz="2200" dirty="0">
              <a:latin typeface="Open sans" panose="020B0606030504020204" pitchFamily="34" charset="0"/>
              <a:ea typeface="Open sans" panose="020B0606030504020204" pitchFamily="34" charset="0"/>
              <a:sym typeface=""/>
            </a:endParaRPr>
          </a:p>
          <a:p>
            <a:pPr algn="l" rtl="0">
              <a:buClr>
                <a:srgbClr val="F99B27"/>
              </a:buClr>
              <a:buSzPct val="150000"/>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El objetivo es </a:t>
            </a: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ayudar a los damnificados,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satisfacer sus necesidades inmediatas y salvar vidas.</a:t>
            </a:r>
            <a:endParaRPr lang="es" sz="2200" kern="0" dirty="0">
              <a:solidFill>
                <a:schemeClr val="tx1">
                  <a:lumMod val="100000"/>
                </a:schemeClr>
              </a:solidFill>
              <a:latin typeface="Open sans" panose="020B0606030504020204" pitchFamily="34" charset="0"/>
              <a:ea typeface="Open sans" panose="020B0606030504020204" pitchFamily="34" charset="0"/>
              <a:sym typeface=""/>
            </a:endParaRPr>
          </a:p>
          <a:p>
            <a:pPr algn="l" rtl="0">
              <a:buClr>
                <a:srgbClr val="F99B27"/>
              </a:buClr>
              <a:buSzPct val="150000"/>
            </a:pPr>
            <a:endParaRPr lang="e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694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Agradecimientos</a:t>
            </a:r>
            <a:endParaRPr lang="es" sz="4000" b="0" i="0" u="none" strike="noStrike" cap="none" dirty="0">
              <a:solidFill>
                <a:schemeClr val="dk1"/>
              </a:solidFill>
              <a:latin typeface="Open sans" panose="020B0606030504020204" pitchFamily="34" charset="0"/>
              <a:ea typeface="Open sans" panose="020B0606030504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Agradecemos a la Cruz Roja de Belice, a la Cruz Roja de Granada, a la Cruz Roja de Guyana, a la Cruz Roja de Jamaica, a la Cruz Roja de San Vicente y las Granadinas, a la Cruz Roja de Trinidad y Tobago y a la Agencia para el Manejo de Emergencias por Desastres en el Caribe (CDEMA) su compromiso de colaboración</a:t>
            </a:r>
            <a:r>
              <a:rPr lang="es"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con el Centro de Referencia para la Gestión del Riesgo de Desastres en el Caribe (CADRIM). Juntos, examinamos</a:t>
            </a:r>
            <a:r>
              <a:rPr lang="es"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y revisamos el material de formación de los CDRT, para hacerlos más adecuados y eficaces en la formación de respuesta a</a:t>
            </a:r>
            <a:r>
              <a:rPr lang="es"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desastres. Su dedicación ejemplifica el espíritu de cooperación dentro de la comunidad</a:t>
            </a:r>
            <a:r>
              <a:rPr lang="es"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humanitaria, y apreciamos profundamente sus inestimables contribuciones.</a:t>
            </a:r>
            <a:endParaRPr lang="es" sz="1800" dirty="0">
              <a:solidFill>
                <a:schemeClr val="lt1">
                  <a:lumMod val="100000"/>
                </a:schemeClr>
              </a:solidFill>
              <a:latin typeface="Open sans" panose="020B0606030504020204" pitchFamily="34" charset="0"/>
              <a:ea typeface="Open sans" panose="020B0606030504020204" pitchFamily="34" charset="0"/>
              <a:sym typeface=""/>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102870" y="1179011"/>
            <a:ext cx="3886200"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p>
          <a:p>
            <a:pPr algn="l" rtl="0">
              <a:spcBef>
                <a:spcPts val="0"/>
              </a:spcBef>
              <a:buClr>
                <a:schemeClr val="lt1"/>
              </a:buClr>
              <a:buSzPts val="4400"/>
              <a:buFont typeface="Arial"/>
              <a:buNone/>
            </a:pPr>
            <a:endParaRPr lang="es"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es"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Revise el formulario de evaluación rápida de su Sociedad Nacional u oficina nacional/local de desastres</a:t>
            </a:r>
          </a:p>
          <a:p>
            <a:pPr algn="l" rtl="0">
              <a:spcBef>
                <a:spcPts val="0"/>
              </a:spcBef>
              <a:buClr>
                <a:schemeClr val="lt1"/>
              </a:buClr>
              <a:buSzPts val="4400"/>
              <a:buFont typeface="Arial"/>
              <a:buNone/>
            </a:pPr>
            <a:endParaRPr lang="es"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736484" y="2135386"/>
            <a:ext cx="7116426" cy="2123658"/>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Revise el formulario de evaluación rápida utilizado por su Sociedad Nacional (SN)/oficina nacional de desastres (OND).</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Familiarícese con el tipo de información que se necesita: es posible que tenga que utilizar este formulario para ayudar a su SN u OND tras un desastre.</a:t>
            </a:r>
          </a:p>
        </p:txBody>
      </p:sp>
    </p:spTree>
    <p:extLst>
      <p:ext uri="{BB962C8B-B14F-4D97-AF65-F5344CB8AC3E}">
        <p14:creationId xmlns:p14="http://schemas.microsoft.com/office/powerpoint/2010/main" val="298015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24415" y="829644"/>
            <a:ext cx="31292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Propósito de una evaluación detallada</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4483267" y="889843"/>
            <a:ext cx="7548899" cy="5909310"/>
          </a:xfrm>
          <a:prstGeom prst="rect">
            <a:avLst/>
          </a:prstGeom>
          <a:noFill/>
        </p:spPr>
        <p:txBody>
          <a:bodyPr wrap="square">
            <a:spAutoFit/>
          </a:bodyPr>
          <a:lstStyle/>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Describir de forma más realista las necesidades de los más vulnerables</a:t>
            </a: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Previsión de las necesidades del sector para los próximos 7-28 días y una proyección para 1-3 meses </a:t>
            </a: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Definir alternativas para reducir los riesgos inmediatos</a:t>
            </a: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Preparación del Plan de acción a más largo plazo </a:t>
            </a: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Revisión de las necesidades y prioridades de emergencia</a:t>
            </a: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Programación detallada</a:t>
            </a: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Evaluar la capacidad de respuesta local </a:t>
            </a: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Decidir la mejor manera de utilizar los recursos existentes para el socorro inmediato</a:t>
            </a:r>
          </a:p>
          <a:p>
            <a:pPr marL="509588" indent="-509588" algn="l" rtl="0">
              <a:buClr>
                <a:srgbClr val="E42D38"/>
              </a:buClr>
              <a:buSzPct val="150000"/>
              <a:buFont typeface="Wingdings" panose="05000000000000000000" pitchFamily="2" charset="2"/>
              <a:buChar char="ü"/>
            </a:pPr>
            <a:endParaRPr lang="es"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b="0" i="0" u="none" baseline="0" dirty="0">
                <a:latin typeface="Open sans" panose="020B0606030504020204" pitchFamily="34" charset="0"/>
                <a:ea typeface="Open sans" panose="020B0606030504020204" pitchFamily="34" charset="0"/>
                <a:cs typeface="Open sans" panose="020B0606030504020204" pitchFamily="34" charset="0"/>
                <a:sym typeface=""/>
              </a:rPr>
              <a:t>Buscar alternativas a los objetivos de respuesta y a la intervención</a:t>
            </a:r>
          </a:p>
        </p:txBody>
      </p:sp>
    </p:spTree>
    <p:extLst>
      <p:ext uri="{BB962C8B-B14F-4D97-AF65-F5344CB8AC3E}">
        <p14:creationId xmlns:p14="http://schemas.microsoft.com/office/powerpoint/2010/main" val="37956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2" y="638258"/>
            <a:ext cx="36634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Cómo hacer una evaluación</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5977808" y="1081814"/>
            <a:ext cx="5789476" cy="1200329"/>
          </a:xfrm>
          <a:prstGeom prst="rect">
            <a:avLst/>
          </a:prstGeom>
          <a:noFill/>
        </p:spPr>
        <p:txBody>
          <a:bodyPr wrap="square">
            <a:spAutoFit/>
          </a:bodyPr>
          <a:lstStyle/>
          <a:p>
            <a:pPr algn="l" rtl="0">
              <a:buClr>
                <a:srgbClr val="F99B27"/>
              </a:buClr>
              <a:buSzPct val="150000"/>
            </a:pPr>
            <a:r>
              <a:rPr lang="es"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Estrategia/Plan</a:t>
            </a:r>
          </a:p>
          <a:p>
            <a:pPr algn="l" rtl="0">
              <a:buClr>
                <a:srgbClr val="F99B27"/>
              </a:buClr>
              <a:buSzPct val="150000"/>
            </a:pPr>
            <a:r>
              <a:rPr lang="es" b="0" i="0" u="none" baseline="0">
                <a:latin typeface="Open sans" panose="020B0606030504020204" pitchFamily="34" charset="0"/>
                <a:ea typeface="Open sans" panose="020B0606030504020204" pitchFamily="34" charset="0"/>
                <a:cs typeface="Open sans" panose="020B0606030504020204" pitchFamily="34" charset="0"/>
                <a:sym typeface=""/>
              </a:rPr>
              <a:t>Desarrolle un esquema de cómo realizará sus evaluaciones, qué métodos y herramientas utilizará.</a:t>
            </a:r>
          </a:p>
        </p:txBody>
      </p:sp>
      <p:sp>
        <p:nvSpPr>
          <p:cNvPr id="14" name="TextBox 13">
            <a:extLst>
              <a:ext uri="{FF2B5EF4-FFF2-40B4-BE49-F238E27FC236}">
                <a16:creationId xmlns:a16="http://schemas.microsoft.com/office/drawing/2014/main" id="{2CC81F82-798E-44E7-93E0-DF4A1DD6631E}"/>
              </a:ext>
            </a:extLst>
          </p:cNvPr>
          <p:cNvSpPr txBox="1"/>
          <p:nvPr/>
        </p:nvSpPr>
        <p:spPr>
          <a:xfrm>
            <a:off x="5977808" y="3010246"/>
            <a:ext cx="578947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s" sz="1800" b="1" i="0" u="none" strike="noStrike" kern="1200" cap="none" normalizeH="0" baseline="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
              </a:rPr>
              <a:t>Esto tiene que cambiar</a:t>
            </a: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s" sz="1800" b="0"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
              </a:rPr>
              <a:t>¿Cómo seleccionarán las zonas, hogares o individuos que incluirá en su evaluación?</a:t>
            </a:r>
            <a:endParaRPr kumimoji="0" lang="es" sz="1800" b="0"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
            </a:endParaRP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endParaRPr kumimoji="0" lang="es" sz="1800" b="0"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
            </a:endParaRP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s" sz="1800" b="0" i="0" u="sng" strike="noStrike" kern="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
              </a:rPr>
              <a:t>Métodos:</a:t>
            </a:r>
            <a:r>
              <a:rPr kumimoji="0" lang="es" sz="1800" b="0" i="0" u="none" strike="noStrike" kern="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
              </a:rPr>
              <a:t> entrevistas, observaciones; lista de comprobación, grupos de discusión, fuentes secundarias, realización de una Evaluación inicial de daños (IDA).</a:t>
            </a:r>
          </a:p>
        </p:txBody>
      </p:sp>
      <p:pic>
        <p:nvPicPr>
          <p:cNvPr id="15" name="Picture 14">
            <a:extLst>
              <a:ext uri="{FF2B5EF4-FFF2-40B4-BE49-F238E27FC236}">
                <a16:creationId xmlns:a16="http://schemas.microsoft.com/office/drawing/2014/main" id="{F32C9A8E-9B1E-4148-91A5-998AFE19A1F6}"/>
              </a:ext>
            </a:extLst>
          </p:cNvPr>
          <p:cNvPicPr>
            <a:picLocks noChangeAspect="1"/>
          </p:cNvPicPr>
          <p:nvPr/>
        </p:nvPicPr>
        <p:blipFill>
          <a:blip r:embed="rId3">
            <a:biLevel thresh="75000"/>
          </a:blip>
          <a:stretch>
            <a:fillRect/>
          </a:stretch>
        </p:blipFill>
        <p:spPr>
          <a:xfrm>
            <a:off x="4668504" y="1124611"/>
            <a:ext cx="812800" cy="880533"/>
          </a:xfrm>
          <a:prstGeom prst="rect">
            <a:avLst/>
          </a:prstGeom>
        </p:spPr>
      </p:pic>
      <p:pic>
        <p:nvPicPr>
          <p:cNvPr id="17" name="Picture 16">
            <a:extLst>
              <a:ext uri="{FF2B5EF4-FFF2-40B4-BE49-F238E27FC236}">
                <a16:creationId xmlns:a16="http://schemas.microsoft.com/office/drawing/2014/main" id="{F66CAE1D-9C7C-4DC9-8D9C-45B2721713A2}"/>
              </a:ext>
            </a:extLst>
          </p:cNvPr>
          <p:cNvPicPr>
            <a:picLocks noChangeAspect="1"/>
          </p:cNvPicPr>
          <p:nvPr/>
        </p:nvPicPr>
        <p:blipFill>
          <a:blip r:embed="rId4">
            <a:biLevel thresh="75000"/>
          </a:blip>
          <a:stretch>
            <a:fillRect/>
          </a:stretch>
        </p:blipFill>
        <p:spPr>
          <a:xfrm>
            <a:off x="4668504" y="3077641"/>
            <a:ext cx="835378" cy="948267"/>
          </a:xfrm>
          <a:prstGeom prst="rect">
            <a:avLst/>
          </a:prstGeom>
        </p:spPr>
      </p:pic>
    </p:spTree>
    <p:extLst>
      <p:ext uri="{BB962C8B-B14F-4D97-AF65-F5344CB8AC3E}">
        <p14:creationId xmlns:p14="http://schemas.microsoft.com/office/powerpoint/2010/main" val="71455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939452" y="638258"/>
            <a:ext cx="24315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Informar</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8" name="TextBox 17">
            <a:extLst>
              <a:ext uri="{FF2B5EF4-FFF2-40B4-BE49-F238E27FC236}">
                <a16:creationId xmlns:a16="http://schemas.microsoft.com/office/drawing/2014/main" id="{9DEE1E1E-C9B1-4ECB-9CFC-EE1A6574A228}"/>
              </a:ext>
            </a:extLst>
          </p:cNvPr>
          <p:cNvSpPr txBox="1"/>
          <p:nvPr/>
        </p:nvSpPr>
        <p:spPr>
          <a:xfrm>
            <a:off x="4581152" y="638258"/>
            <a:ext cx="7485915" cy="5632311"/>
          </a:xfrm>
          <a:prstGeom prst="rect">
            <a:avLst/>
          </a:prstGeom>
          <a:noFill/>
        </p:spPr>
        <p:txBody>
          <a:bodyPr wrap="square">
            <a:spAutoFit/>
          </a:bodyPr>
          <a:lstStyle/>
          <a:p>
            <a:pPr marL="285750" indent="-285750" algn="l" rtl="0">
              <a:buClr>
                <a:srgbClr val="E42D38"/>
              </a:buClr>
              <a:buSzPct val="150000"/>
              <a:buFont typeface="Arial" panose="020B0604020202020204" pitchFamily="34" charset="0"/>
              <a:buChar char="•"/>
            </a:pP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Sepa </a:t>
            </a: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a quién rinde cuentas </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y qué información necesitan.</a:t>
            </a:r>
          </a:p>
          <a:p>
            <a:pPr marL="285750" indent="-285750" algn="l" rtl="0">
              <a:buClr>
                <a:srgbClr val="E42D38"/>
              </a:buClr>
              <a:buSzPct val="150000"/>
              <a:buFont typeface="Arial" panose="020B0604020202020204" pitchFamily="34" charset="0"/>
              <a:buChar char="•"/>
            </a:pPr>
            <a:endParaRPr lang="es"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Coordínese con las agencias sobre el terreno y </a:t>
            </a: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asegúrese de que hay trabajo en equipo y comunicación</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de las funciones y expectativas.</a:t>
            </a:r>
          </a:p>
          <a:p>
            <a:pPr marL="285750" indent="-285750" algn="l" rtl="0">
              <a:buClr>
                <a:srgbClr val="E42D38"/>
              </a:buClr>
              <a:buSzPct val="150000"/>
              <a:buFont typeface="Arial" panose="020B0604020202020204" pitchFamily="34" charset="0"/>
              <a:buChar char="•"/>
            </a:pPr>
            <a:endParaRPr lang="es"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Describa</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la situación, ¿qué ha pasado?</a:t>
            </a:r>
          </a:p>
          <a:p>
            <a:pPr marL="285750" indent="-285750" algn="l" rtl="0">
              <a:buClr>
                <a:srgbClr val="E42D38"/>
              </a:buClr>
              <a:buSzPct val="150000"/>
              <a:buFont typeface="Arial" panose="020B0604020202020204" pitchFamily="34" charset="0"/>
              <a:buChar char="•"/>
            </a:pPr>
            <a:endParaRPr lang="es"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Registre la población afectada</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n.º de personas, n.º de familias/hogares.</a:t>
            </a:r>
            <a:endParaRPr lang="es" kern="0" dirty="0">
              <a:solidFill>
                <a:schemeClr val="tx1">
                  <a:lumMod val="100000"/>
                </a:schemeClr>
              </a:solidFill>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endParaRPr lang="es"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Anote el impacto: </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heridos, muertes, daños a los medios de subsistencia, infraestructuras.</a:t>
            </a:r>
          </a:p>
          <a:p>
            <a:pPr marL="285750" indent="-285750" algn="l" rtl="0">
              <a:buClr>
                <a:srgbClr val="E42D38"/>
              </a:buClr>
              <a:buSzPct val="150000"/>
              <a:buFont typeface="Arial" panose="020B0604020202020204" pitchFamily="34" charset="0"/>
              <a:buChar char="•"/>
            </a:pPr>
            <a:endParaRPr lang="es"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¿Quién responde actualmente,</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qué están haciendo? ¿De qué recursos dispone?</a:t>
            </a:r>
          </a:p>
          <a:p>
            <a:pPr marL="285750" indent="-285750" algn="l" rtl="0">
              <a:buClr>
                <a:srgbClr val="E42D38"/>
              </a:buClr>
              <a:buSzPct val="150000"/>
              <a:buFont typeface="Arial" panose="020B0604020202020204" pitchFamily="34" charset="0"/>
              <a:buChar char="•"/>
            </a:pPr>
            <a:endParaRPr lang="es" dirty="0">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Dónde hay lagunas. </a:t>
            </a: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¿Qué se necesita ahora?</a:t>
            </a:r>
          </a:p>
          <a:p>
            <a:pPr marL="285750" indent="-285750" algn="l" rtl="0">
              <a:buClr>
                <a:srgbClr val="E42D38"/>
              </a:buClr>
              <a:buSzPct val="150000"/>
              <a:buFont typeface="Arial" panose="020B0604020202020204" pitchFamily="34" charset="0"/>
              <a:buChar char="•"/>
            </a:pPr>
            <a:endParaRPr lang="es" b="1" dirty="0">
              <a:solidFill>
                <a:schemeClr val="accent2">
                  <a:lumMod val="75000"/>
                </a:schemeClr>
              </a:solidFill>
              <a:latin typeface="Open sans" panose="020B0606030504020204" pitchFamily="34" charset="0"/>
              <a:ea typeface="Open sans" panose="020B0606030504020204" pitchFamily="34" charset="0"/>
              <a:sym typeface=""/>
            </a:endParaRPr>
          </a:p>
          <a:p>
            <a:pPr marL="285750" indent="-285750" algn="l" rtl="0">
              <a:buClr>
                <a:srgbClr val="E42D38"/>
              </a:buClr>
              <a:buSzPct val="150000"/>
              <a:buFont typeface="Arial" panose="020B0604020202020204" pitchFamily="34" charset="0"/>
              <a:buChar char="•"/>
            </a:pPr>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¿Cuáles son las necesidades futuras</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de los afectados?</a:t>
            </a:r>
          </a:p>
        </p:txBody>
      </p:sp>
    </p:spTree>
    <p:extLst>
      <p:ext uri="{BB962C8B-B14F-4D97-AF65-F5344CB8AC3E}">
        <p14:creationId xmlns:p14="http://schemas.microsoft.com/office/powerpoint/2010/main" val="426739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3" y="638257"/>
            <a:ext cx="33874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Principios clave y consejos</a:t>
            </a:r>
          </a:p>
        </p:txBody>
      </p:sp>
      <p:sp>
        <p:nvSpPr>
          <p:cNvPr id="18" name="TextBox 17">
            <a:extLst>
              <a:ext uri="{FF2B5EF4-FFF2-40B4-BE49-F238E27FC236}">
                <a16:creationId xmlns:a16="http://schemas.microsoft.com/office/drawing/2014/main" id="{9DEE1E1E-C9B1-4ECB-9CFC-EE1A6574A228}"/>
              </a:ext>
            </a:extLst>
          </p:cNvPr>
          <p:cNvSpPr txBox="1"/>
          <p:nvPr/>
        </p:nvSpPr>
        <p:spPr>
          <a:xfrm>
            <a:off x="5905499" y="750948"/>
            <a:ext cx="6160121" cy="4890506"/>
          </a:xfrm>
          <a:prstGeom prst="rect">
            <a:avLst/>
          </a:prstGeom>
          <a:noFill/>
        </p:spPr>
        <p:txBody>
          <a:bodyPr wrap="square">
            <a:spAutoFit/>
          </a:bodyPr>
          <a:lstStyle/>
          <a:p>
            <a:pPr lvl="0" algn="l" rtl="0">
              <a:lnSpc>
                <a:spcPct val="150000"/>
              </a:lnSpc>
              <a:spcBef>
                <a:spcPts val="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Trampas que hay que evitar: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Sesgos</a:t>
            </a:r>
            <a:endParaRPr lang="es"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Preséntese adecuadamente,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no haga promesas.</a:t>
            </a: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Obtenga siempre el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consentimiento.</a:t>
            </a: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Sea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respetuoso.</a:t>
            </a:r>
            <a:endParaRPr lang="es"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Trate de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identificar las lagunas.</a:t>
            </a: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La información recopilada debe ser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precisa y fiable.</a:t>
            </a: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Incluya a las </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personas vulnerables.</a:t>
            </a:r>
            <a:endParaRPr lang="es"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1000"/>
              </a:spcBef>
              <a:spcAft>
                <a:spcPts val="0"/>
              </a:spcAft>
              <a:buClr>
                <a:srgbClr val="C55A11"/>
              </a:buClr>
              <a:buSzPts val="2400"/>
            </a:pPr>
            <a:r>
              <a:rPr lang="es" sz="19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Debe prestarse asistencia</a:t>
            </a:r>
            <a:r>
              <a:rPr lang="es" sz="19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en función de las necesidades.</a:t>
            </a:r>
            <a:endParaRPr lang="es" sz="1900" b="1" kern="0" dirty="0">
              <a:solidFill>
                <a:srgbClr val="E42D38">
                  <a:lumMod val="100000"/>
                </a:srgbClr>
              </a:solidFill>
              <a:latin typeface="Open sans" panose="020B0606030504020204" pitchFamily="34" charset="0"/>
              <a:ea typeface="Open sans" panose="020B0606030504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621D302D-DE8C-4CCA-8121-78CB10D14BF0}"/>
              </a:ext>
            </a:extLst>
          </p:cNvPr>
          <p:cNvPicPr>
            <a:picLocks noChangeAspect="1"/>
          </p:cNvPicPr>
          <p:nvPr/>
        </p:nvPicPr>
        <p:blipFill>
          <a:blip r:embed="rId2">
            <a:duotone>
              <a:prstClr val="black"/>
              <a:schemeClr val="tx2">
                <a:tint val="45000"/>
                <a:satMod val="400000"/>
              </a:schemeClr>
            </a:duotone>
          </a:blip>
          <a:stretch>
            <a:fillRect/>
          </a:stretch>
        </p:blipFill>
        <p:spPr>
          <a:xfrm>
            <a:off x="4927598" y="919631"/>
            <a:ext cx="609265" cy="255824"/>
          </a:xfrm>
          <a:prstGeom prst="rect">
            <a:avLst/>
          </a:prstGeom>
          <a:ln>
            <a:noFill/>
          </a:ln>
        </p:spPr>
      </p:pic>
      <p:pic>
        <p:nvPicPr>
          <p:cNvPr id="14" name="Picture 13">
            <a:extLst>
              <a:ext uri="{FF2B5EF4-FFF2-40B4-BE49-F238E27FC236}">
                <a16:creationId xmlns:a16="http://schemas.microsoft.com/office/drawing/2014/main" id="{F2C9DC5F-ED8A-47DD-812E-7C70AA4D1CC3}"/>
              </a:ext>
            </a:extLst>
          </p:cNvPr>
          <p:cNvPicPr>
            <a:picLocks noChangeAspect="1"/>
          </p:cNvPicPr>
          <p:nvPr/>
        </p:nvPicPr>
        <p:blipFill>
          <a:blip r:embed="rId2">
            <a:duotone>
              <a:prstClr val="black"/>
              <a:schemeClr val="tx2">
                <a:tint val="45000"/>
                <a:satMod val="400000"/>
              </a:schemeClr>
            </a:duotone>
          </a:blip>
          <a:stretch>
            <a:fillRect/>
          </a:stretch>
        </p:blipFill>
        <p:spPr>
          <a:xfrm>
            <a:off x="4927598" y="1452326"/>
            <a:ext cx="609265" cy="255824"/>
          </a:xfrm>
          <a:prstGeom prst="rect">
            <a:avLst/>
          </a:prstGeom>
        </p:spPr>
      </p:pic>
      <p:pic>
        <p:nvPicPr>
          <p:cNvPr id="15" name="Picture 14">
            <a:extLst>
              <a:ext uri="{FF2B5EF4-FFF2-40B4-BE49-F238E27FC236}">
                <a16:creationId xmlns:a16="http://schemas.microsoft.com/office/drawing/2014/main" id="{14A50944-ABAE-4790-B3C4-96935D362785}"/>
              </a:ext>
            </a:extLst>
          </p:cNvPr>
          <p:cNvPicPr>
            <a:picLocks noChangeAspect="1"/>
          </p:cNvPicPr>
          <p:nvPr/>
        </p:nvPicPr>
        <p:blipFill>
          <a:blip r:embed="rId2">
            <a:duotone>
              <a:prstClr val="black"/>
              <a:schemeClr val="tx2">
                <a:tint val="45000"/>
                <a:satMod val="400000"/>
              </a:schemeClr>
            </a:duotone>
          </a:blip>
          <a:stretch>
            <a:fillRect/>
          </a:stretch>
        </p:blipFill>
        <p:spPr>
          <a:xfrm>
            <a:off x="4927598" y="1976842"/>
            <a:ext cx="609265" cy="255824"/>
          </a:xfrm>
          <a:prstGeom prst="rect">
            <a:avLst/>
          </a:prstGeom>
        </p:spPr>
      </p:pic>
      <p:pic>
        <p:nvPicPr>
          <p:cNvPr id="16" name="Picture 15">
            <a:extLst>
              <a:ext uri="{FF2B5EF4-FFF2-40B4-BE49-F238E27FC236}">
                <a16:creationId xmlns:a16="http://schemas.microsoft.com/office/drawing/2014/main" id="{8D1D4457-2F3F-498D-875F-53421B7DBF59}"/>
              </a:ext>
            </a:extLst>
          </p:cNvPr>
          <p:cNvPicPr>
            <a:picLocks noChangeAspect="1"/>
          </p:cNvPicPr>
          <p:nvPr/>
        </p:nvPicPr>
        <p:blipFill>
          <a:blip r:embed="rId2">
            <a:duotone>
              <a:prstClr val="black"/>
              <a:schemeClr val="tx2">
                <a:tint val="45000"/>
                <a:satMod val="400000"/>
              </a:schemeClr>
            </a:duotone>
          </a:blip>
          <a:stretch>
            <a:fillRect/>
          </a:stretch>
        </p:blipFill>
        <p:spPr>
          <a:xfrm>
            <a:off x="4927598" y="2576182"/>
            <a:ext cx="609265" cy="255824"/>
          </a:xfrm>
          <a:prstGeom prst="rect">
            <a:avLst/>
          </a:prstGeom>
        </p:spPr>
      </p:pic>
      <p:pic>
        <p:nvPicPr>
          <p:cNvPr id="17" name="Picture 16">
            <a:extLst>
              <a:ext uri="{FF2B5EF4-FFF2-40B4-BE49-F238E27FC236}">
                <a16:creationId xmlns:a16="http://schemas.microsoft.com/office/drawing/2014/main" id="{D800D6EC-6E5A-40B6-B74A-E89A1878A686}"/>
              </a:ext>
            </a:extLst>
          </p:cNvPr>
          <p:cNvPicPr>
            <a:picLocks noChangeAspect="1"/>
          </p:cNvPicPr>
          <p:nvPr/>
        </p:nvPicPr>
        <p:blipFill>
          <a:blip r:embed="rId2">
            <a:duotone>
              <a:prstClr val="black"/>
              <a:schemeClr val="tx2">
                <a:tint val="45000"/>
                <a:satMod val="400000"/>
              </a:schemeClr>
            </a:duotone>
          </a:blip>
          <a:stretch>
            <a:fillRect/>
          </a:stretch>
        </p:blipFill>
        <p:spPr>
          <a:xfrm>
            <a:off x="4927598" y="3175522"/>
            <a:ext cx="609265" cy="255824"/>
          </a:xfrm>
          <a:prstGeom prst="rect">
            <a:avLst/>
          </a:prstGeom>
        </p:spPr>
      </p:pic>
      <p:pic>
        <p:nvPicPr>
          <p:cNvPr id="19" name="Picture 18">
            <a:extLst>
              <a:ext uri="{FF2B5EF4-FFF2-40B4-BE49-F238E27FC236}">
                <a16:creationId xmlns:a16="http://schemas.microsoft.com/office/drawing/2014/main" id="{23119445-0AB5-4CB0-B4A4-05940021BB65}"/>
              </a:ext>
            </a:extLst>
          </p:cNvPr>
          <p:cNvPicPr>
            <a:picLocks noChangeAspect="1"/>
          </p:cNvPicPr>
          <p:nvPr/>
        </p:nvPicPr>
        <p:blipFill>
          <a:blip r:embed="rId2">
            <a:duotone>
              <a:prstClr val="black"/>
              <a:schemeClr val="tx2">
                <a:tint val="45000"/>
                <a:satMod val="400000"/>
              </a:schemeClr>
            </a:duotone>
          </a:blip>
          <a:stretch>
            <a:fillRect/>
          </a:stretch>
        </p:blipFill>
        <p:spPr>
          <a:xfrm>
            <a:off x="4927598" y="3770171"/>
            <a:ext cx="609265" cy="255824"/>
          </a:xfrm>
          <a:prstGeom prst="rect">
            <a:avLst/>
          </a:prstGeom>
        </p:spPr>
      </p:pic>
      <p:pic>
        <p:nvPicPr>
          <p:cNvPr id="20" name="Picture 19">
            <a:extLst>
              <a:ext uri="{FF2B5EF4-FFF2-40B4-BE49-F238E27FC236}">
                <a16:creationId xmlns:a16="http://schemas.microsoft.com/office/drawing/2014/main" id="{D928DC1E-E969-4705-827B-6F0346B366EC}"/>
              </a:ext>
            </a:extLst>
          </p:cNvPr>
          <p:cNvPicPr>
            <a:picLocks noChangeAspect="1"/>
          </p:cNvPicPr>
          <p:nvPr/>
        </p:nvPicPr>
        <p:blipFill>
          <a:blip r:embed="rId2">
            <a:duotone>
              <a:prstClr val="black"/>
              <a:schemeClr val="tx2">
                <a:tint val="45000"/>
                <a:satMod val="400000"/>
              </a:schemeClr>
            </a:duotone>
          </a:blip>
          <a:stretch>
            <a:fillRect/>
          </a:stretch>
        </p:blipFill>
        <p:spPr>
          <a:xfrm>
            <a:off x="4927598" y="4314154"/>
            <a:ext cx="609265" cy="255824"/>
          </a:xfrm>
          <a:prstGeom prst="rect">
            <a:avLst/>
          </a:prstGeom>
        </p:spPr>
      </p:pic>
      <p:pic>
        <p:nvPicPr>
          <p:cNvPr id="2" name="Picture 1">
            <a:extLst>
              <a:ext uri="{FF2B5EF4-FFF2-40B4-BE49-F238E27FC236}">
                <a16:creationId xmlns:a16="http://schemas.microsoft.com/office/drawing/2014/main" id="{FEEFAB41-88A7-93BF-4C48-03F28CE75C43}"/>
              </a:ext>
            </a:extLst>
          </p:cNvPr>
          <p:cNvPicPr>
            <a:picLocks noChangeAspect="1"/>
          </p:cNvPicPr>
          <p:nvPr/>
        </p:nvPicPr>
        <p:blipFill>
          <a:blip r:embed="rId2">
            <a:duotone>
              <a:prstClr val="black"/>
              <a:schemeClr val="tx2">
                <a:tint val="45000"/>
                <a:satMod val="400000"/>
              </a:schemeClr>
            </a:duotone>
          </a:blip>
          <a:stretch>
            <a:fillRect/>
          </a:stretch>
        </p:blipFill>
        <p:spPr>
          <a:xfrm>
            <a:off x="4927598" y="4858137"/>
            <a:ext cx="609265" cy="255824"/>
          </a:xfrm>
          <a:prstGeom prst="rect">
            <a:avLst/>
          </a:prstGeom>
        </p:spPr>
      </p:pic>
    </p:spTree>
    <p:extLst>
      <p:ext uri="{BB962C8B-B14F-4D97-AF65-F5344CB8AC3E}">
        <p14:creationId xmlns:p14="http://schemas.microsoft.com/office/powerpoint/2010/main" val="95252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54946" y="893439"/>
            <a:ext cx="37396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kern="0"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Seguimiento y vigilancia comunitarios continuos: </a:t>
            </a:r>
            <a:r>
              <a:rPr lang="es" sz="3600" b="1" i="0" u="none" kern="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Proceso de recuperación</a:t>
            </a:r>
          </a:p>
        </p:txBody>
      </p:sp>
      <p:sp>
        <p:nvSpPr>
          <p:cNvPr id="18" name="TextBox 17">
            <a:extLst>
              <a:ext uri="{FF2B5EF4-FFF2-40B4-BE49-F238E27FC236}">
                <a16:creationId xmlns:a16="http://schemas.microsoft.com/office/drawing/2014/main" id="{9DEE1E1E-C9B1-4ECB-9CFC-EE1A6574A228}"/>
              </a:ext>
            </a:extLst>
          </p:cNvPr>
          <p:cNvSpPr txBox="1"/>
          <p:nvPr/>
        </p:nvSpPr>
        <p:spPr>
          <a:xfrm>
            <a:off x="4496454" y="577968"/>
            <a:ext cx="7695546" cy="5962914"/>
          </a:xfrm>
          <a:prstGeom prst="rect">
            <a:avLst/>
          </a:prstGeom>
          <a:noFill/>
        </p:spPr>
        <p:txBody>
          <a:bodyPr wrap="square">
            <a:spAutoFit/>
          </a:bodyPr>
          <a:lstStyle/>
          <a:p>
            <a:pPr lvl="0" algn="l" rtl="0">
              <a:spcBef>
                <a:spcPts val="0"/>
              </a:spcBef>
              <a:spcAft>
                <a:spcPts val="0"/>
              </a:spcAft>
              <a:buClr>
                <a:srgbClr val="C55A11"/>
              </a:buClr>
              <a:buSzPts val="2400"/>
            </a:pPr>
            <a:r>
              <a:rPr lang="es" sz="2200" b="1" i="0" u="none" kern="0" baseline="0" dirty="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La rehabilitación, y mejora cuando proceda, </a:t>
            </a:r>
            <a:r>
              <a:rPr lang="es" sz="22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de las instalaciones, los medios de subsistencia y las condiciones de vida de las comunidades afectadas por desastres, incluidos los esfuerzos para reducir los factores de riesgo de desastres. (ISDR)</a:t>
            </a: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endParaRPr lang="es" sz="2200" dirty="0">
              <a:latin typeface="Open sans" panose="020B0606030504020204" pitchFamily="34" charset="0"/>
              <a:ea typeface="Open sans" panose="020B0606030504020204" pitchFamily="34" charset="0"/>
              <a:sym typeface="Arial" panose="020B0604020202020204" pitchFamily="34" charset="0"/>
            </a:endParaRPr>
          </a:p>
          <a:p>
            <a:pPr lvl="0" algn="l" rtl="0">
              <a:lnSpc>
                <a:spcPct val="150000"/>
              </a:lnSpc>
              <a:spcBef>
                <a:spcPts val="0"/>
              </a:spcBef>
              <a:spcAft>
                <a:spcPts val="0"/>
              </a:spcAft>
              <a:buClr>
                <a:srgbClr val="C55A11"/>
              </a:buClr>
              <a:buSzPts val="2400"/>
            </a:pPr>
            <a:r>
              <a:rPr lang="es" sz="2200" b="1" i="0" u="none" baseline="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¿Por qué evaluar aquí?</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s"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Para ver cómo se las arregla la gente.</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s"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¿Con qué rapidez está volviendo la vida a la normalidad?</a:t>
            </a: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s"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Restablecer la resiliencia.</a:t>
            </a:r>
            <a:endParaRPr lang="es" sz="2200" dirty="0">
              <a:latin typeface="Open sans" panose="020B0606030504020204" pitchFamily="34" charset="0"/>
              <a:ea typeface="Open sans" panose="020B0606030504020204" pitchFamily="34" charset="0"/>
              <a:sym typeface="Arial" panose="020B0604020202020204" pitchFamily="34" charset="0"/>
            </a:endParaRPr>
          </a:p>
          <a:p>
            <a:pPr marL="285750" lvl="0" indent="-285750" algn="l" rtl="0">
              <a:lnSpc>
                <a:spcPct val="150000"/>
              </a:lnSpc>
              <a:spcBef>
                <a:spcPts val="0"/>
              </a:spcBef>
              <a:spcAft>
                <a:spcPts val="0"/>
              </a:spcAft>
              <a:buClr>
                <a:srgbClr val="E42D38"/>
              </a:buClr>
              <a:buSzPct val="100000"/>
              <a:buFont typeface="Arial" panose="020B0604020202020204" pitchFamily="34" charset="0"/>
              <a:buChar char="•"/>
            </a:pPr>
            <a:r>
              <a:rPr lang="es"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Seguimiento de los programas en curso y de las necesidades.</a:t>
            </a:r>
            <a:endParaRPr lang="es" sz="2200" dirty="0">
              <a:latin typeface="Open sans" panose="020B0606030504020204" pitchFamily="34" charset="0"/>
              <a:ea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32029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89777" y="638257"/>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Trabajar con otros socios</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es"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es"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Es imprescindible y muy crucial durante las emergencias.</a:t>
            </a:r>
          </a:p>
        </p:txBody>
      </p:sp>
      <p:grpSp>
        <p:nvGrpSpPr>
          <p:cNvPr id="21" name="Group 20">
            <a:extLst>
              <a:ext uri="{FF2B5EF4-FFF2-40B4-BE49-F238E27FC236}">
                <a16:creationId xmlns:a16="http://schemas.microsoft.com/office/drawing/2014/main" id="{898FEE03-ECA8-49BA-A067-DAD0CA2D81D4}"/>
              </a:ext>
            </a:extLst>
          </p:cNvPr>
          <p:cNvGrpSpPr/>
          <p:nvPr/>
        </p:nvGrpSpPr>
        <p:grpSpPr>
          <a:xfrm>
            <a:off x="5193618" y="2031830"/>
            <a:ext cx="4130597" cy="677333"/>
            <a:chOff x="5503563" y="2527286"/>
            <a:chExt cx="4130597" cy="677333"/>
          </a:xfrm>
        </p:grpSpPr>
        <p:sp>
          <p:nvSpPr>
            <p:cNvPr id="16" name="TextBox 15">
              <a:extLst>
                <a:ext uri="{FF2B5EF4-FFF2-40B4-BE49-F238E27FC236}">
                  <a16:creationId xmlns:a16="http://schemas.microsoft.com/office/drawing/2014/main" id="{A3A5E8CA-76FF-450D-A879-97853F59C22F}"/>
                </a:ext>
              </a:extLst>
            </p:cNvPr>
            <p:cNvSpPr txBox="1"/>
            <p:nvPr/>
          </p:nvSpPr>
          <p:spPr>
            <a:xfrm>
              <a:off x="6959599" y="2681287"/>
              <a:ext cx="2674561" cy="369332"/>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s"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Respetar las diferencias</a:t>
              </a:r>
              <a:endParaRPr kumimoji="0" lang="es" sz="1800" b="1"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5966C361-9520-4A7F-9791-801CDE70F13A}"/>
                </a:ext>
              </a:extLst>
            </p:cNvPr>
            <p:cNvPicPr>
              <a:picLocks noChangeAspect="1"/>
            </p:cNvPicPr>
            <p:nvPr/>
          </p:nvPicPr>
          <p:blipFill>
            <a:blip r:embed="rId3">
              <a:duotone>
                <a:prstClr val="black"/>
                <a:schemeClr val="tx2">
                  <a:tint val="45000"/>
                  <a:satMod val="400000"/>
                </a:schemeClr>
              </a:duotone>
            </a:blip>
            <a:stretch>
              <a:fillRect/>
            </a:stretch>
          </p:blipFill>
          <p:spPr>
            <a:xfrm>
              <a:off x="5503563" y="2527286"/>
              <a:ext cx="982133" cy="677333"/>
            </a:xfrm>
            <a:prstGeom prst="rect">
              <a:avLst/>
            </a:prstGeom>
          </p:spPr>
        </p:pic>
      </p:grpSp>
      <p:grpSp>
        <p:nvGrpSpPr>
          <p:cNvPr id="22" name="Group 21">
            <a:extLst>
              <a:ext uri="{FF2B5EF4-FFF2-40B4-BE49-F238E27FC236}">
                <a16:creationId xmlns:a16="http://schemas.microsoft.com/office/drawing/2014/main" id="{21D6051C-1EC2-4AE0-A04D-B63C2EE11450}"/>
              </a:ext>
            </a:extLst>
          </p:cNvPr>
          <p:cNvGrpSpPr/>
          <p:nvPr/>
        </p:nvGrpSpPr>
        <p:grpSpPr>
          <a:xfrm>
            <a:off x="5193618" y="638257"/>
            <a:ext cx="5053298" cy="970844"/>
            <a:chOff x="5582584" y="747590"/>
            <a:chExt cx="5053298" cy="970844"/>
          </a:xfrm>
        </p:grpSpPr>
        <p:sp>
          <p:nvSpPr>
            <p:cNvPr id="17" name="TextBox 16">
              <a:extLst>
                <a:ext uri="{FF2B5EF4-FFF2-40B4-BE49-F238E27FC236}">
                  <a16:creationId xmlns:a16="http://schemas.microsoft.com/office/drawing/2014/main" id="{7571EE6E-ECCE-4285-BA15-32003ECDFDCA}"/>
                </a:ext>
              </a:extLst>
            </p:cNvPr>
            <p:cNvSpPr txBox="1"/>
            <p:nvPr/>
          </p:nvSpPr>
          <p:spPr>
            <a:xfrm>
              <a:off x="6959600" y="909847"/>
              <a:ext cx="3676282" cy="646331"/>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s"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Hablar sobre las funciones de los socios y</a:t>
              </a:r>
              <a:r>
                <a:rPr lang="es" b="1" i="0" u="none"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r>
                <a:rPr kumimoji="0" lang="es"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la jerarquía de rendición de cuentas</a:t>
              </a:r>
              <a:endParaRPr kumimoji="0" lang="es" sz="1800" b="1"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84572B9A-B688-47FD-9FCA-2A33256A1F2B}"/>
                </a:ext>
              </a:extLst>
            </p:cNvPr>
            <p:cNvPicPr>
              <a:picLocks noChangeAspect="1"/>
            </p:cNvPicPr>
            <p:nvPr/>
          </p:nvPicPr>
          <p:blipFill>
            <a:blip r:embed="rId4">
              <a:duotone>
                <a:prstClr val="black"/>
                <a:schemeClr val="tx2">
                  <a:tint val="45000"/>
                  <a:satMod val="400000"/>
                </a:schemeClr>
              </a:duotone>
            </a:blip>
            <a:stretch>
              <a:fillRect/>
            </a:stretch>
          </p:blipFill>
          <p:spPr>
            <a:xfrm>
              <a:off x="5582584" y="747590"/>
              <a:ext cx="824089" cy="970844"/>
            </a:xfrm>
            <a:prstGeom prst="rect">
              <a:avLst/>
            </a:prstGeom>
          </p:spPr>
        </p:pic>
      </p:grpSp>
      <p:grpSp>
        <p:nvGrpSpPr>
          <p:cNvPr id="20" name="Group 19">
            <a:extLst>
              <a:ext uri="{FF2B5EF4-FFF2-40B4-BE49-F238E27FC236}">
                <a16:creationId xmlns:a16="http://schemas.microsoft.com/office/drawing/2014/main" id="{D1286E70-DE01-4793-AB4D-2550EB22A12E}"/>
              </a:ext>
            </a:extLst>
          </p:cNvPr>
          <p:cNvGrpSpPr/>
          <p:nvPr/>
        </p:nvGrpSpPr>
        <p:grpSpPr>
          <a:xfrm>
            <a:off x="5193618" y="3167178"/>
            <a:ext cx="5002727" cy="1040432"/>
            <a:chOff x="5633155" y="4058626"/>
            <a:chExt cx="5002727" cy="1040432"/>
          </a:xfrm>
        </p:grpSpPr>
        <p:sp>
          <p:nvSpPr>
            <p:cNvPr id="15" name="TextBox 14">
              <a:extLst>
                <a:ext uri="{FF2B5EF4-FFF2-40B4-BE49-F238E27FC236}">
                  <a16:creationId xmlns:a16="http://schemas.microsoft.com/office/drawing/2014/main" id="{F4E437EF-3411-4252-AE7D-20446489F203}"/>
                </a:ext>
              </a:extLst>
            </p:cNvPr>
            <p:cNvSpPr txBox="1"/>
            <p:nvPr/>
          </p:nvSpPr>
          <p:spPr>
            <a:xfrm>
              <a:off x="6959600" y="4175728"/>
              <a:ext cx="3676282" cy="923330"/>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s" sz="1800" b="1" i="0" u="none" strike="noStrike" kern="1200" cap="none" normalizeH="0" baseline="0">
                  <a:ln>
                    <a:noFill/>
                  </a:ln>
                  <a:solidFill>
                    <a:schemeClr val="tx1">
                      <a:lumMod val="100000"/>
                    </a:scheme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Mantener una comunicación abierta y transparente</a:t>
              </a:r>
              <a:endParaRPr kumimoji="0" lang="es" sz="1800" b="1" i="0" u="none" strike="noStrike" kern="1200" cap="none" normalizeH="0" baseline="0" noProof="0" dirty="0">
                <a:ln>
                  <a:noFill/>
                </a:ln>
                <a:solidFill>
                  <a:schemeClr val="tx1">
                    <a:lumMod val="100000"/>
                  </a:schemeClr>
                </a:solidFill>
                <a:effectLst/>
                <a:uLnTx/>
                <a:uFillTx/>
                <a:latin typeface="Open sans" panose="020B0606030504020204" pitchFamily="34" charset="0"/>
                <a:ea typeface="Open sans" panose="020B0606030504020204" pitchFamily="34" charset="0"/>
                <a:sym typeface="Arial" panose="020B0604020202020204" pitchFamily="34" charset="0"/>
              </a:endParaRPr>
            </a:p>
          </p:txBody>
        </p:sp>
        <p:pic>
          <p:nvPicPr>
            <p:cNvPr id="19" name="Picture 18">
              <a:extLst>
                <a:ext uri="{FF2B5EF4-FFF2-40B4-BE49-F238E27FC236}">
                  <a16:creationId xmlns:a16="http://schemas.microsoft.com/office/drawing/2014/main" id="{EA6EF16C-1F2C-45B3-B4AC-0A7632CB6378}"/>
                </a:ext>
              </a:extLst>
            </p:cNvPr>
            <p:cNvPicPr>
              <a:picLocks noChangeAspect="1"/>
            </p:cNvPicPr>
            <p:nvPr/>
          </p:nvPicPr>
          <p:blipFill>
            <a:blip r:embed="rId5">
              <a:duotone>
                <a:prstClr val="black"/>
                <a:schemeClr val="tx2">
                  <a:tint val="45000"/>
                  <a:satMod val="400000"/>
                </a:schemeClr>
              </a:duotone>
            </a:blip>
            <a:stretch>
              <a:fillRect/>
            </a:stretch>
          </p:blipFill>
          <p:spPr>
            <a:xfrm>
              <a:off x="5633155" y="4058626"/>
              <a:ext cx="925689" cy="880533"/>
            </a:xfrm>
            <a:prstGeom prst="rect">
              <a:avLst/>
            </a:prstGeom>
          </p:spPr>
        </p:pic>
      </p:grpSp>
      <p:sp>
        <p:nvSpPr>
          <p:cNvPr id="24" name="TextBox 23">
            <a:extLst>
              <a:ext uri="{FF2B5EF4-FFF2-40B4-BE49-F238E27FC236}">
                <a16:creationId xmlns:a16="http://schemas.microsoft.com/office/drawing/2014/main" id="{24F24E37-0A49-447D-BF9A-AD903A34A0E4}"/>
              </a:ext>
            </a:extLst>
          </p:cNvPr>
          <p:cNvSpPr txBox="1"/>
          <p:nvPr/>
        </p:nvSpPr>
        <p:spPr>
          <a:xfrm>
            <a:off x="4514703" y="4857157"/>
            <a:ext cx="7333747" cy="1200329"/>
          </a:xfrm>
          <a:prstGeom prst="rect">
            <a:avLst/>
          </a:prstGeom>
          <a:noFill/>
        </p:spPr>
        <p:txBody>
          <a:bodyPr wrap="square">
            <a:spAutoFit/>
          </a:bodyPr>
          <a:lstStyle/>
          <a:p>
            <a:pPr algn="just" rtl="0"/>
            <a:r>
              <a:rPr lang="es"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Recuerde: </a:t>
            </a:r>
            <a:r>
              <a:rPr lang="es"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Trabaje con otras personas unidas por una motivación y una visión comunes con el propósito de planificar la ejecución de actividades cooperativas de acuerdo con objetivos claramente definidos y aceptados.</a:t>
            </a:r>
          </a:p>
        </p:txBody>
      </p:sp>
    </p:spTree>
    <p:extLst>
      <p:ext uri="{BB962C8B-B14F-4D97-AF65-F5344CB8AC3E}">
        <p14:creationId xmlns:p14="http://schemas.microsoft.com/office/powerpoint/2010/main" val="266193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s" sz="4000" b="1" i="0" u="none" baseline="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Participe</a:t>
              </a:r>
              <a:endParaRPr lang="es" sz="4000" b="1" i="0" dirty="0">
                <a:solidFill>
                  <a:srgbClr val="F5333F"/>
                </a:solidFill>
                <a:latin typeface="Open sans" panose="020B0606030504020204" pitchFamily="34" charset="0"/>
                <a:ea typeface="Open sans" panose="020B0606030504020204" pitchFamily="34" charset="0"/>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s"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Hay muchas maneras de formar parte de la mayor red humanitaria del mundo</a:t>
              </a:r>
            </a:p>
          </p:txBody>
        </p:sp>
      </p:grpSp>
      <p:sp>
        <p:nvSpPr>
          <p:cNvPr id="791" name="Google Shape;791;p45"/>
          <p:cNvSpPr/>
          <p:nvPr/>
        </p:nvSpPr>
        <p:spPr>
          <a:xfrm>
            <a:off x="4568644" y="1221423"/>
            <a:ext cx="7623356"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1" i="0" u="none" kern="0" baseline="0" dirty="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Ofrézcase como voluntario, haga un donativo, únase a nosotros como socio </a:t>
            </a:r>
            <a:r>
              <a:rPr lang="es" sz="1800" b="0" i="0" u="none" kern="0" baseline="0" dirty="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 comparta nuestros llamamientos e historias en las redes sociales. Obtenga más información sobre la IFRC y sepa cómo ponerse en contacto con su Sociedad Nacional de la Cruz Roja o de la Media Luna Roja, en </a:t>
            </a:r>
            <a:r>
              <a:rPr lang="es" sz="1800" b="1" i="0" u="none" kern="0" baseline="0" dirty="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www.ifrc.org/es.</a:t>
            </a: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62335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Para mantenerse informado sobre las actividades de </a:t>
            </a:r>
            <a:r>
              <a:rPr lang="es" sz="18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respuesta </a:t>
            </a:r>
            <a:r>
              <a:rPr lang="es" sz="18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 desastres en el Caribe o para acceder a información adicional sobre los </a:t>
            </a:r>
            <a:r>
              <a:rPr lang="es" sz="18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cursos de formación disponibles, materiales de formación, investigación y herramientas de gestión de la información, </a:t>
            </a:r>
            <a:r>
              <a:rPr lang="es" sz="18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visite: </a:t>
            </a:r>
            <a:r>
              <a:rPr lang="es" sz="1800" b="1" i="0" u="none" kern="0" baseline="0" dirty="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es" sz="1800" b="0" i="0" u="none" kern="0" baseline="0" dirty="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t>
            </a:r>
            <a:r>
              <a:rPr lang="es" sz="1800" b="1" i="0" u="none" kern="0" baseline="0" dirty="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CADRIM.IFRC</a:t>
                </a:r>
                <a:endParaRPr lang="es" sz="1600" dirty="0">
                  <a:solidFill>
                    <a:schemeClr val="tx1"/>
                  </a:solidFill>
                  <a:latin typeface="Arial Nova" panose="020B0504020202020204" pitchFamily="34" charset="0"/>
                  <a:sym typeface=""/>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@cadrim_ifrc</a:t>
                </a:r>
                <a:endParaRPr lang="es" sz="1600" dirty="0">
                  <a:solidFill>
                    <a:schemeClr val="tx1"/>
                  </a:solidFill>
                  <a:latin typeface="Arial Nova" panose="020B0504020202020204" pitchFamily="34" charset="0"/>
                  <a:sym typeface=""/>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@CADRIM_IFRC</a:t>
                </a:r>
                <a:endParaRPr lang="es" sz="1600" dirty="0">
                  <a:solidFill>
                    <a:schemeClr val="tx1"/>
                  </a:solidFill>
                  <a:latin typeface="Arial Nova" panose="020B0504020202020204" pitchFamily="34" charset="0"/>
                  <a:sym typeface=""/>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597947"/>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000" b="1" i="0" u="none" strike="noStrike" cap="none" baseline="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Objetivos</a:t>
            </a:r>
            <a:endParaRPr lang="es" sz="4000" dirty="0">
              <a:solidFill>
                <a:srgbClr val="F5333F"/>
              </a:solidFill>
              <a:latin typeface="Open sans" panose="020B0606030504020204" pitchFamily="34" charset="0"/>
              <a:ea typeface="Open sans" panose="020B0606030504020204" pitchFamily="34" charset="0"/>
              <a:sym typeface="Arial" panose="020B0604020202020204" pitchFamily="34" charset="0"/>
            </a:endParaRPr>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2561137"/>
            <a:ext cx="10156409"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s"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Definir una evaluación</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s"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Propósito de las evaluaciones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s"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Evaluaciones: Antes, durante y después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s"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Explicar cómo hacer una evaluación</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s"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Definir los principios clave y las cosas que hay que evitar</a:t>
            </a:r>
            <a:endParaRPr lang="es" sz="2000" b="0" i="0" u="none" strike="noStrike" cap="none" dirty="0">
              <a:solidFill>
                <a:schemeClr val="lt1"/>
              </a:solidFill>
              <a:latin typeface="Open sans" panose="020B0606030504020204" pitchFamily="34" charset="0"/>
              <a:ea typeface="Open sans" panose="020B0606030504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519479"/>
            <a:ext cx="1067378" cy="923331"/>
          </a:xfrm>
          <a:prstGeom prst="rect">
            <a:avLst/>
          </a:prstGeom>
        </p:spPr>
      </p:pic>
    </p:spTree>
    <p:extLst>
      <p:ext uri="{BB962C8B-B14F-4D97-AF65-F5344CB8AC3E}">
        <p14:creationId xmlns:p14="http://schemas.microsoft.com/office/powerpoint/2010/main" val="225101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4751" y="-5347"/>
            <a:ext cx="12182744" cy="96664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7896" y="475226"/>
            <a:ext cx="12168206" cy="64946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Bef>
                <a:spcPts val="0"/>
              </a:spcBef>
              <a:buClr>
                <a:schemeClr val="lt1"/>
              </a:buClr>
              <a:buSzPts val="4400"/>
              <a:buFont typeface="Arial"/>
            </a:pPr>
            <a:r>
              <a:rPr lang="es" sz="3600" b="1" i="0" u="none" baseline="0">
                <a:solidFill>
                  <a:srgbClr val="E42D38"/>
                </a:solidFill>
                <a:latin typeface="Open sans" panose="020B0606030504020204" pitchFamily="34" charset="0"/>
                <a:ea typeface="Open sans" panose="020B0606030504020204" pitchFamily="34" charset="0"/>
                <a:cs typeface="+mn-cs"/>
                <a:sym typeface=""/>
              </a:rPr>
              <a:t>Los CDRT y las evaluaciones</a:t>
            </a:r>
          </a:p>
          <a:p>
            <a:pPr algn="ctr" rtl="0">
              <a:spcBef>
                <a:spcPts val="0"/>
              </a:spcBef>
              <a:buClr>
                <a:schemeClr val="lt1"/>
              </a:buClr>
              <a:buSzPts val="4400"/>
              <a:buFontTx/>
              <a:buNone/>
            </a:pPr>
            <a:endParaRPr lang="es" sz="1800" b="1">
              <a:solidFill>
                <a:schemeClr val="lt1"/>
              </a:solidFill>
              <a:latin typeface="Open sans" panose="020B0606030504020204" pitchFamily="34" charset="0"/>
              <a:ea typeface="Open sans" panose="020B0606030504020204" pitchFamily="34" charset="0"/>
              <a:cs typeface="+mn-cs"/>
              <a:sym typeface=""/>
            </a:endParaRPr>
          </a:p>
          <a:p>
            <a:pPr algn="ctr" rtl="0">
              <a:spcBef>
                <a:spcPts val="0"/>
              </a:spcBef>
              <a:buClr>
                <a:schemeClr val="lt1"/>
              </a:buClr>
              <a:buSzPts val="4400"/>
            </a:pPr>
            <a:endParaRPr lang="es" sz="2000">
              <a:solidFill>
                <a:schemeClr val="lt1"/>
              </a:solidFill>
              <a:latin typeface="Open sans" panose="020B0606030504020204" pitchFamily="34" charset="0"/>
              <a:ea typeface="Open sans" panose="020B0606030504020204" pitchFamily="34" charset="0"/>
              <a:cs typeface="+mn-cs"/>
              <a:sym typeface=""/>
            </a:endParaRPr>
          </a:p>
          <a:p>
            <a:pPr algn="ctr" rtl="0">
              <a:spcBef>
                <a:spcPts val="0"/>
              </a:spcBef>
              <a:buClr>
                <a:schemeClr val="lt1"/>
              </a:buClr>
              <a:buSzPts val="4400"/>
              <a:buFont typeface="Arial"/>
            </a:pPr>
            <a:endParaRPr lang="es" sz="1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Online Media 1" title="CDRT Knowledge Series Episode 3">
            <a:hlinkClick r:id="" action="ppaction://media"/>
            <a:extLst>
              <a:ext uri="{FF2B5EF4-FFF2-40B4-BE49-F238E27FC236}">
                <a16:creationId xmlns:a16="http://schemas.microsoft.com/office/drawing/2014/main" id="{7D9566A9-9C6F-E364-8726-53363DE30A8D}"/>
              </a:ext>
            </a:extLst>
          </p:cNvPr>
          <p:cNvPicPr>
            <a:picLocks noRot="1" noChangeAspect="1"/>
          </p:cNvPicPr>
          <p:nvPr>
            <a:videoFile r:link="rId1"/>
          </p:nvPr>
        </p:nvPicPr>
        <p:blipFill>
          <a:blip r:embed="rId4"/>
          <a:stretch>
            <a:fillRect/>
          </a:stretch>
        </p:blipFill>
        <p:spPr>
          <a:xfrm>
            <a:off x="12394" y="956187"/>
            <a:ext cx="12168801" cy="5904271"/>
          </a:xfrm>
          <a:prstGeom prst="rect">
            <a:avLst/>
          </a:prstGeom>
        </p:spPr>
      </p:pic>
    </p:spTree>
    <p:extLst>
      <p:ext uri="{BB962C8B-B14F-4D97-AF65-F5344CB8AC3E}">
        <p14:creationId xmlns:p14="http://schemas.microsoft.com/office/powerpoint/2010/main" val="306560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wearing face masks&#10;&#10;Description automatically generated">
            <a:extLst>
              <a:ext uri="{FF2B5EF4-FFF2-40B4-BE49-F238E27FC236}">
                <a16:creationId xmlns:a16="http://schemas.microsoft.com/office/drawing/2014/main" id="{240E9E64-B005-25EA-CA6D-569FB9090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262" y="0"/>
            <a:ext cx="9494739" cy="6858000"/>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18204" y="1084826"/>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¿Qué es una evaluación?</a:t>
            </a:r>
          </a:p>
          <a:p>
            <a:pPr algn="l" rtl="0">
              <a:spcBef>
                <a:spcPts val="0"/>
              </a:spcBef>
              <a:buClr>
                <a:schemeClr val="lt1"/>
              </a:buClr>
              <a:buSzPts val="4400"/>
              <a:buFont typeface="Arial"/>
              <a:buNone/>
            </a:pPr>
            <a:endParaRPr lang="es"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pPr>
            <a:r>
              <a:rPr lang="es" sz="2000" b="0"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a:t>
            </a:r>
            <a:r>
              <a:rPr lang="es" sz="2000" b="1"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evaluación </a:t>
            </a:r>
            <a:r>
              <a:rPr lang="es" sz="2000" b="0"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 refiere a la recogida y el análisis de datos, y a la presentación de informes sobre la información recogida.</a:t>
            </a:r>
          </a:p>
          <a:p>
            <a:pPr algn="l" rtl="0">
              <a:spcBef>
                <a:spcPts val="0"/>
              </a:spcBef>
              <a:buClr>
                <a:schemeClr val="lt1"/>
              </a:buClr>
              <a:buSzPts val="4400"/>
            </a:pPr>
            <a:endParaRPr lang="es"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pPr>
            <a:r>
              <a:rPr lang="es" sz="2000" b="0" i="0" u="none" kern="0"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evaluación puede realizarse antes y después de un desastre.</a:t>
            </a:r>
          </a:p>
          <a:p>
            <a:pPr algn="l" rtl="0">
              <a:spcBef>
                <a:spcPts val="0"/>
              </a:spcBef>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6403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Propósito de las evaluaciones</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4607990" y="1065257"/>
            <a:ext cx="7099804" cy="4493538"/>
          </a:xfrm>
          <a:prstGeom prst="rect">
            <a:avLst/>
          </a:prstGeom>
          <a:noFill/>
        </p:spPr>
        <p:txBody>
          <a:bodyPr wrap="square">
            <a:spAutoFit/>
          </a:bodyPr>
          <a:lstStyle/>
          <a:p>
            <a:pPr marL="509588" indent="-509588" algn="l" rtl="0">
              <a:buClr>
                <a:srgbClr val="E42D38"/>
              </a:buClr>
              <a:buSzPct val="150000"/>
              <a:buFont typeface="Wingdings" panose="05000000000000000000" pitchFamily="2" charset="2"/>
              <a:buChar char="ü"/>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Como CDRT, su primera razón para llevar a cabo una evaluación puede ser determinar </a:t>
            </a: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cómo responderá o ayudará su equipo a la comunidad. </a:t>
            </a:r>
          </a:p>
          <a:p>
            <a:pPr marL="509588" indent="-509588" algn="l" rtl="0">
              <a:buClr>
                <a:srgbClr val="E42D38"/>
              </a:buClr>
              <a:buSzPct val="150000"/>
              <a:buFont typeface="Wingdings" panose="05000000000000000000" pitchFamily="2" charset="2"/>
              <a:buChar char="ü"/>
            </a:pPr>
            <a:endParaRPr lang="es" sz="2200" b="1" dirty="0">
              <a:solidFill>
                <a:schemeClr val="accent2">
                  <a:lumMod val="75000"/>
                </a:schemeClr>
              </a:solidFill>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En segundo lugar, su evaluación ayudará a </a:t>
            </a: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proporcionar información a las organizaciones de emergencia. </a:t>
            </a: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La evaluación de los daños y el análisis de las necesidades ayudan, en última instancia, a los organismos de emergencia en la toma de decisiones y proporcionan un rápido socorro a las personas afectadas.</a:t>
            </a:r>
          </a:p>
          <a:p>
            <a:pPr marL="509588" indent="-509588" algn="l" rtl="0">
              <a:buClr>
                <a:srgbClr val="E42D38"/>
              </a:buClr>
              <a:buSzPct val="150000"/>
              <a:buFont typeface="Wingdings" panose="05000000000000000000" pitchFamily="2" charset="2"/>
              <a:buChar char="ü"/>
            </a:pPr>
            <a:endParaRPr lang="es" sz="2200" dirty="0">
              <a:latin typeface="Open sans" panose="020B0606030504020204" pitchFamily="34" charset="0"/>
              <a:ea typeface="Open sans" panose="020B0606030504020204" pitchFamily="34" charset="0"/>
              <a:sym typeface=""/>
            </a:endParaRPr>
          </a:p>
          <a:p>
            <a:pPr marL="509588" indent="-509588" algn="l" rtl="0">
              <a:buClr>
                <a:srgbClr val="E42D38"/>
              </a:buClr>
              <a:buSzPct val="150000"/>
              <a:buFont typeface="Wingdings" panose="05000000000000000000" pitchFamily="2" charset="2"/>
              <a:buChar char="ü"/>
            </a:pPr>
            <a:r>
              <a:rPr lang="es" sz="22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Ayuda a los organismos a </a:t>
            </a:r>
            <a:r>
              <a:rPr lang="es" sz="2200" b="1" i="0" u="none" kern="0" baseline="0">
                <a:solidFill>
                  <a:srgbClr val="E42D38">
                    <a:lumMod val="100000"/>
                  </a:srgbClr>
                </a:solidFill>
                <a:latin typeface="Open sans" panose="020B0606030504020204" pitchFamily="34" charset="0"/>
                <a:ea typeface="Open sans" panose="020B0606030504020204" pitchFamily="34" charset="0"/>
                <a:cs typeface="Open sans" panose="020B0606030504020204" pitchFamily="34" charset="0"/>
                <a:sym typeface=""/>
              </a:rPr>
              <a:t>determinar el alcance de un suceso o un desastre.</a:t>
            </a:r>
          </a:p>
        </p:txBody>
      </p:sp>
    </p:spTree>
    <p:extLst>
      <p:ext uri="{BB962C8B-B14F-4D97-AF65-F5344CB8AC3E}">
        <p14:creationId xmlns:p14="http://schemas.microsoft.com/office/powerpoint/2010/main" val="22967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594068"/>
            <a:ext cx="3483946" cy="566451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Tipos de evaluaciones</a:t>
            </a:r>
            <a:endParaRPr lang="es" sz="36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es"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Esquema comunitario</a:t>
            </a:r>
          </a:p>
          <a:p>
            <a:pPr marL="285750" indent="-285750" algn="l" rtl="0">
              <a:spcBef>
                <a:spcPts val="0"/>
              </a:spcBef>
              <a:buClr>
                <a:schemeClr val="lt1"/>
              </a:buClr>
              <a:buSzPct val="100000"/>
              <a:buFont typeface="Arial" panose="020B0604020202020204" pitchFamily="34" charset="0"/>
              <a:buChar char="•"/>
            </a:pP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es"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(DANA) Análisis de daños y necesidades</a:t>
            </a: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es"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Evaluaciones rápidas tempranas (24 horas)</a:t>
            </a:r>
          </a:p>
          <a:p>
            <a:pPr marL="285750" indent="-285750" algn="l" rtl="0">
              <a:spcBef>
                <a:spcPts val="0"/>
              </a:spcBef>
              <a:buClr>
                <a:schemeClr val="lt1"/>
              </a:buClr>
              <a:buSzPct val="100000"/>
              <a:buFont typeface="Arial" panose="020B0604020202020204" pitchFamily="34" charset="0"/>
              <a:buChar char="•"/>
            </a:pP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es"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Evaluaciones detalladas</a:t>
            </a: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r>
              <a:rPr lang="es"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Seguimiento y vigilancia comunitarios continuos</a:t>
            </a:r>
          </a:p>
          <a:p>
            <a:pPr algn="l" rtl="0">
              <a:spcBef>
                <a:spcPts val="0"/>
              </a:spcBef>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5041034" y="1166842"/>
            <a:ext cx="6482833" cy="4247317"/>
          </a:xfrm>
          <a:prstGeom prst="rect">
            <a:avLst/>
          </a:prstGeom>
          <a:noFill/>
        </p:spPr>
        <p:txBody>
          <a:bodyPr wrap="square">
            <a:spAutoFit/>
          </a:bodyPr>
          <a:lstStyle/>
          <a:p>
            <a:pPr algn="l" rtl="0">
              <a:buClr>
                <a:srgbClr val="F99B27"/>
              </a:buClr>
              <a:buSzPct val="150000"/>
            </a:pPr>
            <a:r>
              <a:rPr lang="es" sz="2400" b="1" i="0" u="none" baseline="0">
                <a:solidFill>
                  <a:srgbClr val="E42D38"/>
                </a:solidFill>
                <a:latin typeface="Open sans" panose="020B0606030504020204" pitchFamily="34" charset="0"/>
                <a:ea typeface="Open sans" panose="020B0606030504020204" pitchFamily="34" charset="0"/>
                <a:cs typeface="Open sans" panose="020B0606030504020204" pitchFamily="34" charset="0"/>
                <a:sym typeface=""/>
              </a:rPr>
              <a:t>Áreas clave a cubrir al hacer evaluaciones</a:t>
            </a:r>
            <a:endParaRPr lang="es" sz="2400" b="1" dirty="0">
              <a:solidFill>
                <a:srgbClr val="E42D38"/>
              </a:solidFill>
              <a:latin typeface="Open sans" panose="020B0606030504020204" pitchFamily="34" charset="0"/>
              <a:ea typeface="Open sans" panose="020B0606030504020204" pitchFamily="34" charset="0"/>
              <a:sym typeface=""/>
            </a:endParaRPr>
          </a:p>
          <a:p>
            <a:pPr algn="l" rtl="0">
              <a:buClr>
                <a:srgbClr val="F99B27"/>
              </a:buClr>
              <a:buSzPct val="150000"/>
            </a:pPr>
            <a:endParaRPr lang="es" sz="24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Apoyo sanitario y psicosocial</a:t>
            </a:r>
          </a:p>
          <a:p>
            <a:pPr marL="342900" indent="-342900" algn="l" rtl="0">
              <a:buClr>
                <a:srgbClr val="E42D38"/>
              </a:buClr>
              <a:buSzPct val="150000"/>
              <a:buFont typeface="Arial" panose="020B0604020202020204" pitchFamily="34" charset="0"/>
              <a:buChar char="•"/>
            </a:pPr>
            <a:endParaRPr lang="es"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Agua y saneamiento</a:t>
            </a:r>
            <a:endParaRPr lang="es"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endParaRPr lang="es"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Refugio</a:t>
            </a:r>
          </a:p>
          <a:p>
            <a:pPr marL="342900" indent="-342900" algn="l" rtl="0">
              <a:buClr>
                <a:srgbClr val="E42D38"/>
              </a:buClr>
              <a:buSzPct val="150000"/>
              <a:buFont typeface="Arial" panose="020B0604020202020204" pitchFamily="34" charset="0"/>
              <a:buChar char="•"/>
            </a:pPr>
            <a:endParaRPr lang="es" sz="2200" dirty="0">
              <a:latin typeface="Open sans" panose="020B0606030504020204" pitchFamily="34" charset="0"/>
              <a:ea typeface="Open sans" panose="020B0606030504020204" pitchFamily="34" charset="0"/>
              <a:sym typeface=""/>
            </a:endParaRPr>
          </a:p>
          <a:p>
            <a:pPr marL="342900" indent="-342900" algn="l" rtl="0">
              <a:buClr>
                <a:srgbClr val="E42D38"/>
              </a:buClr>
              <a:buSzPct val="150000"/>
              <a:buFont typeface="Arial" panose="020B0604020202020204" pitchFamily="34" charset="0"/>
              <a:buChar char="•"/>
            </a:pPr>
            <a:r>
              <a:rPr lang="es" sz="2200" b="0" i="0" u="none" baseline="0">
                <a:latin typeface="Open sans" panose="020B0606030504020204" pitchFamily="34" charset="0"/>
                <a:ea typeface="Open sans" panose="020B0606030504020204" pitchFamily="34" charset="0"/>
                <a:cs typeface="Open sans" panose="020B0606030504020204" pitchFamily="34" charset="0"/>
                <a:sym typeface=""/>
              </a:rPr>
              <a:t>Daños a los medios de subsistencia, a la economía y a las infraestructuras, incluidos los daños al entorno físico</a:t>
            </a:r>
            <a:endParaRPr lang="es" sz="2200" dirty="0">
              <a:latin typeface="Open sans" panose="020B0606030504020204" pitchFamily="34" charset="0"/>
              <a:ea typeface="Open sans" panose="020B0606030504020204" pitchFamily="34" charset="0"/>
              <a:sym typeface=""/>
            </a:endParaRPr>
          </a:p>
        </p:txBody>
      </p:sp>
    </p:spTree>
    <p:extLst>
      <p:ext uri="{BB962C8B-B14F-4D97-AF65-F5344CB8AC3E}">
        <p14:creationId xmlns:p14="http://schemas.microsoft.com/office/powerpoint/2010/main" val="283690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84;p7" descr="D:\CDRT UPdate\pics\20120201_328.JPG">
            <a:extLst>
              <a:ext uri="{FF2B5EF4-FFF2-40B4-BE49-F238E27FC236}">
                <a16:creationId xmlns:a16="http://schemas.microsoft.com/office/drawing/2014/main" id="{DD8AD75C-3098-4375-9FF5-58F63F3E3202}"/>
              </a:ext>
            </a:extLst>
          </p:cNvPr>
          <p:cNvPicPr preferRelativeResize="0"/>
          <p:nvPr/>
        </p:nvPicPr>
        <p:blipFill rotWithShape="1">
          <a:blip r:embed="rId2">
            <a:alphaModFix/>
          </a:blip>
          <a:srcRect t="3892"/>
          <a:stretch/>
        </p:blipFill>
        <p:spPr>
          <a:xfrm>
            <a:off x="3568353" y="-5347"/>
            <a:ext cx="8623648" cy="6858000"/>
          </a:xfrm>
          <a:prstGeom prst="rect">
            <a:avLst/>
          </a:prstGeom>
          <a:noFill/>
          <a:ln>
            <a:noFill/>
          </a:ln>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58847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76034" y="1072259"/>
            <a:ext cx="387033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Si no hay desastre, ¿por qué hacer una evaluación?</a:t>
            </a:r>
          </a:p>
        </p:txBody>
      </p:sp>
    </p:spTree>
    <p:extLst>
      <p:ext uri="{BB962C8B-B14F-4D97-AF65-F5344CB8AC3E}">
        <p14:creationId xmlns:p14="http://schemas.microsoft.com/office/powerpoint/2010/main" val="297817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6CB6F0E0-7490-AD0B-3AB4-4C2267CC85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71" b="12471"/>
          <a:stretch/>
        </p:blipFill>
        <p:spPr bwMode="auto">
          <a:xfrm>
            <a:off x="3055156" y="-5347"/>
            <a:ext cx="9136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711100"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es"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Las evaluaciones realizadas antes de un desastre le permiten:</a:t>
            </a:r>
          </a:p>
        </p:txBody>
      </p:sp>
      <p:sp>
        <p:nvSpPr>
          <p:cNvPr id="15" name="Rectangle 14">
            <a:extLst>
              <a:ext uri="{FF2B5EF4-FFF2-40B4-BE49-F238E27FC236}">
                <a16:creationId xmlns:a16="http://schemas.microsoft.com/office/drawing/2014/main" id="{06C58E41-D0EB-40D1-98A2-A96F9C70F912}"/>
              </a:ext>
            </a:extLst>
          </p:cNvPr>
          <p:cNvSpPr/>
          <p:nvPr/>
        </p:nvSpPr>
        <p:spPr>
          <a:xfrm>
            <a:off x="4475615" y="3429000"/>
            <a:ext cx="7435348" cy="2876797"/>
          </a:xfrm>
          <a:prstGeom prst="rect">
            <a:avLst/>
          </a:prstGeom>
          <a:solidFill>
            <a:srgbClr val="E42D3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6" name="TextBox 15">
            <a:extLst>
              <a:ext uri="{FF2B5EF4-FFF2-40B4-BE49-F238E27FC236}">
                <a16:creationId xmlns:a16="http://schemas.microsoft.com/office/drawing/2014/main" id="{4D9F4AE8-EA60-4096-8E7C-8F0239E037A7}"/>
              </a:ext>
            </a:extLst>
          </p:cNvPr>
          <p:cNvSpPr txBox="1"/>
          <p:nvPr/>
        </p:nvSpPr>
        <p:spPr>
          <a:xfrm>
            <a:off x="4685905" y="3616456"/>
            <a:ext cx="7105148" cy="2462213"/>
          </a:xfrm>
          <a:prstGeom prst="rect">
            <a:avLst/>
          </a:prstGeom>
          <a:noFill/>
        </p:spPr>
        <p:txBody>
          <a:bodyPr wrap="square">
            <a:spAutoFit/>
          </a:bodyPr>
          <a:lstStyle/>
          <a:p>
            <a:pPr marL="285750" indent="-285750" algn="l" rtl="0">
              <a:buFont typeface="Arial" panose="020B0604020202020204" pitchFamily="34" charset="0"/>
              <a:buChar char="•"/>
            </a:pPr>
            <a:r>
              <a:rPr lang="es"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Determinar hasta qué punto está familiarizado con la información que debe recopilar.</a:t>
            </a:r>
          </a:p>
          <a:p>
            <a:pPr marL="285750" indent="-285750" algn="l" rtl="0">
              <a:buFont typeface="Arial" panose="020B0604020202020204" pitchFamily="34" charset="0"/>
              <a:buChar char="•"/>
            </a:pPr>
            <a:endParaRPr lang="es" sz="2200" dirty="0">
              <a:solidFill>
                <a:schemeClr val="bg1"/>
              </a:solidFill>
              <a:latin typeface="Open sans" panose="020B0606030504020204" pitchFamily="34" charset="0"/>
              <a:ea typeface="Open sans" panose="020B0606030504020204" pitchFamily="34" charset="0"/>
              <a:sym typeface=""/>
            </a:endParaRPr>
          </a:p>
          <a:p>
            <a:pPr marL="285750" indent="-285750" algn="l" rtl="0">
              <a:buFont typeface="Arial" panose="020B0604020202020204" pitchFamily="34" charset="0"/>
              <a:buChar char="•"/>
            </a:pPr>
            <a:r>
              <a:rPr lang="es"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
              </a:rPr>
              <a:t>Identificar las carencias y las capacidades. </a:t>
            </a:r>
          </a:p>
          <a:p>
            <a:pPr marL="285750" indent="-285750" algn="l" rtl="0">
              <a:buFont typeface="Arial" panose="020B0604020202020204" pitchFamily="34" charset="0"/>
              <a:buChar char="•"/>
            </a:pPr>
            <a:endParaRPr lang="es" sz="2200" dirty="0">
              <a:solidFill>
                <a:schemeClr val="bg1"/>
              </a:solidFill>
              <a:latin typeface="Open sans" panose="020B0606030504020204" pitchFamily="34" charset="0"/>
              <a:ea typeface="Open sans" panose="020B0606030504020204" pitchFamily="34" charset="0"/>
              <a:sym typeface=""/>
            </a:endParaRPr>
          </a:p>
          <a:p>
            <a:pPr marL="285750" indent="-285750" algn="l" rtl="0">
              <a:buFont typeface="Arial" panose="020B0604020202020204" pitchFamily="34" charset="0"/>
              <a:buChar char="•"/>
            </a:pPr>
            <a:r>
              <a:rPr lang="es" sz="2200" b="0"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Planificar en función de los recursos disponibles en la comunidad</a:t>
            </a:r>
            <a:r>
              <a:rPr lang="es" b="0"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a:t>
            </a:r>
          </a:p>
        </p:txBody>
      </p:sp>
    </p:spTree>
    <p:extLst>
      <p:ext uri="{BB962C8B-B14F-4D97-AF65-F5344CB8AC3E}">
        <p14:creationId xmlns:p14="http://schemas.microsoft.com/office/powerpoint/2010/main" val="302761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2620</Words>
  <Application>Microsoft Office PowerPoint</Application>
  <PresentationFormat>Grand écran</PresentationFormat>
  <Paragraphs>272</Paragraphs>
  <Slides>27</Slides>
  <Notes>16</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Arial Nova</vt:lpstr>
      <vt:lpstr>Calibri</vt:lpstr>
      <vt:lpstr>Calibri Light</vt:lpstr>
      <vt:lpstr>Open sans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193</cp:revision>
  <dcterms:created xsi:type="dcterms:W3CDTF">2021-09-10T07:38:40Z</dcterms:created>
  <dcterms:modified xsi:type="dcterms:W3CDTF">2024-09-24T09:06:41Z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2022-06-01T21:01:33Z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ddcbfbd7-c457-4f2e-bb27-8f3835bc56ed</vt:lpwstr>
  </property>
  <property fmtid="{D5CDD505-2E9C-101B-9397-08002B2CF9AE}" pid="8" name="MSIP_Label_caf3f7fd-5cd4-4287-9002-aceb9af13c42_ContentBits">
    <vt:lpwstr>2</vt:lpwstr>
  </property>
</Properties>
</file>