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6"/>
  </p:notesMasterIdLst>
  <p:sldIdLst>
    <p:sldId id="310" r:id="rId2"/>
    <p:sldId id="309"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311" r:id="rId4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hnMLjCKskIQcLm7GwM2KkMs2+N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drim Training"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333F"/>
    <a:srgbClr val="011E41"/>
    <a:srgbClr val="E8E8E8"/>
    <a:srgbClr val="3232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CBF3E3-3F9C-44C5-950F-97CFD9649006}">
  <a:tblStyle styleId="{12CBF3E3-3F9C-44C5-950F-97CFD964900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46" autoAdjust="0"/>
    <p:restoredTop sz="94660"/>
  </p:normalViewPr>
  <p:slideViewPr>
    <p:cSldViewPr snapToGrid="0">
      <p:cViewPr varScale="1">
        <p:scale>
          <a:sx n="101" d="100"/>
          <a:sy n="101" d="100"/>
        </p:scale>
        <p:origin x="130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50" Type="http://customschemas.google.com/relationships/presentationmetadata" Target="meta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ita REDOY" userId="bdf92b45-d4ea-4a1c-a375-114a0375a38b" providerId="ADAL" clId="{04B360FC-7E89-4E7D-82AA-9E7F57642DB3}"/>
    <pc:docChg chg="modSld">
      <pc:chgData name="Vanita REDOY" userId="bdf92b45-d4ea-4a1c-a375-114a0375a38b" providerId="ADAL" clId="{04B360FC-7E89-4E7D-82AA-9E7F57642DB3}" dt="2024-07-03T00:04:06.997" v="0" actId="255"/>
      <pc:docMkLst>
        <pc:docMk/>
      </pc:docMkLst>
      <pc:sldChg chg="modSp mod">
        <pc:chgData name="Vanita REDOY" userId="bdf92b45-d4ea-4a1c-a375-114a0375a38b" providerId="ADAL" clId="{04B360FC-7E89-4E7D-82AA-9E7F57642DB3}" dt="2024-07-03T00:04:06.997" v="0" actId="255"/>
        <pc:sldMkLst>
          <pc:docMk/>
          <pc:sldMk cId="0" sldId="274"/>
        </pc:sldMkLst>
        <pc:spChg chg="mod">
          <ac:chgData name="Vanita REDOY" userId="bdf92b45-d4ea-4a1c-a375-114a0375a38b" providerId="ADAL" clId="{04B360FC-7E89-4E7D-82AA-9E7F57642DB3}" dt="2024-07-03T00:04:06.997" v="0" actId="255"/>
          <ac:spMkLst>
            <pc:docMk/>
            <pc:sldMk cId="0" sldId="274"/>
            <ac:spMk id="34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52989-18D5-6443-E44A-D9DA3670B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A07241-67F4-D317-A968-E8EB780BD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DB7E54-A89A-95BC-64C0-63A8AB4C279A}"/>
              </a:ext>
            </a:extLst>
          </p:cNvPr>
          <p:cNvSpPr>
            <a:spLocks noGrp="1"/>
          </p:cNvSpPr>
          <p:nvPr>
            <p:ph type="body" idx="1"/>
          </p:nvPr>
        </p:nvSpPr>
        <p:spPr/>
        <p:txBody>
          <a:bodyPr/>
          <a:lstStyle/>
          <a:p>
            <a:endParaRPr lang="en-TT"/>
          </a:p>
        </p:txBody>
      </p:sp>
      <p:sp>
        <p:nvSpPr>
          <p:cNvPr id="4" name="Slide Number Placeholder 3">
            <a:extLst>
              <a:ext uri="{FF2B5EF4-FFF2-40B4-BE49-F238E27FC236}">
                <a16:creationId xmlns:a16="http://schemas.microsoft.com/office/drawing/2014/main" id="{891DCC80-1342-0EE6-77D1-B21438D6FFE1}"/>
              </a:ext>
            </a:extLst>
          </p:cNvPr>
          <p:cNvSpPr>
            <a:spLocks noGrp="1"/>
          </p:cNvSpPr>
          <p:nvPr>
            <p:ph type="sldNum" sz="quarter" idx="5"/>
          </p:nvPr>
        </p:nvSpPr>
        <p:spPr/>
        <p:txBody>
          <a:bodyPr/>
          <a:lstStyle/>
          <a:p>
            <a:fld id="{3A7892D1-C521-4241-BBF2-D66905FDC5C3}" type="slidenum">
              <a:rPr lang="en-TT" smtClean="0"/>
              <a:t>1</a:t>
            </a:fld>
            <a:endParaRPr lang="en-TT"/>
          </a:p>
        </p:txBody>
      </p:sp>
    </p:spTree>
    <p:extLst>
      <p:ext uri="{BB962C8B-B14F-4D97-AF65-F5344CB8AC3E}">
        <p14:creationId xmlns:p14="http://schemas.microsoft.com/office/powerpoint/2010/main" val="1865818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Note: Include points on the difference in search and rescue between earthquake in Haiti and Hurricane Dorian in the Bahamas.</a:t>
            </a:r>
            <a:endParaRPr/>
          </a:p>
        </p:txBody>
      </p:sp>
      <p:sp>
        <p:nvSpPr>
          <p:cNvPr id="240" name="Google Shape;24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c70a4b4038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g2c70a4b4038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c70a4b4038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2c70a4b4038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c70a4b4038_0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g2c70a4b4038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c70a4b4038_0_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g2c70a4b4038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c70a4b4038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g2c70a4b4038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Size Up is the terminology used by Search and Rescue persons, explain that it does sound odd but it is the proper terminology used. </a:t>
            </a:r>
            <a:endParaRPr/>
          </a:p>
          <a:p>
            <a:pPr marL="0" lvl="0" indent="0" algn="l" rtl="0">
              <a:spcBef>
                <a:spcPts val="0"/>
              </a:spcBef>
              <a:spcAft>
                <a:spcPts val="0"/>
              </a:spcAft>
              <a:buNone/>
            </a:pPr>
            <a:endParaRPr/>
          </a:p>
        </p:txBody>
      </p:sp>
      <p:sp>
        <p:nvSpPr>
          <p:cNvPr id="115" name="Google Shape;11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victim is placed in a chair and tilted backward as rescuers lift the victim.  This carry requires two rescuers: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Rescuer 1:  Facing the back of the chair, grasp the back uprights.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Rescuer 2:  Facing away from the victim, reach back and grasp the two front legs of the chair.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Both rescuers:  Tilt the chair back, lift, and walk out. </a:t>
            </a:r>
            <a:r>
              <a:rPr lang="en-US" sz="1200" b="1">
                <a:solidFill>
                  <a:schemeClr val="dk1"/>
                </a:solidFill>
                <a:latin typeface="Calibri"/>
                <a:ea typeface="Calibri"/>
                <a:cs typeface="Calibri"/>
                <a:sym typeface="Calibri"/>
              </a:rPr>
              <a:t>One-Person Arm Carry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rescuer holds the victim around the victim’s back and under the knees. </a:t>
            </a:r>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Get the group to practice these other lifts</a:t>
            </a:r>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a:t>
            </a:r>
            <a:r>
              <a:rPr lang="en-US" sz="1200" b="1">
                <a:solidFill>
                  <a:schemeClr val="dk1"/>
                </a:solidFill>
                <a:latin typeface="Calibri"/>
                <a:ea typeface="Calibri"/>
                <a:cs typeface="Calibri"/>
                <a:sym typeface="Calibri"/>
              </a:rPr>
              <a:t>One-Person Pack-Strap Carry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rescuer places the victim’s arms over his or her shoulder and grabs the victim’s hands over his or her chest, then hoists the victim by bending over slightly.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a:t>
            </a:r>
            <a:r>
              <a:rPr lang="en-US" sz="1200" b="1">
                <a:solidFill>
                  <a:schemeClr val="dk1"/>
                </a:solidFill>
                <a:latin typeface="Calibri"/>
                <a:ea typeface="Calibri"/>
                <a:cs typeface="Calibri"/>
                <a:sym typeface="Calibri"/>
              </a:rPr>
              <a:t>Two-Person Carry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Rescuer 1 squats at the victim’s head and grasps the victim from behind at the midsection.  Rescuer 2 squats between the victim’s knees, grasping the outside of the knees.  Both rescuers rise to a standing position</a:t>
            </a:r>
            <a:r>
              <a:rPr lang="en-US"/>
              <a:t> </a:t>
            </a:r>
            <a:endParaRPr/>
          </a:p>
          <a:p>
            <a:pPr marL="0" lvl="0" indent="0" algn="l" rtl="0">
              <a:spcBef>
                <a:spcPts val="0"/>
              </a:spcBef>
              <a:spcAft>
                <a:spcPts val="0"/>
              </a:spcAft>
              <a:buNone/>
            </a:pPr>
            <a:endParaRPr/>
          </a:p>
        </p:txBody>
      </p:sp>
      <p:sp>
        <p:nvSpPr>
          <p:cNvPr id="608" name="Google Shape;60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 Blanket carry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This method requires at least six rescuers to ensure stability for the victim and that one rescuer must be designated the lead person: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1:  Lay a blanket next to the victim.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2:  Tuck the blanket under the victim, and roll the victim into the center of the blanket.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3:  With three rescuers squatting on each side and grasping a "handle," the lead person checks the team for even weight distribution and correct lifting position.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4:  The lead person calls out, "Ready to lift on the count of three:  One, two, three, </a:t>
            </a:r>
            <a:r>
              <a:rPr lang="en-US" sz="1200" i="1" dirty="0">
                <a:solidFill>
                  <a:schemeClr val="dk1"/>
                </a:solidFill>
                <a:latin typeface="Calibri"/>
                <a:ea typeface="Calibri"/>
                <a:cs typeface="Calibri"/>
                <a:sym typeface="Calibri"/>
              </a:rPr>
              <a:t>lift.</a:t>
            </a:r>
            <a:r>
              <a:rPr lang="en-US" sz="1200" dirty="0">
                <a:solidFill>
                  <a:schemeClr val="dk1"/>
                </a:solidFill>
                <a:latin typeface="Calibri"/>
                <a:ea typeface="Calibri"/>
                <a:cs typeface="Calibri"/>
                <a:sym typeface="Calibri"/>
              </a:rPr>
              <a:t>"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5:  The team lifts and stands in unison— keeping the victim level—and carries the victim feet first.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The team must also lower the victim together, using the following steps: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1:  The lead person calls out, "Ready to lower on the count of three:  One, two, three, lower."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Step 2:  The team lowers the victim in unison, exercising caution to keep the victim level. </a:t>
            </a:r>
            <a:endParaRPr dirty="0"/>
          </a:p>
          <a:p>
            <a:pPr marL="0" lvl="0" indent="0" algn="l" rtl="0">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Blanket Drag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The victim is wrapped in a blanket with the rescuer squatting at the victim’s head.  The rescuer grasps the blanket behind the victim’s head and drags him or her clear of the hazard. </a:t>
            </a:r>
            <a:endParaRPr dirty="0"/>
          </a:p>
          <a:p>
            <a:pPr marL="0" lvl="0" indent="0" algn="l" rtl="0">
              <a:spcBef>
                <a:spcPts val="0"/>
              </a:spcBef>
              <a:spcAft>
                <a:spcPts val="0"/>
              </a:spcAft>
              <a:buNone/>
            </a:pPr>
            <a:endParaRPr dirty="0"/>
          </a:p>
        </p:txBody>
      </p:sp>
      <p:sp>
        <p:nvSpPr>
          <p:cNvPr id="621" name="Google Shape;621;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c70a4b4038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g2c70a4b4038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 Blanket carry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This method requires at least six rescuers to ensure stability for the victim and that one rescuer must be designated the lead person: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1:  Lay a blanket next to the victim.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2:  Tuck the blanket under the victim, and roll the victim into the center of the blanket.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3:  With three rescuers squatting on each side and grasping a "handle," the lead person checks the team for even weight distribution and correct lifting position.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4:  The lead person calls out, "Ready to lift on the count of three:  One, two, three, </a:t>
            </a:r>
            <a:r>
              <a:rPr lang="en-US" sz="1200" i="1" dirty="0">
                <a:solidFill>
                  <a:schemeClr val="dk1"/>
                </a:solidFill>
                <a:latin typeface="Calibri"/>
                <a:ea typeface="Calibri"/>
                <a:cs typeface="Calibri"/>
                <a:sym typeface="Calibri"/>
              </a:rPr>
              <a:t>lift.</a:t>
            </a:r>
            <a:r>
              <a:rPr lang="en-US" sz="1200" dirty="0">
                <a:solidFill>
                  <a:schemeClr val="dk1"/>
                </a:solidFill>
                <a:latin typeface="Calibri"/>
                <a:ea typeface="Calibri"/>
                <a:cs typeface="Calibri"/>
                <a:sym typeface="Calibri"/>
              </a:rPr>
              <a:t>"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5:  The team lifts and stands in unison— keeping the victim level—and carries the victim feet first.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The team must also lower the victim together, using the following steps: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1:  The lead person calls out, "Ready to lower on the count of three:  One, two, three, lower."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Step 2:  The team lowers the victim in unison, exercising caution to keep the victim level. </a:t>
            </a:r>
            <a:endParaRPr dirty="0"/>
          </a:p>
          <a:p>
            <a:pPr marL="0" lvl="0" indent="0" algn="l" rtl="0">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Blanket Drag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The victim is wrapped in a blanket with the rescuer squatting at the victim’s head.  The rescuer grasps the blanket behind the victim’s head and drags him or her clear of the hazard. </a:t>
            </a:r>
            <a:endParaRPr dirty="0"/>
          </a:p>
          <a:p>
            <a:pPr marL="0" lvl="0" indent="0" algn="l" rtl="0">
              <a:spcBef>
                <a:spcPts val="0"/>
              </a:spcBef>
              <a:spcAft>
                <a:spcPts val="0"/>
              </a:spcAft>
              <a:buNone/>
            </a:pPr>
            <a:endParaRPr dirty="0"/>
          </a:p>
        </p:txBody>
      </p:sp>
      <p:sp>
        <p:nvSpPr>
          <p:cNvPr id="634" name="Google Shape;634;g2c70a4b4038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Unsafe situations likely to be encountered by rescuers include</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Contaminated air and water</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Operating tools and equipment in poor condition</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Lots of weight lifting, excessive fatigue and stress</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Adverse weather conditions</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Unknown work scenarios</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Working in small, confined spaces</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Unstable structures</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Presents of hazardous materials</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Excessive noise. Dust, smoke and fire</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Earthquake aftershocks</a:t>
            </a:r>
            <a:endParaRPr/>
          </a:p>
          <a:p>
            <a:pPr marL="0" lvl="0" indent="0" algn="l" rtl="0">
              <a:spcBef>
                <a:spcPts val="0"/>
              </a:spcBef>
              <a:spcAft>
                <a:spcPts val="0"/>
              </a:spcAft>
              <a:buNone/>
            </a:pPr>
            <a:endParaRPr/>
          </a:p>
        </p:txBody>
      </p:sp>
      <p:sp>
        <p:nvSpPr>
          <p:cNvPr id="131" name="Google Shape;13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c70a4b4038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g2c70a4b4038_0_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 Blanket carry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This method requires at least six rescuers to ensure stability for the victim and that one rescuer must be designated the lead person: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Step 1:  Lay a blanket next to the victim.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Step 2:  Tuck the blanket under the victim, and roll the victim into the center of the blanket.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Step 3:  With three rescuers squatting on each side and grasping a "handle," the lead person checks the team for even weight distribution and correct lifting position.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Step 4:  The lead person calls out, "Ready to lift on the count of three:  One, two, three, </a:t>
            </a:r>
            <a:r>
              <a:rPr lang="en-US" sz="1200" i="1">
                <a:solidFill>
                  <a:schemeClr val="dk1"/>
                </a:solidFill>
                <a:latin typeface="Calibri"/>
                <a:ea typeface="Calibri"/>
                <a:cs typeface="Calibri"/>
                <a:sym typeface="Calibri"/>
              </a:rPr>
              <a:t>lift.</a:t>
            </a:r>
            <a:r>
              <a:rPr lang="en-US" sz="120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Step 5:  The team lifts and stands in unison— keeping the victim level—and carries the victim feet first.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team must also lower the victim together, using the following steps: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Step 1:  The lead person calls out, "Ready to lower on the count of three:  One, two, three, lower."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Step 2:  The team lowers the victim in unison, exercising caution to keep the victim level. </a:t>
            </a:r>
            <a:endParaRPr/>
          </a:p>
          <a:p>
            <a:pPr marL="0" lvl="0" indent="0" algn="l"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Blanket Drag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victim is wrapped in a blanket with the rescuer squatting at the victim’s head.  The rescuer grasps the blanket behind the victim’s head and drags him or her clear of the hazard. </a:t>
            </a:r>
            <a:endParaRPr/>
          </a:p>
          <a:p>
            <a:pPr marL="0" lvl="0" indent="0" algn="l" rtl="0">
              <a:spcBef>
                <a:spcPts val="0"/>
              </a:spcBef>
              <a:spcAft>
                <a:spcPts val="0"/>
              </a:spcAft>
              <a:buNone/>
            </a:pPr>
            <a:endParaRPr/>
          </a:p>
        </p:txBody>
      </p:sp>
      <p:sp>
        <p:nvSpPr>
          <p:cNvPr id="642" name="Google Shape;642;g2c70a4b4038_0_1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3" name="Google Shape;66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86" name="Google Shape;78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Rescuers are likely to encounter many unsafe situations and they can also engage in many unsafe actions. It is important to take steps as CDRT to reduce danger from both for your teams.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EMPHASIZE: CDRT Members should endeavour not to put themselves in undue danger or do anything that could further endanger those they are trying to help.</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166" name="Google Shape;16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Facilitator needs to stress here SAFETY, just because CDRTs have equipment does not mean that they should risk their lives if they are not properly trained to rescue an individual. Identify the authorised agency to conduct Search and Rescue and link their support role to this agency, making sure they understand what their specific role in light search and rescue situations. Also mention CERTs if applicable in your country and how they can become properly certified. </a:t>
            </a:r>
            <a:endParaRPr/>
          </a:p>
          <a:p>
            <a:pPr marL="0" lvl="0" indent="0" algn="l" rtl="0">
              <a:spcBef>
                <a:spcPts val="0"/>
              </a:spcBef>
              <a:spcAft>
                <a:spcPts val="0"/>
              </a:spcAft>
              <a:buClr>
                <a:schemeClr val="dk1"/>
              </a:buClr>
              <a:buSzPts val="1200"/>
              <a:buFont typeface="Calibri"/>
              <a:buNone/>
            </a:pPr>
            <a:r>
              <a:rPr lang="en-US"/>
              <a:t>is it safe, should be the catch phrase. INITIAL SAFETY ASSESSMENT is critical</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181" name="Google Shape;18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a:t>
            </a:r>
            <a:r>
              <a:rPr lang="en-US" b="1"/>
              <a:t>Time of Day </a:t>
            </a:r>
            <a:r>
              <a:rPr lang="en-US"/>
              <a:t>- At night, more people will be in their homes, so the greatest need for search and rescue will be in residential settings.  During the day, people will be at work, so the need will be in commercial buildings. Some emergency services are not available—or not available in the same numbers—during the evenings or on weekends</a:t>
            </a:r>
            <a:endParaRPr/>
          </a:p>
          <a:p>
            <a:pPr marL="457200" marR="0" lvl="0" indent="-228600" algn="l" rtl="0">
              <a:lnSpc>
                <a:spcPct val="100000"/>
              </a:lnSpc>
              <a:spcBef>
                <a:spcPts val="0"/>
              </a:spcBef>
              <a:spcAft>
                <a:spcPts val="0"/>
              </a:spcAft>
              <a:buClr>
                <a:srgbClr val="000000"/>
              </a:buClr>
              <a:buSzPts val="1400"/>
              <a:buFont typeface="Calibri"/>
              <a:buChar char="-"/>
            </a:pPr>
            <a:r>
              <a:rPr lang="en-US" b="1"/>
              <a:t>The type of structure </a:t>
            </a:r>
            <a:r>
              <a:rPr lang="en-US"/>
              <a:t>- </a:t>
            </a:r>
            <a:r>
              <a:rPr lang="en-US" sz="1200">
                <a:latin typeface="Arial"/>
                <a:ea typeface="Arial"/>
                <a:cs typeface="Arial"/>
                <a:sym typeface="Arial"/>
              </a:rPr>
              <a:t>The purpose for which the structure was designed may indicate the likely number of victims, and their location. </a:t>
            </a:r>
            <a:endParaRPr/>
          </a:p>
          <a:p>
            <a:pPr marL="457200" marR="0" lvl="0" indent="-228600" algn="l" rtl="0">
              <a:lnSpc>
                <a:spcPct val="100000"/>
              </a:lnSpc>
              <a:spcBef>
                <a:spcPts val="0"/>
              </a:spcBef>
              <a:spcAft>
                <a:spcPts val="0"/>
              </a:spcAft>
              <a:buClr>
                <a:srgbClr val="000000"/>
              </a:buClr>
              <a:buSzPts val="1400"/>
              <a:buFont typeface="Arial"/>
              <a:buChar char="-"/>
            </a:pPr>
            <a:r>
              <a:rPr lang="en-US" sz="1200" b="1">
                <a:latin typeface="Arial"/>
                <a:ea typeface="Arial"/>
                <a:cs typeface="Arial"/>
                <a:sym typeface="Arial"/>
              </a:rPr>
              <a:t>Construction type </a:t>
            </a:r>
            <a:r>
              <a:rPr lang="en-US" sz="1200">
                <a:latin typeface="Arial"/>
                <a:ea typeface="Arial"/>
                <a:cs typeface="Arial"/>
                <a:sym typeface="Arial"/>
              </a:rPr>
              <a:t>– Some types of construction is more susceptible than others.</a:t>
            </a:r>
            <a:endParaRPr/>
          </a:p>
          <a:p>
            <a:pPr marL="457200" marR="0" lvl="0" indent="-228600" algn="l" rtl="0">
              <a:lnSpc>
                <a:spcPct val="100000"/>
              </a:lnSpc>
              <a:spcBef>
                <a:spcPts val="0"/>
              </a:spcBef>
              <a:spcAft>
                <a:spcPts val="0"/>
              </a:spcAft>
              <a:buClr>
                <a:srgbClr val="000000"/>
              </a:buClr>
              <a:buSzPts val="1400"/>
              <a:buFont typeface="Arial"/>
              <a:buChar char="-"/>
            </a:pPr>
            <a:r>
              <a:rPr lang="en-US" sz="1200" b="1">
                <a:latin typeface="Arial"/>
                <a:ea typeface="Arial"/>
                <a:cs typeface="Arial"/>
                <a:sym typeface="Arial"/>
              </a:rPr>
              <a:t>Weather:</a:t>
            </a:r>
            <a:r>
              <a:rPr lang="en-US" sz="1200">
                <a:latin typeface="Arial"/>
                <a:ea typeface="Arial"/>
                <a:cs typeface="Arial"/>
                <a:sym typeface="Arial"/>
              </a:rPr>
              <a:t> Severe weather will have an effect on victims and rescuers alike and will certainly hamper rescue efforts.</a:t>
            </a:r>
            <a:endParaRPr/>
          </a:p>
          <a:p>
            <a:pPr marL="0" marR="0" lvl="0" indent="0" algn="just" rtl="0">
              <a:spcBef>
                <a:spcPts val="0"/>
              </a:spcBef>
              <a:spcAft>
                <a:spcPts val="0"/>
              </a:spcAft>
              <a:buClr>
                <a:schemeClr val="dk1"/>
              </a:buClr>
              <a:buSzPts val="1200"/>
              <a:buFont typeface="Noto Sans Symbols"/>
              <a:buNone/>
            </a:pPr>
            <a:r>
              <a:rPr lang="en-US" sz="1200" b="0">
                <a:latin typeface="Arial"/>
                <a:ea typeface="Arial"/>
                <a:cs typeface="Arial"/>
                <a:sym typeface="Arial"/>
              </a:rPr>
              <a:t>- </a:t>
            </a:r>
            <a:r>
              <a:rPr lang="en-US" sz="1200" b="1">
                <a:latin typeface="Arial"/>
                <a:ea typeface="Arial"/>
                <a:cs typeface="Arial"/>
                <a:sym typeface="Arial"/>
              </a:rPr>
              <a:t>Hazards:</a:t>
            </a:r>
            <a:r>
              <a:rPr lang="en-US" sz="1200">
                <a:latin typeface="Arial"/>
                <a:ea typeface="Arial"/>
                <a:cs typeface="Arial"/>
                <a:sym typeface="Arial"/>
              </a:rPr>
              <a:t> Knowledge of other potential hazards in the general and immediate areas is important to search and rescue efforts. </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206" name="Google Shape;20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46"/>
          <p:cNvSpPr>
            <a:spLocks noGrp="1"/>
          </p:cNvSpPr>
          <p:nvPr>
            <p:ph type="pic" idx="2"/>
          </p:nvPr>
        </p:nvSpPr>
        <p:spPr>
          <a:xfrm>
            <a:off x="5183188" y="987425"/>
            <a:ext cx="6172200" cy="4873625"/>
          </a:xfrm>
          <a:prstGeom prst="rect">
            <a:avLst/>
          </a:prstGeom>
          <a:noFill/>
          <a:ln>
            <a:noFill/>
          </a:ln>
        </p:spPr>
      </p:sp>
      <p:sp>
        <p:nvSpPr>
          <p:cNvPr id="69" name="Google Shape;69;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
        <p:nvSpPr>
          <p:cNvPr id="15" name="Google Shape;15;p37" descr="{&quot;HashCode&quot;:439207315,&quot;Placement&quot;:&quot;Footer&quot;,&quot;Top&quot;:519.343,&quot;Left&quot;:0.0,&quot;SlideWidth&quot;:960,&quot;SlideHeight&quot;:540}"/>
          <p:cNvSpPr txBox="1"/>
          <p:nvPr/>
        </p:nvSpPr>
        <p:spPr>
          <a:xfrm>
            <a:off x="0" y="6595656"/>
            <a:ext cx="678298" cy="262344"/>
          </a:xfrm>
          <a:prstGeom prst="rect">
            <a:avLst/>
          </a:prstGeom>
          <a:noFill/>
          <a:ln>
            <a:noFill/>
          </a:ln>
        </p:spPr>
        <p:txBody>
          <a:bodyPr spcFirstLastPara="1" wrap="square" lIns="0" tIns="0" rIns="0" bIns="0" anchor="ctr" anchorCtr="1">
            <a:spAutoFit/>
          </a:bodyPr>
          <a:lstStyle/>
          <a:p>
            <a:pPr marL="0" marR="0" lvl="0" indent="0" algn="l" rtl="0">
              <a:spcBef>
                <a:spcPts val="0"/>
              </a:spcBef>
              <a:spcAft>
                <a:spcPts val="0"/>
              </a:spcAft>
              <a:buNone/>
            </a:pPr>
            <a:r>
              <a:rPr lang="en-US" sz="1000" b="0" i="0" u="none" strike="noStrike" cap="none">
                <a:solidFill>
                  <a:srgbClr val="000000"/>
                </a:solidFill>
                <a:latin typeface="Calibri"/>
                <a:ea typeface="Calibri"/>
                <a:cs typeface="Calibri"/>
                <a:sym typeface="Calibri"/>
              </a:rPr>
              <a:t>Internal</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4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www.cadrim.org/" TargetMode="External"/><Relationship Id="rId7"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D6DB-32DE-9D1C-A499-06E9460E19C8}"/>
            </a:ext>
          </a:extLst>
        </p:cNvPr>
        <p:cNvGrpSpPr/>
        <p:nvPr/>
      </p:nvGrpSpPr>
      <p:grpSpPr>
        <a:xfrm>
          <a:off x="0" y="0"/>
          <a:ext cx="0" cy="0"/>
          <a:chOff x="0" y="0"/>
          <a:chExt cx="0" cy="0"/>
        </a:xfrm>
      </p:grpSpPr>
      <p:pic>
        <p:nvPicPr>
          <p:cNvPr id="2" name="Google Shape;89;p1" descr="A picture containing outdoor, person, ground, nature&#10;&#10;Description automatically generated">
            <a:extLst>
              <a:ext uri="{FF2B5EF4-FFF2-40B4-BE49-F238E27FC236}">
                <a16:creationId xmlns:a16="http://schemas.microsoft.com/office/drawing/2014/main" id="{D46C842A-CCB8-05E3-FE1C-61D8736C7A69}"/>
              </a:ext>
            </a:extLst>
          </p:cNvPr>
          <p:cNvPicPr preferRelativeResize="0"/>
          <p:nvPr/>
        </p:nvPicPr>
        <p:blipFill rotWithShape="1">
          <a:blip r:embed="rId3">
            <a:alphaModFix/>
          </a:blip>
          <a:srcRect l="4518" t="28192"/>
          <a:stretch/>
        </p:blipFill>
        <p:spPr>
          <a:xfrm>
            <a:off x="0" y="0"/>
            <a:ext cx="12192000" cy="6858000"/>
          </a:xfrm>
          <a:prstGeom prst="rect">
            <a:avLst/>
          </a:prstGeom>
          <a:noFill/>
          <a:ln>
            <a:noFill/>
          </a:ln>
        </p:spPr>
      </p:pic>
      <p:grpSp>
        <p:nvGrpSpPr>
          <p:cNvPr id="12" name="Group 11">
            <a:extLst>
              <a:ext uri="{FF2B5EF4-FFF2-40B4-BE49-F238E27FC236}">
                <a16:creationId xmlns:a16="http://schemas.microsoft.com/office/drawing/2014/main" id="{A3EF38AA-6D17-DD78-05EB-8999F147A72E}"/>
              </a:ext>
            </a:extLst>
          </p:cNvPr>
          <p:cNvGrpSpPr/>
          <p:nvPr/>
        </p:nvGrpSpPr>
        <p:grpSpPr>
          <a:xfrm>
            <a:off x="0" y="1814273"/>
            <a:ext cx="12192000" cy="4540107"/>
            <a:chOff x="3544" y="1909969"/>
            <a:chExt cx="12192000" cy="4540107"/>
          </a:xfrm>
        </p:grpSpPr>
        <p:sp>
          <p:nvSpPr>
            <p:cNvPr id="3" name="Rectangle 2">
              <a:extLst>
                <a:ext uri="{FF2B5EF4-FFF2-40B4-BE49-F238E27FC236}">
                  <a16:creationId xmlns:a16="http://schemas.microsoft.com/office/drawing/2014/main" id="{E39ED9CD-EE05-A3CC-73F5-492FB5ED1D6C}"/>
                </a:ext>
              </a:extLst>
            </p:cNvPr>
            <p:cNvSpPr/>
            <p:nvPr/>
          </p:nvSpPr>
          <p:spPr>
            <a:xfrm>
              <a:off x="3544" y="2272581"/>
              <a:ext cx="12192000" cy="3814884"/>
            </a:xfrm>
            <a:prstGeom prst="rect">
              <a:avLst/>
            </a:prstGeom>
            <a:solidFill>
              <a:srgbClr val="011E41">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sp>
          <p:nvSpPr>
            <p:cNvPr id="6" name="Rectangle 5">
              <a:extLst>
                <a:ext uri="{FF2B5EF4-FFF2-40B4-BE49-F238E27FC236}">
                  <a16:creationId xmlns:a16="http://schemas.microsoft.com/office/drawing/2014/main" id="{ABD1727F-170E-BDFB-EB01-99558065BDDF}"/>
                </a:ext>
              </a:extLst>
            </p:cNvPr>
            <p:cNvSpPr/>
            <p:nvPr/>
          </p:nvSpPr>
          <p:spPr>
            <a:xfrm>
              <a:off x="341197" y="1909972"/>
              <a:ext cx="5857584" cy="4540102"/>
            </a:xfrm>
            <a:prstGeom prst="rect">
              <a:avLst/>
            </a:prstGeom>
            <a:solidFill>
              <a:srgbClr val="F5333F">
                <a:alpha val="6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sp>
          <p:nvSpPr>
            <p:cNvPr id="7" name="Right Triangle 6">
              <a:extLst>
                <a:ext uri="{FF2B5EF4-FFF2-40B4-BE49-F238E27FC236}">
                  <a16:creationId xmlns:a16="http://schemas.microsoft.com/office/drawing/2014/main" id="{879017C5-8D35-655A-42D2-C458264A3972}"/>
                </a:ext>
              </a:extLst>
            </p:cNvPr>
            <p:cNvSpPr/>
            <p:nvPr/>
          </p:nvSpPr>
          <p:spPr>
            <a:xfrm>
              <a:off x="6193713" y="1909969"/>
              <a:ext cx="435935" cy="362609"/>
            </a:xfrm>
            <a:prstGeom prst="rtTriangle">
              <a:avLst/>
            </a:prstGeom>
            <a:gradFill flip="none" rotWithShape="1">
              <a:gsLst>
                <a:gs pos="0">
                  <a:srgbClr val="F5333F">
                    <a:shade val="30000"/>
                    <a:satMod val="115000"/>
                  </a:srgbClr>
                </a:gs>
                <a:gs pos="50000">
                  <a:srgbClr val="F5333F">
                    <a:shade val="67500"/>
                    <a:satMod val="115000"/>
                  </a:srgbClr>
                </a:gs>
                <a:gs pos="100000">
                  <a:srgbClr val="F5333F">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sp>
          <p:nvSpPr>
            <p:cNvPr id="8" name="Right Triangle 7">
              <a:extLst>
                <a:ext uri="{FF2B5EF4-FFF2-40B4-BE49-F238E27FC236}">
                  <a16:creationId xmlns:a16="http://schemas.microsoft.com/office/drawing/2014/main" id="{F97CA66A-4577-F098-22DC-7DBEEB7788B5}"/>
                </a:ext>
              </a:extLst>
            </p:cNvPr>
            <p:cNvSpPr/>
            <p:nvPr/>
          </p:nvSpPr>
          <p:spPr>
            <a:xfrm rot="5400000">
              <a:off x="6198200" y="6094518"/>
              <a:ext cx="351071" cy="360046"/>
            </a:xfrm>
            <a:prstGeom prst="rtTriangle">
              <a:avLst/>
            </a:prstGeom>
            <a:gradFill flip="none" rotWithShape="1">
              <a:gsLst>
                <a:gs pos="0">
                  <a:srgbClr val="F5333F">
                    <a:shade val="30000"/>
                    <a:satMod val="115000"/>
                  </a:srgbClr>
                </a:gs>
                <a:gs pos="50000">
                  <a:srgbClr val="F5333F">
                    <a:shade val="67500"/>
                    <a:satMod val="115000"/>
                  </a:srgbClr>
                </a:gs>
                <a:gs pos="100000">
                  <a:srgbClr val="F5333F">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grpSp>
      <p:grpSp>
        <p:nvGrpSpPr>
          <p:cNvPr id="13" name="Group 12">
            <a:extLst>
              <a:ext uri="{FF2B5EF4-FFF2-40B4-BE49-F238E27FC236}">
                <a16:creationId xmlns:a16="http://schemas.microsoft.com/office/drawing/2014/main" id="{16CAD033-47AF-64B5-B807-D389BD05FCAE}"/>
              </a:ext>
            </a:extLst>
          </p:cNvPr>
          <p:cNvGrpSpPr/>
          <p:nvPr/>
        </p:nvGrpSpPr>
        <p:grpSpPr>
          <a:xfrm>
            <a:off x="324999" y="2351761"/>
            <a:ext cx="6589617" cy="3290898"/>
            <a:chOff x="324999" y="2351761"/>
            <a:chExt cx="6589617" cy="3290898"/>
          </a:xfrm>
        </p:grpSpPr>
        <p:sp>
          <p:nvSpPr>
            <p:cNvPr id="9" name="Google Shape;91;p1">
              <a:extLst>
                <a:ext uri="{FF2B5EF4-FFF2-40B4-BE49-F238E27FC236}">
                  <a16:creationId xmlns:a16="http://schemas.microsoft.com/office/drawing/2014/main" id="{4E259CB5-FEB6-2042-C481-12EB360132CC}"/>
                </a:ext>
              </a:extLst>
            </p:cNvPr>
            <p:cNvSpPr/>
            <p:nvPr/>
          </p:nvSpPr>
          <p:spPr>
            <a:xfrm>
              <a:off x="478495" y="3557413"/>
              <a:ext cx="5729395" cy="16619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5400"/>
                <a:buFont typeface="Arial"/>
                <a:buNone/>
              </a:pPr>
              <a:r>
                <a:rPr lang="nl" sz="4400" b="1" i="0" u="none" strike="noStrike" cap="none" baseline="0">
                  <a:solidFill>
                    <a:schemeClr val="lt1"/>
                  </a:solidFill>
                  <a:latin typeface="Arial" panose="020B0604020202020204" pitchFamily="34" charset="0"/>
                  <a:cs typeface="+mn-cs"/>
                  <a:sym typeface="Arial" panose="020B0604020202020204" pitchFamily="34" charset="0"/>
                </a:rPr>
                <a:t>CDRT’s en zoek- en reddingsacties</a:t>
              </a:r>
            </a:p>
            <a:p>
              <a:pPr marL="0" marR="0" lvl="0" indent="0" algn="l" rtl="0">
                <a:spcBef>
                  <a:spcPts val="0"/>
                </a:spcBef>
                <a:spcAft>
                  <a:spcPts val="0"/>
                </a:spcAft>
                <a:buClr>
                  <a:schemeClr val="lt1"/>
                </a:buClr>
                <a:buSzPts val="5400"/>
                <a:buFont typeface="Arial"/>
                <a:buNone/>
              </a:pPr>
              <a:endParaRPr lang="nl" sz="1400" b="0" i="0" u="none" strike="noStrike" cap="none" dirty="0">
                <a:solidFill>
                  <a:schemeClr val="dk1"/>
                </a:solidFill>
                <a:latin typeface="Calibri"/>
                <a:ea typeface="Calibri"/>
                <a:cs typeface="Calibri"/>
                <a:sym typeface="Calibri"/>
              </a:endParaRPr>
            </a:p>
          </p:txBody>
        </p:sp>
        <p:sp>
          <p:nvSpPr>
            <p:cNvPr id="10" name="Google Shape;92;p1">
              <a:extLst>
                <a:ext uri="{FF2B5EF4-FFF2-40B4-BE49-F238E27FC236}">
                  <a16:creationId xmlns:a16="http://schemas.microsoft.com/office/drawing/2014/main" id="{5C5BABCC-525A-2249-FFD7-2F30C65EBAB6}"/>
                </a:ext>
              </a:extLst>
            </p:cNvPr>
            <p:cNvSpPr/>
            <p:nvPr/>
          </p:nvSpPr>
          <p:spPr>
            <a:xfrm>
              <a:off x="478496" y="5211812"/>
              <a:ext cx="6436120"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000"/>
                <a:buFont typeface="Arial"/>
                <a:buNone/>
              </a:pPr>
              <a:r>
                <a:rPr lang="nl" sz="2100" b="0" i="0" u="none" strike="noStrike" cap="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Voor Community Disaster Response Teams</a:t>
              </a:r>
              <a:endParaRPr lang="nl" sz="2100" b="0" i="0" u="none" strike="noStrike" cap="none"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5" name="Picture 4" descr="A black and white rectangle with black text&#10;&#10;Description automatically generated">
              <a:extLst>
                <a:ext uri="{FF2B5EF4-FFF2-40B4-BE49-F238E27FC236}">
                  <a16:creationId xmlns:a16="http://schemas.microsoft.com/office/drawing/2014/main" id="{59A31C01-99C1-533A-8B38-26A52FCA6069}"/>
                </a:ext>
              </a:extLst>
            </p:cNvPr>
            <p:cNvPicPr>
              <a:picLocks noChangeAspect="1"/>
            </p:cNvPicPr>
            <p:nvPr/>
          </p:nvPicPr>
          <p:blipFill>
            <a:blip r:embed="rId4"/>
            <a:stretch>
              <a:fillRect/>
            </a:stretch>
          </p:blipFill>
          <p:spPr>
            <a:xfrm>
              <a:off x="324999" y="2351761"/>
              <a:ext cx="4278901" cy="1135815"/>
            </a:xfrm>
            <a:prstGeom prst="rect">
              <a:avLst/>
            </a:prstGeom>
          </p:spPr>
        </p:pic>
      </p:grpSp>
    </p:spTree>
    <p:extLst>
      <p:ext uri="{BB962C8B-B14F-4D97-AF65-F5344CB8AC3E}">
        <p14:creationId xmlns:p14="http://schemas.microsoft.com/office/powerpoint/2010/main" val="4222354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09" name="Google Shape;209;p9"/>
          <p:cNvSpPr txBox="1"/>
          <p:nvPr/>
        </p:nvSpPr>
        <p:spPr>
          <a:xfrm>
            <a:off x="538967" y="638259"/>
            <a:ext cx="3100169"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Stap 1:</a:t>
            </a:r>
            <a:endParaRPr lang="nl" sz="3600" b="1"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nl" sz="3600" b="1"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Verzamel feiten:</a:t>
            </a:r>
            <a:endParaRPr lang="nl"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10" name="Google Shape;210;p9"/>
          <p:cNvSpPr txBox="1"/>
          <p:nvPr/>
        </p:nvSpPr>
        <p:spPr>
          <a:xfrm>
            <a:off x="4848330" y="586334"/>
            <a:ext cx="610537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2800" b="1" i="0" u="none" baseline="0">
                <a:solidFill>
                  <a:srgbClr val="FF0000"/>
                </a:solidFill>
                <a:latin typeface="Arial" panose="020B0604020202020204" pitchFamily="34" charset="0"/>
                <a:cs typeface="+mn-cs"/>
                <a:sym typeface="Arial" panose="020B0604020202020204" pitchFamily="34" charset="0"/>
              </a:rPr>
              <a:t>Hou bij het verzamelen van feiten rekening met:</a:t>
            </a:r>
            <a:endParaRPr lang="nl" sz="2800" dirty="0">
              <a:solidFill>
                <a:srgbClr val="FF0000"/>
              </a:solidFill>
              <a:latin typeface="Arial" panose="020B0604020202020204" pitchFamily="34" charset="0"/>
              <a:cs typeface="+mn-cs"/>
              <a:sym typeface="Arial" panose="020B0604020202020204" pitchFamily="34" charset="0"/>
            </a:endParaRPr>
          </a:p>
        </p:txBody>
      </p:sp>
      <p:sp>
        <p:nvSpPr>
          <p:cNvPr id="211" name="Google Shape;211;p9"/>
          <p:cNvSpPr txBox="1"/>
          <p:nvPr/>
        </p:nvSpPr>
        <p:spPr>
          <a:xfrm>
            <a:off x="5846427" y="1783996"/>
            <a:ext cx="2054592"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Tijdstip en dag van de week</a:t>
            </a:r>
            <a:endParaRPr lang="nl" b="1"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12" name="Google Shape;212;p9"/>
          <p:cNvSpPr txBox="1"/>
          <p:nvPr/>
        </p:nvSpPr>
        <p:spPr>
          <a:xfrm>
            <a:off x="9552327" y="1777745"/>
            <a:ext cx="232802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Weer</a:t>
            </a:r>
            <a:endParaRPr lang="nl" b="1"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13" name="Google Shape;213;p9"/>
          <p:cNvSpPr txBox="1"/>
          <p:nvPr/>
        </p:nvSpPr>
        <p:spPr>
          <a:xfrm>
            <a:off x="5858130" y="3480032"/>
            <a:ext cx="2054592"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Type structuur </a:t>
            </a:r>
            <a:endParaRPr lang="nl" b="1"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14" name="Google Shape;214;p9"/>
          <p:cNvSpPr txBox="1"/>
          <p:nvPr/>
        </p:nvSpPr>
        <p:spPr>
          <a:xfrm>
            <a:off x="9637048" y="3480031"/>
            <a:ext cx="192798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Gevaren</a:t>
            </a:r>
            <a:endParaRPr lang="nl" b="1"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15" name="Google Shape;215;p9"/>
          <p:cNvSpPr txBox="1"/>
          <p:nvPr/>
        </p:nvSpPr>
        <p:spPr>
          <a:xfrm>
            <a:off x="5846427" y="5107829"/>
            <a:ext cx="227399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Type constructie</a:t>
            </a:r>
            <a:endParaRPr lang="nl" sz="1800" b="1"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216" name="Google Shape;216;p9"/>
          <p:cNvPicPr preferRelativeResize="0"/>
          <p:nvPr/>
        </p:nvPicPr>
        <p:blipFill rotWithShape="1">
          <a:blip r:embed="rId3">
            <a:alphaModFix/>
            <a:grayscl/>
          </a:blip>
          <a:srcRect/>
          <a:stretch/>
        </p:blipFill>
        <p:spPr>
          <a:xfrm>
            <a:off x="8670647" y="1569397"/>
            <a:ext cx="767914" cy="852069"/>
          </a:xfrm>
          <a:prstGeom prst="rect">
            <a:avLst/>
          </a:prstGeom>
          <a:noFill/>
          <a:ln>
            <a:noFill/>
          </a:ln>
        </p:spPr>
      </p:pic>
      <p:pic>
        <p:nvPicPr>
          <p:cNvPr id="217" name="Google Shape;217;p9"/>
          <p:cNvPicPr preferRelativeResize="0"/>
          <p:nvPr/>
        </p:nvPicPr>
        <p:blipFill rotWithShape="1">
          <a:blip r:embed="rId4">
            <a:alphaModFix/>
            <a:grayscl/>
          </a:blip>
          <a:srcRect/>
          <a:stretch/>
        </p:blipFill>
        <p:spPr>
          <a:xfrm>
            <a:off x="8646984" y="3254169"/>
            <a:ext cx="869244" cy="767644"/>
          </a:xfrm>
          <a:prstGeom prst="rect">
            <a:avLst/>
          </a:prstGeom>
          <a:noFill/>
          <a:ln>
            <a:noFill/>
          </a:ln>
        </p:spPr>
      </p:pic>
      <p:pic>
        <p:nvPicPr>
          <p:cNvPr id="218" name="Google Shape;218;p9"/>
          <p:cNvPicPr preferRelativeResize="0"/>
          <p:nvPr/>
        </p:nvPicPr>
        <p:blipFill rotWithShape="1">
          <a:blip r:embed="rId5">
            <a:alphaModFix/>
            <a:grayscl/>
          </a:blip>
          <a:srcRect/>
          <a:stretch/>
        </p:blipFill>
        <p:spPr>
          <a:xfrm>
            <a:off x="5056205" y="4901819"/>
            <a:ext cx="790222" cy="846667"/>
          </a:xfrm>
          <a:prstGeom prst="rect">
            <a:avLst/>
          </a:prstGeom>
          <a:noFill/>
          <a:ln>
            <a:noFill/>
          </a:ln>
        </p:spPr>
      </p:pic>
      <p:pic>
        <p:nvPicPr>
          <p:cNvPr id="219" name="Google Shape;219;p9"/>
          <p:cNvPicPr preferRelativeResize="0"/>
          <p:nvPr/>
        </p:nvPicPr>
        <p:blipFill rotWithShape="1">
          <a:blip r:embed="rId6">
            <a:alphaModFix/>
            <a:grayscl/>
          </a:blip>
          <a:srcRect/>
          <a:stretch/>
        </p:blipFill>
        <p:spPr>
          <a:xfrm>
            <a:off x="4928840" y="3323179"/>
            <a:ext cx="835378" cy="835378"/>
          </a:xfrm>
          <a:prstGeom prst="rect">
            <a:avLst/>
          </a:prstGeom>
          <a:noFill/>
          <a:ln>
            <a:noFill/>
          </a:ln>
        </p:spPr>
      </p:pic>
      <p:pic>
        <p:nvPicPr>
          <p:cNvPr id="220" name="Google Shape;220;p9"/>
          <p:cNvPicPr preferRelativeResize="0"/>
          <p:nvPr/>
        </p:nvPicPr>
        <p:blipFill rotWithShape="1">
          <a:blip r:embed="rId7">
            <a:alphaModFix/>
            <a:grayscl/>
          </a:blip>
          <a:srcRect/>
          <a:stretch/>
        </p:blipFill>
        <p:spPr>
          <a:xfrm>
            <a:off x="4859313" y="1688152"/>
            <a:ext cx="801511" cy="95955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0"/>
          <p:cNvSpPr/>
          <p:nvPr/>
        </p:nvSpPr>
        <p:spPr>
          <a:xfrm>
            <a:off x="-16474" y="-5347"/>
            <a:ext cx="4211052" cy="6863347"/>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31" name="Google Shape;231;p10"/>
          <p:cNvSpPr txBox="1"/>
          <p:nvPr/>
        </p:nvSpPr>
        <p:spPr>
          <a:xfrm>
            <a:off x="1084818" y="638259"/>
            <a:ext cx="2687082"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Activiteit</a:t>
            </a:r>
            <a:r>
              <a:rPr lang="nl" sz="3600" b="1"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t>
            </a:r>
            <a:endParaRPr lang="nl" sz="3600" b="1"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nl"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nl" sz="2400" b="0" i="0" u="none" baseline="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Feiten verzamelen</a:t>
            </a:r>
            <a:endParaRPr lang="nl" sz="1800"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37" name="Google Shape;237;p10"/>
          <p:cNvSpPr txBox="1"/>
          <p:nvPr/>
        </p:nvSpPr>
        <p:spPr>
          <a:xfrm>
            <a:off x="4700031" y="1064313"/>
            <a:ext cx="6358500" cy="415494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5333F"/>
              </a:buClr>
              <a:buSzPts val="1800"/>
              <a:buFont typeface="Arial"/>
              <a:buChar char="•"/>
            </a:pPr>
            <a:r>
              <a:rPr lang="nl" sz="24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Elke groep krijgt een rampscenario en een werkblad.</a:t>
            </a:r>
            <a:endParaRPr lang="nl" sz="24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800100" marR="0" lvl="0" indent="-342900" algn="l" rtl="0">
              <a:spcBef>
                <a:spcPts val="0"/>
              </a:spcBef>
              <a:spcAft>
                <a:spcPts val="0"/>
              </a:spcAft>
              <a:buClr>
                <a:srgbClr val="F5333F"/>
              </a:buClr>
              <a:buFont typeface="Arial" panose="020B0604020202020204" pitchFamily="34" charset="0"/>
              <a:buChar char="•"/>
            </a:pPr>
            <a:endParaRPr lang="nl"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rgbClr val="F5333F"/>
              </a:buClr>
              <a:buSzPts val="1800"/>
              <a:buFont typeface="Arial"/>
              <a:buChar char="•"/>
            </a:pPr>
            <a:r>
              <a:rPr lang="nl" sz="24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Neem 5 minuten de tijd om het scenario te lezen.</a:t>
            </a:r>
            <a:endParaRPr lang="nl" sz="24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800100" marR="0" lvl="0" indent="-342900" algn="l" rtl="0">
              <a:spcBef>
                <a:spcPts val="0"/>
              </a:spcBef>
              <a:spcAft>
                <a:spcPts val="0"/>
              </a:spcAft>
              <a:buClr>
                <a:srgbClr val="F5333F"/>
              </a:buClr>
              <a:buFont typeface="Arial" panose="020B0604020202020204" pitchFamily="34" charset="0"/>
              <a:buChar char="•"/>
            </a:pPr>
            <a:endParaRPr lang="nl"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rgbClr val="F5333F"/>
              </a:buClr>
              <a:buSzPts val="1800"/>
              <a:buChar char="•"/>
            </a:pPr>
            <a:r>
              <a:rPr lang="nl" sz="24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Besprek in groep en vul sectie ‘stap 1: Verzamel feiten’ van het werkblad in.</a:t>
            </a:r>
            <a:endParaRPr lang="nl" sz="24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Font typeface="Arial" panose="020B0604020202020204" pitchFamily="34" charset="0"/>
              <a:buChar char="•"/>
            </a:pPr>
            <a:endParaRPr lang="nl"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Font typeface="Arial" panose="020B0604020202020204" pitchFamily="34" charset="0"/>
              <a:buChar char="•"/>
            </a:pPr>
            <a:r>
              <a:rPr lang="nl" sz="24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U hebt voor deze activiteit 10 minuten tijd.</a:t>
            </a:r>
            <a:endParaRPr lang="nl"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1"/>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43" name="Google Shape;243;p11"/>
          <p:cNvSpPr txBox="1"/>
          <p:nvPr/>
        </p:nvSpPr>
        <p:spPr>
          <a:xfrm>
            <a:off x="311653" y="638259"/>
            <a:ext cx="3664602"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Stap 2:</a:t>
            </a:r>
            <a:r>
              <a:rPr lang="nl" sz="3600" b="1"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 </a:t>
            </a:r>
            <a:br>
              <a:rPr lang="nl" sz="3600" b="1">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br>
            <a:r>
              <a:rPr lang="nl" sz="3600" b="1"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Evalueer de schade en communiceer</a:t>
            </a:r>
            <a:endParaRPr lang="nl" sz="3600" b="1"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nl" sz="180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nl" sz="1800" b="0"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Bepaal de omvang van de schade aan het gebouw.</a:t>
            </a:r>
            <a:endParaRPr lang="nl"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44" name="Google Shape;244;p11"/>
          <p:cNvSpPr txBox="1"/>
          <p:nvPr/>
        </p:nvSpPr>
        <p:spPr>
          <a:xfrm>
            <a:off x="4988503" y="1225744"/>
            <a:ext cx="6358636" cy="440116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F5333F"/>
              </a:buClr>
              <a:buSzPts val="1800"/>
              <a:buFont typeface="Arial" panose="020B0604020202020204" pitchFamily="34" charset="0"/>
              <a:buChar char="•"/>
            </a:pP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Loop rond het gebouw en </a:t>
            </a:r>
            <a:r>
              <a:rPr lang="nl" sz="20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onderzoek de buitenkant.</a:t>
            </a:r>
            <a:endParaRPr lang="nl" sz="2000" b="1"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342900" algn="l" rtl="0">
              <a:spcBef>
                <a:spcPts val="0"/>
              </a:spcBef>
              <a:spcAft>
                <a:spcPts val="0"/>
              </a:spcAft>
              <a:buClr>
                <a:srgbClr val="F5333F"/>
              </a:buClr>
              <a:buSzPts val="1800"/>
              <a:buFont typeface="Arial" panose="020B0604020202020204" pitchFamily="34" charset="0"/>
              <a:buChar char="•"/>
            </a:pPr>
            <a:endParaRPr lang="nl"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800"/>
              <a:buFont typeface="Arial" panose="020B0604020202020204" pitchFamily="34" charset="0"/>
              <a:buChar char="•"/>
            </a:pPr>
            <a:r>
              <a:rPr lang="nl" sz="20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Observeer het terrein </a:t>
            </a: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rond het gebouw. </a:t>
            </a:r>
            <a:endParaRPr lang="nl"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342900" algn="l" rtl="0">
              <a:spcBef>
                <a:spcPts val="0"/>
              </a:spcBef>
              <a:spcAft>
                <a:spcPts val="0"/>
              </a:spcAft>
              <a:buClr>
                <a:srgbClr val="F5333F"/>
              </a:buClr>
              <a:buSzPts val="1800"/>
              <a:buFont typeface="Arial" panose="020B0604020202020204" pitchFamily="34" charset="0"/>
              <a:buChar char="•"/>
            </a:pPr>
            <a:endParaRPr lang="nl"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800"/>
              <a:buFont typeface="Arial" panose="020B0604020202020204" pitchFamily="34" charset="0"/>
              <a:buChar char="•"/>
            </a:pP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Onderzoek de veiligheid van </a:t>
            </a:r>
            <a:r>
              <a:rPr lang="nl" sz="20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niet-structurele elementen. </a:t>
            </a:r>
            <a:endParaRPr lang="nl" sz="2000" b="1"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342900" algn="l" rtl="0">
              <a:spcBef>
                <a:spcPts val="0"/>
              </a:spcBef>
              <a:spcAft>
                <a:spcPts val="0"/>
              </a:spcAft>
              <a:buClr>
                <a:srgbClr val="F5333F"/>
              </a:buClr>
              <a:buSzPts val="1800"/>
              <a:buFont typeface="Arial" panose="020B0604020202020204" pitchFamily="34" charset="0"/>
              <a:buChar char="•"/>
            </a:pPr>
            <a:endParaRPr lang="nl"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800"/>
              <a:buFont typeface="Arial" panose="020B0604020202020204" pitchFamily="34" charset="0"/>
              <a:buChar char="•"/>
            </a:pP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Kijk naar de aanwezigheid van </a:t>
            </a:r>
            <a:r>
              <a:rPr lang="nl" sz="20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BEDREIGINGEN</a:t>
            </a:r>
            <a:endParaRPr lang="nl" sz="2000" b="1"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342900" algn="l" rtl="0">
              <a:spcBef>
                <a:spcPts val="0"/>
              </a:spcBef>
              <a:spcAft>
                <a:spcPts val="0"/>
              </a:spcAft>
              <a:buClr>
                <a:srgbClr val="F5333F"/>
              </a:buClr>
              <a:buSzPts val="1800"/>
              <a:buFont typeface="Arial" panose="020B0604020202020204" pitchFamily="34" charset="0"/>
              <a:buChar char="•"/>
            </a:pPr>
            <a:endParaRPr lang="nl"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800"/>
              <a:buFont typeface="Arial" panose="020B0604020202020204" pitchFamily="34" charset="0"/>
              <a:buChar char="•"/>
            </a:pPr>
            <a:r>
              <a:rPr lang="nl" sz="20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Leg bewoners uit </a:t>
            </a: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of ze in het gebouw kunnen blijven of moeten evacueren </a:t>
            </a:r>
            <a:endParaRPr lang="nl"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342900" algn="l" rtl="0">
              <a:spcBef>
                <a:spcPts val="0"/>
              </a:spcBef>
              <a:spcAft>
                <a:spcPts val="0"/>
              </a:spcAft>
              <a:buClr>
                <a:srgbClr val="F5333F"/>
              </a:buClr>
              <a:buSzPts val="1800"/>
              <a:buFont typeface="Arial" panose="020B0604020202020204" pitchFamily="34" charset="0"/>
              <a:buChar char="•"/>
            </a:pPr>
            <a:endParaRPr lang="nl"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800"/>
              <a:buFont typeface="Arial" panose="020B0604020202020204" pitchFamily="34" charset="0"/>
              <a:buChar char="•"/>
            </a:pPr>
            <a:r>
              <a:rPr lang="nl" sz="20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Documenteer het resultaat </a:t>
            </a: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van de evaluatie dat gedeeld wordt met responsorganisaties.</a:t>
            </a:r>
            <a:endParaRPr lang="nl" sz="16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2"/>
          <p:cNvSpPr/>
          <p:nvPr/>
        </p:nvSpPr>
        <p:spPr>
          <a:xfrm>
            <a:off x="-16474" y="-5347"/>
            <a:ext cx="3902674"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55" name="Google Shape;255;p12"/>
          <p:cNvSpPr txBox="1"/>
          <p:nvPr/>
        </p:nvSpPr>
        <p:spPr>
          <a:xfrm>
            <a:off x="311653" y="638259"/>
            <a:ext cx="3412622"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Is het veilig om deze reddingsactie te ondernemen?</a:t>
            </a:r>
            <a:endParaRPr lang="nl" dirty="0">
              <a:latin typeface="Open sans" panose="020B0606030504020204" pitchFamily="34" charset="0"/>
              <a:ea typeface="Open sans" panose="020B0606030504020204" pitchFamily="34" charset="0"/>
              <a:cs typeface="+mn-cs"/>
              <a:sym typeface="Arial" panose="020B0604020202020204" pitchFamily="34" charset="0"/>
            </a:endParaRPr>
          </a:p>
        </p:txBody>
      </p:sp>
      <p:graphicFrame>
        <p:nvGraphicFramePr>
          <p:cNvPr id="256" name="Google Shape;256;p12"/>
          <p:cNvGraphicFramePr/>
          <p:nvPr>
            <p:extLst>
              <p:ext uri="{D42A27DB-BD31-4B8C-83A1-F6EECF244321}">
                <p14:modId xmlns:p14="http://schemas.microsoft.com/office/powerpoint/2010/main" val="911687221"/>
              </p:ext>
            </p:extLst>
          </p:nvPr>
        </p:nvGraphicFramePr>
        <p:xfrm>
          <a:off x="3886200" y="-5347"/>
          <a:ext cx="8305803" cy="6863346"/>
        </p:xfrm>
        <a:graphic>
          <a:graphicData uri="http://schemas.openxmlformats.org/drawingml/2006/table">
            <a:tbl>
              <a:tblPr>
                <a:tableStyleId>{793D81CF-94F2-401A-BA57-92F5A7B2D0C5}</a:tableStyleId>
              </a:tblPr>
              <a:tblGrid>
                <a:gridCol w="3342704">
                  <a:extLst>
                    <a:ext uri="{9D8B030D-6E8A-4147-A177-3AD203B41FA5}">
                      <a16:colId xmlns:a16="http://schemas.microsoft.com/office/drawing/2014/main" val="20000"/>
                    </a:ext>
                  </a:extLst>
                </a:gridCol>
                <a:gridCol w="1896778">
                  <a:extLst>
                    <a:ext uri="{9D8B030D-6E8A-4147-A177-3AD203B41FA5}">
                      <a16:colId xmlns:a16="http://schemas.microsoft.com/office/drawing/2014/main" val="20001"/>
                    </a:ext>
                  </a:extLst>
                </a:gridCol>
                <a:gridCol w="3066321">
                  <a:extLst>
                    <a:ext uri="{9D8B030D-6E8A-4147-A177-3AD203B41FA5}">
                      <a16:colId xmlns:a16="http://schemas.microsoft.com/office/drawing/2014/main" val="20002"/>
                    </a:ext>
                  </a:extLst>
                </a:gridCol>
              </a:tblGrid>
              <a:tr h="767311">
                <a:tc>
                  <a:txBody>
                    <a:bodyPr/>
                    <a:lstStyle/>
                    <a:p>
                      <a:pPr marL="0" marR="0" lvl="0" indent="0" algn="ctr" rtl="0">
                        <a:lnSpc>
                          <a:spcPct val="150000"/>
                        </a:lnSpc>
                        <a:spcBef>
                          <a:spcPts val="0"/>
                        </a:spcBef>
                        <a:spcAft>
                          <a:spcPts val="0"/>
                        </a:spcAft>
                        <a:buNone/>
                      </a:pPr>
                      <a:r>
                        <a:rPr lang="nl" sz="1200" b="1" i="0" u="none" strike="noStrike" cap="none" spc="0" baseline="0">
                          <a:solidFill>
                            <a:schemeClr val="lt1">
                              <a:lumMod val="100000"/>
                            </a:schemeClr>
                          </a:solidFill>
                          <a:latin typeface="Arial" panose="020B0604020202020204" pitchFamily="34" charset="0"/>
                          <a:ea typeface="+mn-ea"/>
                          <a:cs typeface="+mn-cs"/>
                          <a:sym typeface="Arial" panose="020B0604020202020204" pitchFamily="34" charset="0"/>
                        </a:rPr>
                        <a:t>Evaluatie van beschadigde structuren</a:t>
                      </a:r>
                      <a:endParaRPr lang="nl" sz="1200" b="1" u="none" strike="noStrike" cap="none" spc="0" dirty="0">
                        <a:solidFill>
                          <a:schemeClr val="lt1">
                            <a:lumMod val="100000"/>
                          </a:schemeClr>
                        </a:solidFill>
                        <a:latin typeface="Arial" panose="020B0604020202020204" pitchFamily="34" charset="0"/>
                        <a:ea typeface="+mn-ea"/>
                        <a:cs typeface="+mn-cs"/>
                        <a:sym typeface="Arial" panose="020B0604020202020204" pitchFamily="34" charset="0"/>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323232"/>
                    </a:solidFill>
                  </a:tcPr>
                </a:tc>
                <a:tc>
                  <a:txBody>
                    <a:bodyPr/>
                    <a:lstStyle/>
                    <a:p>
                      <a:pPr marL="0" marR="0" lvl="0" indent="0" algn="ctr" rtl="0">
                        <a:lnSpc>
                          <a:spcPct val="150000"/>
                        </a:lnSpc>
                        <a:spcBef>
                          <a:spcPts val="0"/>
                        </a:spcBef>
                        <a:spcAft>
                          <a:spcPts val="0"/>
                        </a:spcAft>
                        <a:buNone/>
                      </a:pPr>
                      <a:r>
                        <a:rPr lang="nl" sz="1200" b="1" i="0" u="none" strike="noStrike" cap="none" spc="0" baseline="0">
                          <a:solidFill>
                            <a:schemeClr val="lt1">
                              <a:lumMod val="100000"/>
                            </a:schemeClr>
                          </a:solidFill>
                          <a:latin typeface="Arial" panose="020B0604020202020204" pitchFamily="34" charset="0"/>
                          <a:ea typeface="+mn-ea"/>
                          <a:cs typeface="+mn-cs"/>
                          <a:sym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Mate van beschadiging</a:t>
                      </a:r>
                      <a:endParaRPr lang="nl" sz="1200" b="1" u="none" strike="noStrike" cap="none" spc="0" dirty="0">
                        <a:solidFill>
                          <a:schemeClr val="lt1">
                            <a:lumMod val="100000"/>
                          </a:schemeClr>
                        </a:solidFill>
                        <a:latin typeface="Arial" panose="020B0604020202020204" pitchFamily="34" charset="0"/>
                        <a:ea typeface="+mn-ea"/>
                        <a:cs typeface="+mn-cs"/>
                        <a:sym typeface="Arial" panose="020B0604020202020204" pitchFamily="34" charset="0"/>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323232"/>
                    </a:solidFill>
                  </a:tcPr>
                </a:tc>
                <a:tc>
                  <a:txBody>
                    <a:bodyPr/>
                    <a:lstStyle/>
                    <a:p>
                      <a:pPr marL="0" marR="0" lvl="0" indent="0" algn="ctr" rtl="0">
                        <a:lnSpc>
                          <a:spcPct val="150000"/>
                        </a:lnSpc>
                        <a:spcBef>
                          <a:spcPts val="0"/>
                        </a:spcBef>
                        <a:spcAft>
                          <a:spcPts val="0"/>
                        </a:spcAft>
                        <a:buNone/>
                      </a:pPr>
                      <a:r>
                        <a:rPr lang="nl" sz="1200" b="1" i="0" u="none" strike="noStrike" cap="none" spc="0" baseline="0">
                          <a:solidFill>
                            <a:schemeClr val="lt1">
                              <a:lumMod val="100000"/>
                            </a:schemeClr>
                          </a:solidFill>
                          <a:latin typeface="Arial" panose="020B0604020202020204" pitchFamily="34" charset="0"/>
                          <a:ea typeface="+mn-ea"/>
                          <a:cs typeface="+mn-cs"/>
                          <a:sym typeface="Arial" panose="020B0604020202020204" pitchFamily="34" charset="0"/>
                        </a:rPr>
                        <a:t>Moet er een reddingsactie worden ondernomen?</a:t>
                      </a:r>
                      <a:endParaRPr lang="nl" sz="1200" b="1" u="none" strike="noStrike" cap="none" spc="0" dirty="0">
                        <a:solidFill>
                          <a:schemeClr val="lt1">
                            <a:lumMod val="100000"/>
                          </a:schemeClr>
                        </a:solidFill>
                        <a:latin typeface="Arial" panose="020B0604020202020204" pitchFamily="34" charset="0"/>
                        <a:ea typeface="+mn-ea"/>
                        <a:cs typeface="+mn-cs"/>
                        <a:sym typeface="Arial" panose="020B0604020202020204" pitchFamily="34" charset="0"/>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323232"/>
                    </a:solidFill>
                  </a:tcPr>
                </a:tc>
                <a:extLst>
                  <a:ext uri="{0D108BD9-81ED-4DB2-BD59-A6C34878D82A}">
                    <a16:rowId xmlns:a16="http://schemas.microsoft.com/office/drawing/2014/main" val="10000"/>
                  </a:ext>
                </a:extLst>
              </a:tr>
              <a:tr h="2153834">
                <a:tc>
                  <a:txBody>
                    <a:bodyPr/>
                    <a:lstStyle/>
                    <a:p>
                      <a:pPr marL="0" marR="0" lvl="0" indent="0" algn="l" rtl="0">
                        <a:lnSpc>
                          <a:spcPct val="150000"/>
                        </a:lnSpc>
                        <a:spcBef>
                          <a:spcPts val="0"/>
                        </a:spcBef>
                        <a:spcAft>
                          <a:spcPts val="0"/>
                        </a:spcAft>
                        <a:buNone/>
                      </a:pPr>
                      <a:r>
                        <a:rPr lang="nl" sz="1200" b="0" i="0" u="none" strike="noStrike" cap="none" spc="0" baseline="0" dirty="0">
                          <a:latin typeface="Open sans" panose="020B0606030504020204" pitchFamily="34" charset="0"/>
                          <a:ea typeface="Open sans" panose="020B0606030504020204" pitchFamily="34" charset="0"/>
                          <a:cs typeface="+mn-cs"/>
                          <a:sym typeface="Arial" panose="020B0604020202020204" pitchFamily="34" charset="0"/>
                        </a:rPr>
                        <a:t>Gedeeltelijke of volledige ineenstorting van muren en/of plafonds, duidelijke structurele instabiliteit; overhelling; gebouw staat niet meer op de fundering; hevige rookvorming of vuur; gaslekken; gevaarlijke materialen binnen; stijgend of bewegend water</a:t>
                      </a:r>
                      <a:endParaRPr lang="nl" sz="1200" u="none" strike="noStrike" cap="none" spc="0" dirty="0">
                        <a:latin typeface="Open sans" panose="020B0606030504020204" pitchFamily="34" charset="0"/>
                        <a:ea typeface="Open sans" panose="020B0606030504020204" pitchFamily="34" charset="0"/>
                        <a:cs typeface="+mn-cs"/>
                        <a:sym typeface="Arial" panose="020B0604020202020204" pitchFamily="34" charset="0"/>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rtl="0">
                        <a:spcBef>
                          <a:spcPts val="0"/>
                        </a:spcBef>
                        <a:spcAft>
                          <a:spcPts val="0"/>
                        </a:spcAft>
                        <a:buNone/>
                      </a:pPr>
                      <a:r>
                        <a:rPr lang="nl" sz="1200" b="1" i="0" u="none" strike="noStrike" cap="none" spc="0"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Zwaar</a:t>
                      </a:r>
                      <a:endParaRPr lang="nl" sz="1200" b="1" u="none" strike="noStrike" cap="none" spc="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l" rtl="0">
                        <a:lnSpc>
                          <a:spcPct val="150000"/>
                        </a:lnSpc>
                        <a:spcBef>
                          <a:spcPts val="0"/>
                        </a:spcBef>
                        <a:spcAft>
                          <a:spcPts val="0"/>
                        </a:spcAft>
                        <a:buNone/>
                      </a:pPr>
                      <a:r>
                        <a:rPr lang="nl" sz="1200" b="0" i="0" u="none" strike="noStrike" cap="none" spc="0" baseline="0">
                          <a:latin typeface="Open sans" panose="020B0606030504020204" pitchFamily="34" charset="0"/>
                          <a:ea typeface="Open sans" panose="020B0606030504020204" pitchFamily="34" charset="0"/>
                          <a:cs typeface="+mn-cs"/>
                          <a:sym typeface="Arial" panose="020B0604020202020204" pitchFamily="34" charset="0"/>
                        </a:rPr>
                        <a:t>Neen. Te gevaarlijk om de structuur te betreden.  Beveilig de perimeter en controleer de toegang tot de structuur. Waarschuw mensen om uit de buurt te blijven.</a:t>
                      </a:r>
                      <a:endParaRPr lang="nl" sz="1200" u="none" strike="noStrike" cap="none" spc="0" dirty="0">
                        <a:latin typeface="Open sans" panose="020B0606030504020204" pitchFamily="34" charset="0"/>
                        <a:ea typeface="Open sans" panose="020B0606030504020204" pitchFamily="34" charset="0"/>
                        <a:cs typeface="+mn-cs"/>
                        <a:sym typeface="Arial" panose="020B0604020202020204" pitchFamily="34" charset="0"/>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1"/>
                  </a:ext>
                </a:extLst>
              </a:tr>
              <a:tr h="2519305">
                <a:tc>
                  <a:txBody>
                    <a:bodyPr/>
                    <a:lstStyle/>
                    <a:p>
                      <a:pPr marL="0" marR="0" lvl="0" indent="0" algn="l" rtl="0">
                        <a:lnSpc>
                          <a:spcPct val="150000"/>
                        </a:lnSpc>
                        <a:spcBef>
                          <a:spcPts val="0"/>
                        </a:spcBef>
                        <a:spcAft>
                          <a:spcPts val="0"/>
                        </a:spcAft>
                        <a:buNone/>
                      </a:pPr>
                      <a:r>
                        <a:rPr lang="nl" sz="1200" b="0" i="0" u="none" strike="noStrike" cap="none" spc="0" baseline="0">
                          <a:latin typeface="Open sans" panose="020B0606030504020204" pitchFamily="34" charset="0"/>
                          <a:ea typeface="Open sans" panose="020B0606030504020204" pitchFamily="34" charset="0"/>
                          <a:cs typeface="+mn-cs"/>
                          <a:sym typeface="Arial" panose="020B0604020202020204" pitchFamily="34" charset="0"/>
                        </a:rPr>
                        <a:t>Zichtbare tekenen van kleine structurele schade; beschadigde of gevallen decoratie; veel zichtbare barsten in pleisterwerk; gebouw staat nog vast op fundering; grote schade aan inhoud van het gebouw</a:t>
                      </a:r>
                      <a:endParaRPr lang="nl" sz="1200" u="none" strike="noStrike" cap="none" spc="0" dirty="0">
                        <a:latin typeface="Open sans" panose="020B0606030504020204" pitchFamily="34" charset="0"/>
                        <a:ea typeface="Open sans" panose="020B0606030504020204" pitchFamily="34" charset="0"/>
                        <a:cs typeface="+mn-cs"/>
                        <a:sym typeface="Arial" panose="020B0604020202020204" pitchFamily="34" charset="0"/>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rtl="0">
                        <a:spcBef>
                          <a:spcPts val="0"/>
                        </a:spcBef>
                        <a:spcAft>
                          <a:spcPts val="0"/>
                        </a:spcAft>
                        <a:buNone/>
                      </a:pPr>
                      <a:r>
                        <a:rPr lang="nl" sz="1200" b="1" i="0" u="none" strike="noStrike" cap="none" spc="0"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Beperkt</a:t>
                      </a:r>
                      <a:endParaRPr lang="nl" sz="1200" b="1" u="none" strike="noStrike" cap="none" spc="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rtl="0">
                        <a:lnSpc>
                          <a:spcPct val="150000"/>
                        </a:lnSpc>
                        <a:spcBef>
                          <a:spcPts val="0"/>
                        </a:spcBef>
                        <a:spcAft>
                          <a:spcPts val="0"/>
                        </a:spcAft>
                        <a:buNone/>
                      </a:pPr>
                      <a:r>
                        <a:rPr lang="nl" sz="1200" b="0" i="0" u="none" strike="noStrike" cap="none" spc="0" baseline="0">
                          <a:latin typeface="Open sans" panose="020B0606030504020204" pitchFamily="34" charset="0"/>
                          <a:ea typeface="Open sans" panose="020B0606030504020204" pitchFamily="34" charset="0"/>
                          <a:cs typeface="+mn-cs"/>
                          <a:sym typeface="Arial" panose="020B0604020202020204" pitchFamily="34" charset="0"/>
                        </a:rPr>
                        <a:t>Verwijder enkel zaken die snel en veilig kunnen worden weggehaald; beperk de medische verzorging ter plaatse tot het controleren van ademhaling, stelpen van grote bloedende wonden en behandelen van shocks.  Beperk het aantal reddingswerkers in het gebouw.</a:t>
                      </a:r>
                      <a:endParaRPr lang="nl" sz="1200" u="none" strike="noStrike" cap="none" spc="0" dirty="0">
                        <a:latin typeface="Open sans" panose="020B0606030504020204" pitchFamily="34" charset="0"/>
                        <a:ea typeface="Open sans" panose="020B0606030504020204" pitchFamily="34" charset="0"/>
                        <a:cs typeface="+mn-cs"/>
                        <a:sym typeface="Arial" panose="020B0604020202020204" pitchFamily="34" charset="0"/>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2"/>
                  </a:ext>
                </a:extLst>
              </a:tr>
              <a:tr h="1422896">
                <a:tc>
                  <a:txBody>
                    <a:bodyPr/>
                    <a:lstStyle/>
                    <a:p>
                      <a:pPr marL="0" marR="0" lvl="0" indent="0" algn="l" rtl="0">
                        <a:lnSpc>
                          <a:spcPct val="150000"/>
                        </a:lnSpc>
                        <a:spcBef>
                          <a:spcPts val="0"/>
                        </a:spcBef>
                        <a:spcAft>
                          <a:spcPts val="0"/>
                        </a:spcAft>
                        <a:buNone/>
                      </a:pPr>
                      <a:r>
                        <a:rPr lang="nl" sz="1200" b="0" i="0" u="none" strike="noStrike" cap="none" spc="0" baseline="0">
                          <a:latin typeface="Open sans" panose="020B0606030504020204" pitchFamily="34" charset="0"/>
                          <a:ea typeface="Open sans" panose="020B0606030504020204" pitchFamily="34" charset="0"/>
                          <a:cs typeface="+mn-cs"/>
                          <a:sym typeface="Arial" panose="020B0604020202020204" pitchFamily="34" charset="0"/>
                        </a:rPr>
                        <a:t>Oppervlakkige schade, kapotte ramen, gevallen pleisterwerk, de enige grote schade is aan inhoud van het gebouw</a:t>
                      </a:r>
                    </a:p>
                    <a:p>
                      <a:pPr marL="0" marR="0" lvl="0" indent="0" algn="l" rtl="0">
                        <a:lnSpc>
                          <a:spcPct val="150000"/>
                        </a:lnSpc>
                        <a:spcBef>
                          <a:spcPts val="0"/>
                        </a:spcBef>
                        <a:spcAft>
                          <a:spcPts val="0"/>
                        </a:spcAft>
                        <a:buNone/>
                      </a:pPr>
                      <a:endParaRPr sz="1200" u="none" strike="noStrike" cap="none" dirty="0">
                        <a:latin typeface="Open sans" panose="020B0606030504020204" pitchFamily="34" charset="0"/>
                        <a:ea typeface="Open sans" panose="020B0606030504020204" pitchFamily="34" charset="0"/>
                        <a:cs typeface="Open sans" panose="020B0606030504020204" pitchFamily="34" charset="0"/>
                        <a:sym typeface="Arial"/>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p>
                      <a:pPr marL="0" marR="0" lvl="0" indent="0" algn="ctr" rtl="0">
                        <a:spcBef>
                          <a:spcPts val="0"/>
                        </a:spcBef>
                        <a:spcAft>
                          <a:spcPts val="0"/>
                        </a:spcAft>
                        <a:buNone/>
                      </a:pPr>
                      <a:r>
                        <a:rPr lang="nl" sz="1200" b="1" i="0" u="none" strike="noStrike" cap="none" spc="0"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Licht</a:t>
                      </a:r>
                      <a:endParaRPr lang="nl" sz="1200" b="1" u="none" strike="noStrike" cap="none" spc="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p>
                      <a:pPr marL="0" marR="0" lvl="0" indent="0" algn="l" rtl="0">
                        <a:lnSpc>
                          <a:spcPct val="150000"/>
                        </a:lnSpc>
                        <a:spcBef>
                          <a:spcPts val="0"/>
                        </a:spcBef>
                        <a:spcAft>
                          <a:spcPts val="0"/>
                        </a:spcAft>
                        <a:buNone/>
                      </a:pPr>
                      <a:r>
                        <a:rPr lang="nl" sz="1200" b="0" i="0" u="none" strike="noStrike" cap="none" spc="0" baseline="0" dirty="0">
                          <a:latin typeface="Open sans" panose="020B0606030504020204" pitchFamily="34" charset="0"/>
                          <a:ea typeface="Open sans" panose="020B0606030504020204" pitchFamily="34" charset="0"/>
                          <a:cs typeface="+mn-cs"/>
                          <a:sym typeface="Arial" panose="020B0604020202020204" pitchFamily="34" charset="0"/>
                        </a:rPr>
                        <a:t>Ja.  Lokaliseer, voerde triage uit en voer slachtoffers volgens prioriteit af naar het aangewezen behandelingsgebied.</a:t>
                      </a:r>
                      <a:endParaRPr lang="nl" sz="1200" u="none" strike="noStrike" cap="none" spc="0" dirty="0">
                        <a:latin typeface="Open sans" panose="020B0606030504020204" pitchFamily="34" charset="0"/>
                        <a:ea typeface="Open sans" panose="020B0606030504020204" pitchFamily="34" charset="0"/>
                        <a:cs typeface="+mn-cs"/>
                        <a:sym typeface="Arial" panose="020B0604020202020204" pitchFamily="34" charset="0"/>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3" descr="A room that has rubble in it&#10;&#10;Description automatically generated with low confidence"/>
          <p:cNvPicPr preferRelativeResize="0"/>
          <p:nvPr/>
        </p:nvPicPr>
        <p:blipFill rotWithShape="1">
          <a:blip r:embed="rId3">
            <a:alphaModFix/>
          </a:blip>
          <a:srcRect/>
          <a:stretch/>
        </p:blipFill>
        <p:spPr>
          <a:xfrm>
            <a:off x="1880239" y="-5347"/>
            <a:ext cx="10311761" cy="6863347"/>
          </a:xfrm>
          <a:prstGeom prst="rect">
            <a:avLst/>
          </a:prstGeom>
          <a:noFill/>
          <a:ln>
            <a:noFill/>
          </a:ln>
        </p:spPr>
      </p:pic>
      <p:sp>
        <p:nvSpPr>
          <p:cNvPr id="267" name="Google Shape;267;p1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68" name="Google Shape;268;p13"/>
          <p:cNvSpPr txBox="1"/>
          <p:nvPr/>
        </p:nvSpPr>
        <p:spPr>
          <a:xfrm>
            <a:off x="996108" y="638259"/>
            <a:ext cx="280436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Denk steeds aan de veiligheid</a:t>
            </a:r>
            <a:endParaRPr lang="nl"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69" name="Google Shape;269;p13"/>
          <p:cNvSpPr/>
          <p:nvPr/>
        </p:nvSpPr>
        <p:spPr>
          <a:xfrm>
            <a:off x="4517716" y="296613"/>
            <a:ext cx="7435348" cy="2866977"/>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3"/>
          <p:cNvSpPr txBox="1"/>
          <p:nvPr/>
        </p:nvSpPr>
        <p:spPr>
          <a:xfrm>
            <a:off x="4917923" y="424380"/>
            <a:ext cx="6668386" cy="27391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chemeClr val="lt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Onthoud:</a:t>
            </a:r>
            <a:endParaRPr lang="nl" sz="1800" b="1" dirty="0">
              <a:solidFill>
                <a:schemeClr val="lt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0"/>
              </a:spcBef>
              <a:spcAft>
                <a:spcPts val="0"/>
              </a:spcAft>
              <a:buNone/>
            </a:pPr>
            <a:r>
              <a:rPr lang="nl" sz="1800" b="0" i="0" u="none" baseline="0">
                <a:solidFill>
                  <a:schemeClr val="lt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Betreed geen zwaar beschadigde structuur De veiligheid van CDRT-leden is altijd de eerste prioriteit!</a:t>
            </a:r>
            <a:endParaRPr lang="nl" sz="1800" dirty="0">
              <a:solidFill>
                <a:schemeClr val="lt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0"/>
              </a:spcBef>
              <a:spcAft>
                <a:spcPts val="0"/>
              </a:spcAft>
              <a:buNone/>
            </a:pPr>
            <a:endParaRPr lang="nl" sz="1800" dirty="0">
              <a:solidFill>
                <a:schemeClr val="lt1"/>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just" rtl="0">
              <a:spcBef>
                <a:spcPts val="640"/>
              </a:spcBef>
              <a:spcAft>
                <a:spcPts val="0"/>
              </a:spcAft>
              <a:buClr>
                <a:schemeClr val="lt1"/>
              </a:buClr>
              <a:buSzPts val="3200"/>
              <a:buFont typeface="Calibri"/>
              <a:buNone/>
            </a:pPr>
            <a:r>
              <a:rPr lang="nl" sz="1800" b="0" i="0" u="none" baseline="0">
                <a:solidFill>
                  <a:schemeClr val="lt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Als de structuur matig beschadigd is, verwijdert u enkel zaken die snel en veilig kunnen worden weggehaald. </a:t>
            </a:r>
            <a:r>
              <a:rPr lang="nl" sz="18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Volg de richtlijnen van hulpverleners.</a:t>
            </a:r>
            <a:endParaRPr lang="nl" sz="18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640"/>
              </a:spcBef>
              <a:spcAft>
                <a:spcPts val="0"/>
              </a:spcAft>
              <a:buClr>
                <a:schemeClr val="dk1"/>
              </a:buClr>
              <a:buSzPts val="3200"/>
              <a:buFont typeface="Calibri"/>
              <a:buNone/>
            </a:pPr>
            <a:endParaRPr lang="nl"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2c70a4b4038_0_26"/>
          <p:cNvSpPr/>
          <p:nvPr/>
        </p:nvSpPr>
        <p:spPr>
          <a:xfrm>
            <a:off x="-16474" y="-5348"/>
            <a:ext cx="4211100" cy="6863347"/>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81" name="Google Shape;281;g2c70a4b4038_0_26"/>
          <p:cNvSpPr txBox="1"/>
          <p:nvPr/>
        </p:nvSpPr>
        <p:spPr>
          <a:xfrm>
            <a:off x="888875" y="792191"/>
            <a:ext cx="2930649" cy="4494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Activiteit</a:t>
            </a:r>
            <a:r>
              <a:rPr lang="nl" sz="3600" b="1"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t>
            </a:r>
            <a:endParaRPr lang="nl" sz="3600" b="1"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nl"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nl" sz="2400" b="0" i="0" u="none" baseline="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Evalueer de schade</a:t>
            </a:r>
            <a:endParaRPr lang="nl" sz="1800"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87" name="Google Shape;287;g2c70a4b4038_0_26"/>
          <p:cNvSpPr txBox="1"/>
          <p:nvPr/>
        </p:nvSpPr>
        <p:spPr>
          <a:xfrm>
            <a:off x="4700031" y="1510628"/>
            <a:ext cx="7076578" cy="230828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F5333F"/>
              </a:buClr>
              <a:buSzPts val="1800"/>
              <a:buFont typeface="Arial" panose="020B0604020202020204" pitchFamily="34" charset="0"/>
              <a:buChar char="•"/>
            </a:pPr>
            <a:r>
              <a:rPr lang="nl" sz="24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Vul sectie ‘Stap 2: Evalueer uw eigen situatie’ van het werkblad van uw groep in volgens hetzelfde scenario als wat u eerder kreeg.</a:t>
            </a:r>
            <a:endParaRPr lang="nl" sz="24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800100" marR="0" lvl="0" indent="-342900" algn="l" rtl="0">
              <a:spcBef>
                <a:spcPts val="0"/>
              </a:spcBef>
              <a:spcAft>
                <a:spcPts val="0"/>
              </a:spcAft>
              <a:buClr>
                <a:srgbClr val="F5333F"/>
              </a:buClr>
              <a:buFont typeface="Arial" panose="020B0604020202020204" pitchFamily="34" charset="0"/>
              <a:buChar char="•"/>
            </a:pPr>
            <a:endParaRPr lang="nl"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800"/>
              <a:buFont typeface="Arial" panose="020B0604020202020204" pitchFamily="34" charset="0"/>
              <a:buChar char="•"/>
            </a:pPr>
            <a:r>
              <a:rPr lang="nl" sz="24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U hebt voor deze activiteit 10 minuten tijd.</a:t>
            </a:r>
            <a:endParaRPr lang="nl"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14" descr="A picture containing old, pile, stone, dirty&#10;&#10;Description automatically generated"/>
          <p:cNvPicPr preferRelativeResize="0"/>
          <p:nvPr/>
        </p:nvPicPr>
        <p:blipFill rotWithShape="1">
          <a:blip r:embed="rId3">
            <a:alphaModFix/>
          </a:blip>
          <a:srcRect/>
          <a:stretch/>
        </p:blipFill>
        <p:spPr>
          <a:xfrm>
            <a:off x="1939345" y="-16687"/>
            <a:ext cx="10252655" cy="6863347"/>
          </a:xfrm>
          <a:prstGeom prst="rect">
            <a:avLst/>
          </a:prstGeom>
          <a:noFill/>
          <a:ln>
            <a:noFill/>
          </a:ln>
        </p:spPr>
      </p:pic>
      <p:sp>
        <p:nvSpPr>
          <p:cNvPr id="293" name="Google Shape;293;p14"/>
          <p:cNvSpPr/>
          <p:nvPr/>
        </p:nvSpPr>
        <p:spPr>
          <a:xfrm>
            <a:off x="4517716" y="3276810"/>
            <a:ext cx="7435348" cy="2332420"/>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4" name="Google Shape;294;p14"/>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95" name="Google Shape;295;p14"/>
          <p:cNvSpPr txBox="1"/>
          <p:nvPr/>
        </p:nvSpPr>
        <p:spPr>
          <a:xfrm>
            <a:off x="361951" y="638259"/>
            <a:ext cx="366712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Stap 3: </a:t>
            </a:r>
            <a:r>
              <a:rPr lang="nl" sz="3600" b="1"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Hou rekening met waarschijnlijk-heden</a:t>
            </a:r>
            <a:endParaRPr lang="nl"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96" name="Google Shape;296;p14"/>
          <p:cNvSpPr txBox="1"/>
          <p:nvPr/>
        </p:nvSpPr>
        <p:spPr>
          <a:xfrm>
            <a:off x="5063318" y="3923078"/>
            <a:ext cx="6766731" cy="147728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nl" sz="1800" b="0"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Hoe stabiel is de situatie? </a:t>
            </a:r>
            <a:endParaRPr lang="nl" sz="18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chemeClr val="lt1"/>
              </a:buClr>
              <a:buSzPts val="1800"/>
              <a:buFont typeface="Arial"/>
              <a:buChar char="•"/>
            </a:pPr>
            <a:r>
              <a:rPr lang="nl" sz="1800" b="0"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Wat kan er gebeuren?</a:t>
            </a:r>
            <a:endParaRPr lang="nl" sz="18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chemeClr val="lt1"/>
              </a:buClr>
              <a:buSzPts val="1800"/>
              <a:buFont typeface="Arial"/>
              <a:buChar char="•"/>
            </a:pPr>
            <a:r>
              <a:rPr lang="nl" sz="1800" b="0"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Wat kan er nog misgaan?</a:t>
            </a:r>
            <a:endParaRPr lang="nl" sz="18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chemeClr val="lt1"/>
              </a:buClr>
              <a:buSzPts val="1800"/>
              <a:buFont typeface="Arial"/>
              <a:buChar char="•"/>
            </a:pPr>
            <a:r>
              <a:rPr lang="nl" sz="1800" b="0" i="0" u="none" baseline="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Wat kan ik doen om de geïdentificeerde waarschijnlijkheden of mogelijke problemen te beperken?</a:t>
            </a:r>
            <a:endParaRPr lang="nl"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97" name="Google Shape;297;p14"/>
          <p:cNvSpPr txBox="1"/>
          <p:nvPr/>
        </p:nvSpPr>
        <p:spPr>
          <a:xfrm>
            <a:off x="4836695" y="3429000"/>
            <a:ext cx="61005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Stel uzelf volgende vragen:</a:t>
            </a:r>
            <a:endParaRPr lang="nl" dirty="0">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2c70a4b4038_0_48"/>
          <p:cNvSpPr/>
          <p:nvPr/>
        </p:nvSpPr>
        <p:spPr>
          <a:xfrm>
            <a:off x="-16474" y="-5348"/>
            <a:ext cx="4211100" cy="6939547"/>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08" name="Google Shape;308;g2c70a4b4038_0_48"/>
          <p:cNvSpPr txBox="1"/>
          <p:nvPr/>
        </p:nvSpPr>
        <p:spPr>
          <a:xfrm>
            <a:off x="856218" y="1064334"/>
            <a:ext cx="3268107" cy="4494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Activiteit</a:t>
            </a:r>
            <a:r>
              <a:rPr lang="nl" sz="3600" b="1"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t>
            </a:r>
            <a:endParaRPr lang="nl" sz="3600" b="1"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nl"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nl" sz="2400" b="0" i="0" u="none" baseline="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Hou rekening met waarschijnlijkheden</a:t>
            </a:r>
            <a:endParaRPr lang="nl" sz="1800"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14" name="Google Shape;314;g2c70a4b4038_0_48"/>
          <p:cNvSpPr txBox="1"/>
          <p:nvPr/>
        </p:nvSpPr>
        <p:spPr>
          <a:xfrm>
            <a:off x="4710916" y="2274858"/>
            <a:ext cx="7145501" cy="230828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F5333F"/>
              </a:buClr>
              <a:buSzPts val="1800"/>
              <a:buFont typeface="Arial" panose="020B0604020202020204" pitchFamily="34" charset="0"/>
              <a:buChar char="•"/>
            </a:pPr>
            <a:r>
              <a:rPr lang="nl" sz="24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Vul sectie ‘Stap 3: Evalueer uw eigen situatie’ van het werkblad van uw groep in volgens hetzelfde scenario als wat u eerder kreeg.</a:t>
            </a:r>
            <a:endParaRPr lang="nl" sz="24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800100" marR="0" lvl="0" indent="-342900" algn="l" rtl="0">
              <a:spcBef>
                <a:spcPts val="0"/>
              </a:spcBef>
              <a:spcAft>
                <a:spcPts val="0"/>
              </a:spcAft>
              <a:buClr>
                <a:srgbClr val="F5333F"/>
              </a:buClr>
              <a:buFont typeface="Arial" panose="020B0604020202020204" pitchFamily="34" charset="0"/>
              <a:buChar char="•"/>
            </a:pPr>
            <a:endParaRPr lang="nl"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800"/>
              <a:buFont typeface="Arial" panose="020B0604020202020204" pitchFamily="34" charset="0"/>
              <a:buChar char="•"/>
            </a:pPr>
            <a:r>
              <a:rPr lang="nl" sz="24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U hebt voor deze activiteit 10 minuten tijd.</a:t>
            </a:r>
            <a:endParaRPr lang="nl"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5"/>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20" name="Google Shape;320;p15"/>
          <p:cNvSpPr txBox="1"/>
          <p:nvPr/>
        </p:nvSpPr>
        <p:spPr>
          <a:xfrm>
            <a:off x="625643" y="638259"/>
            <a:ext cx="3059165"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Stap 4: </a:t>
            </a:r>
            <a:r>
              <a:rPr lang="nl" sz="3600" b="1"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Evalueer uw situatie</a:t>
            </a:r>
            <a:endParaRPr lang="nl"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21" name="Google Shape;321;p15"/>
          <p:cNvSpPr txBox="1"/>
          <p:nvPr/>
        </p:nvSpPr>
        <p:spPr>
          <a:xfrm>
            <a:off x="4918574" y="389403"/>
            <a:ext cx="6933300" cy="56938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Denk bij het evalueren van de situatie aan personeel, uitrusting en gereedschap. Bepaal volgende zaken:</a:t>
            </a:r>
            <a:endParaRPr lang="nl" sz="18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just" rtl="0">
              <a:spcBef>
                <a:spcPts val="640"/>
              </a:spcBef>
              <a:spcAft>
                <a:spcPts val="0"/>
              </a:spcAft>
              <a:buNone/>
            </a:pPr>
            <a:endParaRPr lang="nl"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lnSpc>
                <a:spcPct val="150000"/>
              </a:lnSpc>
              <a:spcBef>
                <a:spcPts val="640"/>
              </a:spcBef>
              <a:spcAft>
                <a:spcPts val="0"/>
              </a:spcAft>
              <a:buClr>
                <a:schemeClr val="dk1"/>
              </a:buClr>
              <a:buSzPts val="1800"/>
              <a:buFont typeface="Arial"/>
              <a:buChar char="•"/>
            </a:pPr>
            <a:r>
              <a:rPr lang="nl" sz="1800" b="0" i="0" u="none" baseline="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Welke personen die </a:t>
            </a:r>
            <a:r>
              <a:rPr lang="nl" sz="18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in het gebied wonen en werken </a:t>
            </a:r>
            <a:r>
              <a:rPr lang="nl" sz="1800" b="0" i="0" u="none" baseline="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zouden kunnen helpen?</a:t>
            </a:r>
            <a:endParaRPr lang="nl" sz="18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lnSpc>
                <a:spcPct val="150000"/>
              </a:lnSpc>
              <a:spcBef>
                <a:spcPts val="640"/>
              </a:spcBef>
              <a:spcAft>
                <a:spcPts val="0"/>
              </a:spcAft>
              <a:buClr>
                <a:schemeClr val="dk1"/>
              </a:buClr>
              <a:buSzPts val="1800"/>
              <a:buFont typeface="Arial"/>
              <a:buChar char="•"/>
            </a:pPr>
            <a:r>
              <a:rPr lang="nl" sz="1800" b="0" i="0" u="none" baseline="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Welke personen beschikken over </a:t>
            </a:r>
            <a:r>
              <a:rPr lang="nl" sz="18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vaardigheden </a:t>
            </a:r>
            <a:r>
              <a:rPr lang="nl" sz="1800" b="0" i="0" u="none" baseline="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die in deze situatie van pas kunnen komen?</a:t>
            </a:r>
            <a:endParaRPr lang="nl" sz="18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lnSpc>
                <a:spcPct val="150000"/>
              </a:lnSpc>
              <a:spcBef>
                <a:spcPts val="640"/>
              </a:spcBef>
              <a:spcAft>
                <a:spcPts val="0"/>
              </a:spcAft>
              <a:buClr>
                <a:schemeClr val="dk1"/>
              </a:buClr>
              <a:buSzPts val="1800"/>
              <a:buFont typeface="Arial"/>
              <a:buChar char="•"/>
            </a:pPr>
            <a:r>
              <a:rPr lang="nl" sz="1800" b="0" i="0" u="none" baseline="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Welke </a:t>
            </a:r>
            <a:r>
              <a:rPr lang="nl" sz="18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apparatuur is voorhanden </a:t>
            </a:r>
            <a:r>
              <a:rPr lang="nl" sz="1800" b="0" i="0" u="none" baseline="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en waar bevindt deze zich?</a:t>
            </a:r>
            <a:endParaRPr lang="nl" sz="18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lnSpc>
                <a:spcPct val="150000"/>
              </a:lnSpc>
              <a:spcBef>
                <a:spcPts val="640"/>
              </a:spcBef>
              <a:spcAft>
                <a:spcPts val="0"/>
              </a:spcAft>
              <a:buClr>
                <a:schemeClr val="dk1"/>
              </a:buClr>
              <a:buSzPts val="1800"/>
              <a:buFont typeface="Arial"/>
              <a:buChar char="•"/>
            </a:pPr>
            <a:r>
              <a:rPr lang="nl" sz="1800" b="0" i="0" u="none" baseline="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Is deze apparatuur </a:t>
            </a:r>
            <a:r>
              <a:rPr lang="nl" sz="18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toegankelijk?</a:t>
            </a:r>
            <a:endParaRPr lang="nl" sz="18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lnSpc>
                <a:spcPct val="150000"/>
              </a:lnSpc>
              <a:spcBef>
                <a:spcPts val="640"/>
              </a:spcBef>
              <a:spcAft>
                <a:spcPts val="0"/>
              </a:spcAft>
              <a:buClr>
                <a:schemeClr val="dk1"/>
              </a:buClr>
              <a:buSzPts val="1800"/>
              <a:buFont typeface="Arial"/>
              <a:buChar char="•"/>
            </a:pPr>
            <a:r>
              <a:rPr lang="nl" sz="1800" b="0" i="0" u="none" baseline="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Welk gereedschap is voorhanden </a:t>
            </a:r>
            <a:r>
              <a:rPr lang="nl" sz="18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om puin op te tillen, te verplaatsen of te ruimen?</a:t>
            </a:r>
            <a:endParaRPr lang="nl" sz="18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lnSpc>
                <a:spcPct val="150000"/>
              </a:lnSpc>
              <a:spcBef>
                <a:spcPts val="640"/>
              </a:spcBef>
              <a:spcAft>
                <a:spcPts val="0"/>
              </a:spcAft>
              <a:buClr>
                <a:schemeClr val="dk1"/>
              </a:buClr>
              <a:buSzPts val="1800"/>
              <a:buFont typeface="Arial"/>
              <a:buChar char="•"/>
            </a:pPr>
            <a:r>
              <a:rPr lang="nl" sz="1800" b="1" i="0" u="none" baseline="0" dirty="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Als CDRT wilt u deze informatie op voorhand bepalen en delen met uw nationale rampenbureau en lokale nationale vereniging.</a:t>
            </a:r>
            <a:endParaRPr lang="nl" sz="1800" b="1" dirty="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285750" marR="0" lvl="0" indent="-171450" algn="l" rtl="0">
              <a:lnSpc>
                <a:spcPct val="150000"/>
              </a:lnSpc>
              <a:spcBef>
                <a:spcPts val="640"/>
              </a:spcBef>
              <a:spcAft>
                <a:spcPts val="0"/>
              </a:spcAft>
              <a:buClr>
                <a:schemeClr val="dk1"/>
              </a:buClr>
              <a:buSzPts val="1800"/>
              <a:buFont typeface="Arial"/>
              <a:buNone/>
            </a:pPr>
            <a:endParaRPr sz="1800" b="1" dirty="0">
              <a:solidFill>
                <a:srgbClr val="055A99"/>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c70a4b4038_0_59"/>
          <p:cNvSpPr/>
          <p:nvPr/>
        </p:nvSpPr>
        <p:spPr>
          <a:xfrm>
            <a:off x="-16474" y="-5348"/>
            <a:ext cx="4211100" cy="6863347"/>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32" name="Google Shape;332;g2c70a4b4038_0_59"/>
          <p:cNvSpPr txBox="1"/>
          <p:nvPr/>
        </p:nvSpPr>
        <p:spPr>
          <a:xfrm>
            <a:off x="856218" y="1064334"/>
            <a:ext cx="2648981" cy="4494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Activiteit</a:t>
            </a:r>
            <a:r>
              <a:rPr lang="nl" sz="3600" b="1"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t>
            </a:r>
            <a:endParaRPr lang="nl" sz="3600" b="1"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nl"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nl" sz="2400" b="0" i="0" u="none" baseline="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Evalueer uw situatie</a:t>
            </a:r>
            <a:endParaRPr lang="nl" sz="1800"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38" name="Google Shape;338;g2c70a4b4038_0_59"/>
          <p:cNvSpPr txBox="1"/>
          <p:nvPr/>
        </p:nvSpPr>
        <p:spPr>
          <a:xfrm>
            <a:off x="4700031" y="2296213"/>
            <a:ext cx="6949044" cy="193895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F5333F"/>
              </a:buClr>
              <a:buSzPts val="1800"/>
              <a:buFont typeface="Arial" panose="020B0604020202020204" pitchFamily="34" charset="0"/>
              <a:buChar char="•"/>
            </a:pPr>
            <a:r>
              <a:rPr lang="nl" sz="2400" b="0" i="0" u="none" baseline="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Vul sectie ‘Stap 4: Evalueer uw eigen situatie’ van het werkblad van uw groep in volgens hetzelfde scenario als wat u eerder kreeg.</a:t>
            </a:r>
            <a:endParaRPr lang="nl" sz="24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800100" marR="0" lvl="0" indent="-342900" algn="l" rtl="0">
              <a:spcBef>
                <a:spcPts val="0"/>
              </a:spcBef>
              <a:spcAft>
                <a:spcPts val="0"/>
              </a:spcAft>
              <a:buClr>
                <a:srgbClr val="F5333F"/>
              </a:buClr>
              <a:buFont typeface="Arial" panose="020B0604020202020204" pitchFamily="34" charset="0"/>
              <a:buChar char="•"/>
            </a:pPr>
            <a:endParaRPr lang="nl"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800"/>
              <a:buFont typeface="Arial" panose="020B0604020202020204" pitchFamily="34" charset="0"/>
              <a:buChar char="•"/>
            </a:pPr>
            <a:r>
              <a:rPr lang="nl" sz="2400" b="0" i="0" u="none" baseline="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U hebt voor deze activiteit 10 minuten tijd.</a:t>
            </a:r>
            <a:endParaRPr lang="nl"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A16C55-BA20-D3CE-700B-1BD4B2483CF5}"/>
              </a:ext>
            </a:extLst>
          </p:cNvPr>
          <p:cNvSpPr/>
          <p:nvPr/>
        </p:nvSpPr>
        <p:spPr>
          <a:xfrm>
            <a:off x="0" y="0"/>
            <a:ext cx="12192000" cy="6858000"/>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sp>
        <p:nvSpPr>
          <p:cNvPr id="2" name="Google Shape;103;p2">
            <a:extLst>
              <a:ext uri="{FF2B5EF4-FFF2-40B4-BE49-F238E27FC236}">
                <a16:creationId xmlns:a16="http://schemas.microsoft.com/office/drawing/2014/main" id="{327130A8-E259-AD8E-EE58-7479C8ECE1B1}"/>
              </a:ext>
            </a:extLst>
          </p:cNvPr>
          <p:cNvSpPr/>
          <p:nvPr/>
        </p:nvSpPr>
        <p:spPr>
          <a:xfrm>
            <a:off x="957444" y="575431"/>
            <a:ext cx="6977516"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nl" sz="4000" b="1" i="0" u="none" strike="noStrike" cap="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Dankwoord</a:t>
            </a:r>
            <a:endParaRPr lang="nl" sz="4000" b="0" i="0" u="none" strike="noStrike" cap="none"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 name="TextBox 2">
            <a:extLst>
              <a:ext uri="{FF2B5EF4-FFF2-40B4-BE49-F238E27FC236}">
                <a16:creationId xmlns:a16="http://schemas.microsoft.com/office/drawing/2014/main" id="{A34BD614-2D36-8D9F-4C10-13F12C5C2EE3}"/>
              </a:ext>
            </a:extLst>
          </p:cNvPr>
          <p:cNvSpPr txBox="1"/>
          <p:nvPr/>
        </p:nvSpPr>
        <p:spPr>
          <a:xfrm>
            <a:off x="957444" y="1574800"/>
            <a:ext cx="10431916" cy="2108269"/>
          </a:xfrm>
          <a:prstGeom prst="rect">
            <a:avLst/>
          </a:prstGeom>
          <a:noFill/>
        </p:spPr>
        <p:txBody>
          <a:bodyPr wrap="square" rtlCol="0">
            <a:spAutoFit/>
          </a:bodyPr>
          <a:lstStyle/>
          <a:p>
            <a:pPr algn="l" rtl="0">
              <a:spcAft>
                <a:spcPts val="600"/>
              </a:spcAft>
            </a:pPr>
            <a:r>
              <a:rPr lang="nl" sz="1800" b="0" i="0" u="none" baseline="0">
                <a:solidFill>
                  <a:schemeClr val="lt1">
                    <a:lumMod val="100000"/>
                  </a:schemeClr>
                </a:solidFill>
                <a:effectLst/>
                <a:latin typeface="Open sans" panose="020B0606030504020204" pitchFamily="34" charset="0"/>
                <a:ea typeface="Open sans" panose="020B0606030504020204" pitchFamily="34" charset="0"/>
                <a:cs typeface="+mn-cs"/>
                <a:sym typeface="Arial" panose="020B0604020202020204" pitchFamily="34" charset="0"/>
              </a:rPr>
              <a:t>We bedanken de Rode Kruis-organisaties van Belize, Grenada, Guyana, Jamaica, Saint Vincent en de Grenadines, Trinidad en Tobago en het Caribbean Disaster Emergency Management Agency (CDEMA) voor hun bereidheid om samen te werken met het Caribbean Disaster Risk Management (CADRIM)-referentiecentrum. Het CDRT-trainingsmateriaal werd samen met hen overlopen en bijgeschaafd om het geschikter en effectiever te maken voor opleidingen in rampenbestrijding. Jullie inzet is een mooi voorbeeld van de zin voor samenwerking binnen de humanitaire gemeenschap, en jullie onschatbare bijdragen worden enorm gewaardeerd.</a:t>
            </a:r>
            <a:endParaRPr lang="nl" sz="18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6" name="Rectangle 5">
            <a:extLst>
              <a:ext uri="{FF2B5EF4-FFF2-40B4-BE49-F238E27FC236}">
                <a16:creationId xmlns:a16="http://schemas.microsoft.com/office/drawing/2014/main" id="{EA723B28-181C-0BAA-8478-5FCB614B4E49}"/>
              </a:ext>
            </a:extLst>
          </p:cNvPr>
          <p:cNvSpPr/>
          <p:nvPr/>
        </p:nvSpPr>
        <p:spPr>
          <a:xfrm>
            <a:off x="0" y="4439758"/>
            <a:ext cx="12192000" cy="1934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grpSp>
        <p:nvGrpSpPr>
          <p:cNvPr id="8" name="Group 7">
            <a:extLst>
              <a:ext uri="{FF2B5EF4-FFF2-40B4-BE49-F238E27FC236}">
                <a16:creationId xmlns:a16="http://schemas.microsoft.com/office/drawing/2014/main" id="{9E0867B5-9407-5DD8-F64E-03EA64C371BD}"/>
              </a:ext>
            </a:extLst>
          </p:cNvPr>
          <p:cNvGrpSpPr/>
          <p:nvPr/>
        </p:nvGrpSpPr>
        <p:grpSpPr>
          <a:xfrm>
            <a:off x="471889" y="4737441"/>
            <a:ext cx="11441776" cy="1298168"/>
            <a:chOff x="471889" y="4737441"/>
            <a:chExt cx="11441776" cy="1298168"/>
          </a:xfrm>
        </p:grpSpPr>
        <p:pic>
          <p:nvPicPr>
            <p:cNvPr id="2050" name="Picture 2" descr="Caribbean Disaster Emergency Management Agency (CDEMA) - EECentre">
              <a:extLst>
                <a:ext uri="{FF2B5EF4-FFF2-40B4-BE49-F238E27FC236}">
                  <a16:creationId xmlns:a16="http://schemas.microsoft.com/office/drawing/2014/main" id="{EB6528CF-10BF-13D5-1DE5-456BE8FC0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4752" y="5014832"/>
              <a:ext cx="2398913" cy="8289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lize Red Cross Society">
              <a:extLst>
                <a:ext uri="{FF2B5EF4-FFF2-40B4-BE49-F238E27FC236}">
                  <a16:creationId xmlns:a16="http://schemas.microsoft.com/office/drawing/2014/main" id="{0B2FE72C-F7C6-22BE-CE9A-D880C9A8D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89" y="4850744"/>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enada Red Cross Society">
              <a:extLst>
                <a:ext uri="{FF2B5EF4-FFF2-40B4-BE49-F238E27FC236}">
                  <a16:creationId xmlns:a16="http://schemas.microsoft.com/office/drawing/2014/main" id="{425CE8EE-560D-B871-A9C5-0D1ECD25E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740" y="4908320"/>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Guyana Red Cross Society">
              <a:extLst>
                <a:ext uri="{FF2B5EF4-FFF2-40B4-BE49-F238E27FC236}">
                  <a16:creationId xmlns:a16="http://schemas.microsoft.com/office/drawing/2014/main" id="{31F45285-9BA9-D5C7-95E0-7874859CCE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414" y="4902024"/>
              <a:ext cx="1076345"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ur Today">
              <a:extLst>
                <a:ext uri="{FF2B5EF4-FFF2-40B4-BE49-F238E27FC236}">
                  <a16:creationId xmlns:a16="http://schemas.microsoft.com/office/drawing/2014/main" id="{84EA7283-075B-9299-FA26-9E7B99782F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8274" y="4997457"/>
              <a:ext cx="1272551" cy="86369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t. Vincent and the Grenadines Red Cross Headquarters">
              <a:extLst>
                <a:ext uri="{FF2B5EF4-FFF2-40B4-BE49-F238E27FC236}">
                  <a16:creationId xmlns:a16="http://schemas.microsoft.com/office/drawing/2014/main" id="{8817BF5E-D003-7EAC-93C6-FF68A0D263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930" t="11270" r="34569" b="19943"/>
            <a:stretch/>
          </p:blipFill>
          <p:spPr bwMode="auto">
            <a:xfrm>
              <a:off x="6543438" y="4737441"/>
              <a:ext cx="1263761" cy="129816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amp;T Red Cross warns of fraudsters | Loop Trinidad &amp; Tobago">
              <a:extLst>
                <a:ext uri="{FF2B5EF4-FFF2-40B4-BE49-F238E27FC236}">
                  <a16:creationId xmlns:a16="http://schemas.microsoft.com/office/drawing/2014/main" id="{775C70FE-67E4-A020-2B51-414CF1E3B92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284" r="17217"/>
            <a:stretch/>
          </p:blipFill>
          <p:spPr bwMode="auto">
            <a:xfrm>
              <a:off x="8047572" y="4864681"/>
              <a:ext cx="1263761" cy="10842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6879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6"/>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44" name="Google Shape;344;p16"/>
          <p:cNvSpPr txBox="1"/>
          <p:nvPr/>
        </p:nvSpPr>
        <p:spPr>
          <a:xfrm>
            <a:off x="426116" y="801545"/>
            <a:ext cx="3698209"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Stappen 5 en 6:</a:t>
            </a:r>
            <a:r>
              <a:rPr lang="nl" sz="3600" b="1"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 Stel prioriteiten en neem beslissingen</a:t>
            </a:r>
            <a:endParaRPr lang="nl"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45" name="Google Shape;345;p16"/>
          <p:cNvSpPr txBox="1"/>
          <p:nvPr/>
        </p:nvSpPr>
        <p:spPr>
          <a:xfrm>
            <a:off x="4947149" y="1179978"/>
            <a:ext cx="6933199" cy="4001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24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Beslis wat er zou moeten gebeuren en in welke volgorde</a:t>
            </a:r>
            <a:endParaRPr lang="nl" sz="24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just" rtl="0">
              <a:spcBef>
                <a:spcPts val="640"/>
              </a:spcBef>
              <a:spcAft>
                <a:spcPts val="0"/>
              </a:spcAft>
              <a:buNone/>
            </a:pPr>
            <a:endParaRPr lang="nl" sz="24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just" rtl="0">
              <a:spcBef>
                <a:spcPts val="640"/>
              </a:spcBef>
              <a:spcAft>
                <a:spcPts val="0"/>
              </a:spcAft>
              <a:buNone/>
            </a:pPr>
            <a:r>
              <a:rPr lang="nl" sz="2400" b="0" i="0" u="none" baseline="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Hou bij het nemen van beslissingen steeds rekening met:</a:t>
            </a:r>
            <a:endParaRPr lang="nl" sz="2400" dirty="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457200" marR="0" lvl="0" indent="-457200" algn="just" rtl="0">
              <a:spcBef>
                <a:spcPts val="640"/>
              </a:spcBef>
              <a:spcAft>
                <a:spcPts val="0"/>
              </a:spcAft>
              <a:buClr>
                <a:schemeClr val="dk1"/>
              </a:buClr>
              <a:buSzPts val="3200"/>
              <a:buFont typeface="Arial"/>
              <a:buChar char="•"/>
            </a:pPr>
            <a:r>
              <a:rPr lang="nl" sz="2400" b="0" i="0" u="none" baseline="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De veiligheid van CDRT-leden. </a:t>
            </a:r>
            <a:endParaRPr lang="nl" sz="2400" dirty="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457200" marR="0" lvl="0" indent="-457200" algn="just" rtl="0">
              <a:spcBef>
                <a:spcPts val="640"/>
              </a:spcBef>
              <a:spcAft>
                <a:spcPts val="0"/>
              </a:spcAft>
              <a:buClr>
                <a:schemeClr val="dk1"/>
              </a:buClr>
              <a:buSzPts val="3200"/>
              <a:buFont typeface="Arial"/>
              <a:buChar char="•"/>
            </a:pPr>
            <a:r>
              <a:rPr lang="nl" sz="2400" b="0" i="0" u="none" baseline="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De levensveiligheid van slachtoffers en anderen.</a:t>
            </a:r>
            <a:endParaRPr lang="nl" sz="2400" dirty="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457200" marR="0" lvl="0" indent="-457200" algn="just" rtl="0">
              <a:spcBef>
                <a:spcPts val="640"/>
              </a:spcBef>
              <a:spcAft>
                <a:spcPts val="0"/>
              </a:spcAft>
              <a:buClr>
                <a:schemeClr val="dk1"/>
              </a:buClr>
              <a:buSzPts val="3200"/>
              <a:buFont typeface="Arial"/>
              <a:buChar char="•"/>
            </a:pPr>
            <a:r>
              <a:rPr lang="nl" sz="2400" b="0" i="0" u="none" baseline="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Bescherming van de omgeving en het milieu. </a:t>
            </a:r>
            <a:endParaRPr lang="nl" sz="2400" dirty="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457200" marR="0" lvl="0" indent="-457200" algn="just" rtl="0">
              <a:spcBef>
                <a:spcPts val="640"/>
              </a:spcBef>
              <a:spcAft>
                <a:spcPts val="0"/>
              </a:spcAft>
              <a:buClr>
                <a:schemeClr val="dk1"/>
              </a:buClr>
              <a:buSzPts val="3200"/>
              <a:buFont typeface="Arial"/>
              <a:buChar char="•"/>
            </a:pPr>
            <a:r>
              <a:rPr lang="nl" sz="2400" b="0" i="0" u="none" baseline="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Bescherming van eigendommen.</a:t>
            </a:r>
            <a:endParaRPr lang="nl" sz="2400" dirty="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285750" marR="0" lvl="0" indent="-171450" algn="l" rtl="0">
              <a:lnSpc>
                <a:spcPct val="150000"/>
              </a:lnSpc>
              <a:spcBef>
                <a:spcPts val="640"/>
              </a:spcBef>
              <a:spcAft>
                <a:spcPts val="0"/>
              </a:spcAft>
              <a:buClr>
                <a:schemeClr val="dk1"/>
              </a:buClr>
              <a:buSzPts val="1800"/>
              <a:buFont typeface="Arial"/>
              <a:buNone/>
            </a:pPr>
            <a:endParaRPr sz="1800" b="1" dirty="0">
              <a:solidFill>
                <a:srgbClr val="055A99"/>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2c70a4b4038_0_70"/>
          <p:cNvSpPr/>
          <p:nvPr/>
        </p:nvSpPr>
        <p:spPr>
          <a:xfrm>
            <a:off x="-16474" y="-5348"/>
            <a:ext cx="4211100" cy="6863347"/>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56" name="Google Shape;356;g2c70a4b4038_0_70"/>
          <p:cNvSpPr txBox="1"/>
          <p:nvPr/>
        </p:nvSpPr>
        <p:spPr>
          <a:xfrm>
            <a:off x="856218" y="1064334"/>
            <a:ext cx="2561895" cy="4494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Activiteit</a:t>
            </a:r>
            <a:r>
              <a:rPr lang="nl" sz="3600" b="1"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t>
            </a:r>
            <a:endParaRPr lang="nl" sz="3600" b="1"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nl"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nl" sz="2400" b="0"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Stel prioriteiten en neem beslissingen</a:t>
            </a:r>
            <a:endParaRPr lang="nl" sz="1800"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62" name="Google Shape;362;g2c70a4b4038_0_70"/>
          <p:cNvSpPr txBox="1"/>
          <p:nvPr/>
        </p:nvSpPr>
        <p:spPr>
          <a:xfrm>
            <a:off x="4818125" y="1969642"/>
            <a:ext cx="7250049" cy="230828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F5333F"/>
              </a:buClr>
              <a:buSzPts val="1800"/>
              <a:buFont typeface="Arial" panose="020B0604020202020204" pitchFamily="34" charset="0"/>
              <a:buChar char="•"/>
            </a:pPr>
            <a:r>
              <a:rPr lang="nl" sz="2400" b="0" i="0" u="none" baseline="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Vul sectie ‘Stap 5 en 6: Stel prioriteiten en neem beslissingen’ van het werkblad van uw groep in volgens hetzelfde scenario als wat u eerder kreeg.</a:t>
            </a:r>
            <a:endParaRPr lang="nl" sz="24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800100" marR="0" lvl="0" indent="-342900" algn="l" rtl="0">
              <a:spcBef>
                <a:spcPts val="0"/>
              </a:spcBef>
              <a:spcAft>
                <a:spcPts val="0"/>
              </a:spcAft>
              <a:buClr>
                <a:srgbClr val="F5333F"/>
              </a:buClr>
              <a:buFont typeface="Arial" panose="020B0604020202020204" pitchFamily="34" charset="0"/>
              <a:buChar char="•"/>
            </a:pPr>
            <a:endParaRPr lang="nl"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800"/>
              <a:buFont typeface="Arial" panose="020B0604020202020204" pitchFamily="34" charset="0"/>
              <a:buChar char="•"/>
            </a:pPr>
            <a:r>
              <a:rPr lang="nl" sz="2400" b="0" i="0" u="none" baseline="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U hebt voor deze activiteit 10 minuten tijd.</a:t>
            </a:r>
            <a:endParaRPr lang="nl"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17" descr="A person in a car writing on a piece of paper&#10;&#10;Description automatically generated with low confidence"/>
          <p:cNvPicPr preferRelativeResize="0"/>
          <p:nvPr/>
        </p:nvPicPr>
        <p:blipFill rotWithShape="1">
          <a:blip r:embed="rId3">
            <a:alphaModFix/>
          </a:blip>
          <a:srcRect/>
          <a:stretch/>
        </p:blipFill>
        <p:spPr>
          <a:xfrm>
            <a:off x="1896978" y="-23927"/>
            <a:ext cx="10295021" cy="6863347"/>
          </a:xfrm>
          <a:prstGeom prst="rect">
            <a:avLst/>
          </a:prstGeom>
          <a:noFill/>
          <a:ln>
            <a:noFill/>
          </a:ln>
        </p:spPr>
      </p:pic>
      <p:sp>
        <p:nvSpPr>
          <p:cNvPr id="368" name="Google Shape;368;p17"/>
          <p:cNvSpPr/>
          <p:nvPr/>
        </p:nvSpPr>
        <p:spPr>
          <a:xfrm>
            <a:off x="4517716" y="3276809"/>
            <a:ext cx="7435348" cy="2775647"/>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9" name="Google Shape;369;p17"/>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70" name="Google Shape;370;p17"/>
          <p:cNvSpPr txBox="1"/>
          <p:nvPr/>
        </p:nvSpPr>
        <p:spPr>
          <a:xfrm>
            <a:off x="284405" y="638259"/>
            <a:ext cx="3741641"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Stap 7:</a:t>
            </a:r>
            <a:endParaRPr lang="nl" sz="36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nl" sz="3600" b="1"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Ontwikkel een actieplan</a:t>
            </a:r>
            <a:endParaRPr lang="nl"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71" name="Google Shape;371;p17"/>
          <p:cNvSpPr txBox="1"/>
          <p:nvPr/>
        </p:nvSpPr>
        <p:spPr>
          <a:xfrm>
            <a:off x="5299962" y="3488912"/>
            <a:ext cx="5786700" cy="246217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nl" sz="1800" b="0" i="0" u="none" baseline="0">
                <a:solidFill>
                  <a:schemeClr val="lt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De CDRT-teamleader beslist over de stappen die nodig zijn voor de operatie, waarbij de hoogste prioriteit de eerste stap moet vormen.</a:t>
            </a:r>
            <a:endParaRPr lang="nl" sz="1800" dirty="0">
              <a:solidFill>
                <a:schemeClr val="lt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640"/>
              </a:spcBef>
              <a:spcAft>
                <a:spcPts val="0"/>
              </a:spcAft>
              <a:buNone/>
            </a:pPr>
            <a:endParaRPr lang="nl" sz="180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640"/>
              </a:spcBef>
              <a:spcAft>
                <a:spcPts val="0"/>
              </a:spcAft>
              <a:buNone/>
            </a:pPr>
            <a:r>
              <a:rPr lang="nl" sz="1800" b="1"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Documenteer het plan</a:t>
            </a:r>
            <a:r>
              <a:rPr lang="nl" sz="18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 waar nodig, dit kan helpen de operatie te focussen op vastgestelde prioriteiten en het kan gedeeld worden met instanties wanneer deze het gebied bereiken.</a:t>
            </a:r>
            <a:endParaRPr lang="nl"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2c70a4b4038_0_81"/>
          <p:cNvSpPr/>
          <p:nvPr/>
        </p:nvSpPr>
        <p:spPr>
          <a:xfrm>
            <a:off x="-16474" y="-5348"/>
            <a:ext cx="4211100" cy="6863347"/>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82" name="Google Shape;382;g2c70a4b4038_0_81"/>
          <p:cNvSpPr txBox="1"/>
          <p:nvPr/>
        </p:nvSpPr>
        <p:spPr>
          <a:xfrm>
            <a:off x="856218" y="1064334"/>
            <a:ext cx="2791857" cy="4494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Activiteit</a:t>
            </a:r>
            <a:r>
              <a:rPr lang="nl" sz="3600" b="1"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t>
            </a:r>
            <a:endParaRPr lang="nl" sz="3600" b="1"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nl"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nl" sz="2400" b="0" i="0" u="none" baseline="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Ontwikkel een actieplan</a:t>
            </a:r>
            <a:endParaRPr lang="nl" sz="1800"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88" name="Google Shape;388;g2c70a4b4038_0_81"/>
          <p:cNvSpPr txBox="1"/>
          <p:nvPr/>
        </p:nvSpPr>
        <p:spPr>
          <a:xfrm>
            <a:off x="4700030" y="2296213"/>
            <a:ext cx="7214427" cy="2308284"/>
          </a:xfrm>
          <a:prstGeom prst="rect">
            <a:avLst/>
          </a:prstGeom>
          <a:noFill/>
          <a:ln>
            <a:noFill/>
          </a:ln>
        </p:spPr>
        <p:txBody>
          <a:bodyPr spcFirstLastPara="1" wrap="square" lIns="91425" tIns="45700" rIns="91425" bIns="45700" anchor="t" anchorCtr="0">
            <a:spAutoFit/>
          </a:bodyPr>
          <a:lstStyle/>
          <a:p>
            <a:pPr marL="285750" indent="-342900" algn="l" rtl="0">
              <a:buClr>
                <a:srgbClr val="F5333F"/>
              </a:buClr>
              <a:buSzPts val="1800"/>
              <a:buFont typeface="Arial" panose="020B0604020202020204" pitchFamily="34" charset="0"/>
              <a:buChar char="•"/>
            </a:pPr>
            <a:r>
              <a:rPr lang="nl" sz="24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Vul sectie ‘Stap 7: Ontwikkel een actieplan’ van het werkblad van uw groep in volgens hetzelfde scenario als wat u eerder kreeg.</a:t>
            </a:r>
            <a:endParaRPr lang="nl" sz="24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indent="-342900" algn="l" rtl="0">
              <a:buClr>
                <a:srgbClr val="F5333F"/>
              </a:buClr>
              <a:buFont typeface="Arial" panose="020B0604020202020204" pitchFamily="34" charset="0"/>
              <a:buChar char="•"/>
            </a:pPr>
            <a:endParaRPr lang="nl"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285750" indent="-342900" algn="l" rtl="0">
              <a:buClr>
                <a:srgbClr val="F5333F"/>
              </a:buClr>
              <a:buSzPts val="1800"/>
              <a:buFont typeface="Arial" panose="020B0604020202020204" pitchFamily="34" charset="0"/>
              <a:buChar char="•"/>
            </a:pPr>
            <a:r>
              <a:rPr lang="nl" sz="24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U hebt voor deze activiteit 10 minuten tijd.</a:t>
            </a:r>
            <a:endParaRPr lang="nl"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8"/>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94" name="Google Shape;394;p18"/>
          <p:cNvSpPr txBox="1"/>
          <p:nvPr/>
        </p:nvSpPr>
        <p:spPr>
          <a:xfrm>
            <a:off x="584397" y="638259"/>
            <a:ext cx="2745398"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Stap 8: </a:t>
            </a:r>
            <a:endParaRPr lang="nl" sz="36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nl" sz="3600" b="1"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Onderneem actie</a:t>
            </a:r>
            <a:endParaRPr lang="nl"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95" name="Google Shape;395;p18"/>
          <p:cNvSpPr txBox="1"/>
          <p:nvPr/>
        </p:nvSpPr>
        <p:spPr>
          <a:xfrm>
            <a:off x="5882723" y="1520704"/>
            <a:ext cx="6128301" cy="34624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Werk samen met een vaste ‘buddy’.  </a:t>
            </a:r>
            <a:r>
              <a:rPr lang="nl" sz="1800" b="0" i="0" u="none" baseline="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Werk steeds in duo, met een derde persoon als loper. </a:t>
            </a:r>
            <a:endParaRPr lang="nl" sz="180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640"/>
              </a:spcBef>
              <a:spcAft>
                <a:spcPts val="0"/>
              </a:spcAft>
              <a:buNone/>
            </a:pPr>
            <a:endParaRPr lang="nl"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640"/>
              </a:spcBef>
              <a:spcAft>
                <a:spcPts val="0"/>
              </a:spcAft>
              <a:buNone/>
            </a:pPr>
            <a:endParaRPr lang="nl"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640"/>
              </a:spcBef>
              <a:spcAft>
                <a:spcPts val="0"/>
              </a:spcAft>
              <a:buNone/>
            </a:pPr>
            <a:r>
              <a:rPr lang="nl" sz="1800" b="1" i="0" u="none" baseline="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Wees waakzaam voor gevaren. Zoek actief naar neergestorte hoogspanningskabels en kapotte waterleidingen</a:t>
            </a:r>
            <a:r>
              <a:rPr lang="nl" b="0" i="0" u="none" baseline="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 Onderneem nooit een zoekactie in een gebied met stijgend water.</a:t>
            </a:r>
            <a:endParaRPr lang="nl"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640"/>
              </a:spcBef>
              <a:spcAft>
                <a:spcPts val="0"/>
              </a:spcAft>
              <a:buNone/>
            </a:pPr>
            <a:endParaRPr lang="nl"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640"/>
              </a:spcBef>
              <a:spcAft>
                <a:spcPts val="0"/>
              </a:spcAft>
              <a:buNone/>
            </a:pPr>
            <a:r>
              <a:rPr lang="nl" sz="1800" b="1" i="0" u="none" baseline="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Gebruik veiligheidsmateriaal.  </a:t>
            </a:r>
            <a:r>
              <a:rPr lang="nl" sz="1800" b="0" i="0" u="none" baseline="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Draag steeds veiligheidsuitrusting vóór u iemand probeert te redden.</a:t>
            </a:r>
            <a:endParaRPr lang="nl"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96" name="Google Shape;396;p18"/>
          <p:cNvSpPr txBox="1"/>
          <p:nvPr/>
        </p:nvSpPr>
        <p:spPr>
          <a:xfrm>
            <a:off x="4947149" y="638259"/>
            <a:ext cx="65046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20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Gebruik bij het ondernemen van actie volgende richtlijn:</a:t>
            </a:r>
            <a:endParaRPr lang="nl" sz="16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397" name="Google Shape;397;p18"/>
          <p:cNvPicPr preferRelativeResize="0"/>
          <p:nvPr/>
        </p:nvPicPr>
        <p:blipFill rotWithShape="1">
          <a:blip r:embed="rId3">
            <a:alphaModFix/>
            <a:grayscl/>
          </a:blip>
          <a:srcRect/>
          <a:stretch/>
        </p:blipFill>
        <p:spPr>
          <a:xfrm>
            <a:off x="4559783" y="4115218"/>
            <a:ext cx="970844" cy="688622"/>
          </a:xfrm>
          <a:prstGeom prst="rect">
            <a:avLst/>
          </a:prstGeom>
          <a:noFill/>
          <a:ln>
            <a:noFill/>
          </a:ln>
        </p:spPr>
      </p:pic>
      <p:pic>
        <p:nvPicPr>
          <p:cNvPr id="398" name="Google Shape;398;p18"/>
          <p:cNvPicPr preferRelativeResize="0"/>
          <p:nvPr/>
        </p:nvPicPr>
        <p:blipFill rotWithShape="1">
          <a:blip r:embed="rId4">
            <a:alphaModFix/>
            <a:grayscl/>
          </a:blip>
          <a:srcRect/>
          <a:stretch/>
        </p:blipFill>
        <p:spPr>
          <a:xfrm>
            <a:off x="4610583" y="2742782"/>
            <a:ext cx="869244" cy="767644"/>
          </a:xfrm>
          <a:prstGeom prst="rect">
            <a:avLst/>
          </a:prstGeom>
          <a:noFill/>
          <a:ln>
            <a:noFill/>
          </a:ln>
        </p:spPr>
      </p:pic>
      <p:pic>
        <p:nvPicPr>
          <p:cNvPr id="399" name="Google Shape;399;p18"/>
          <p:cNvPicPr preferRelativeResize="0"/>
          <p:nvPr/>
        </p:nvPicPr>
        <p:blipFill rotWithShape="1">
          <a:blip r:embed="rId5">
            <a:alphaModFix/>
            <a:grayscl/>
          </a:blip>
          <a:srcRect/>
          <a:stretch/>
        </p:blipFill>
        <p:spPr>
          <a:xfrm>
            <a:off x="4537205" y="1412342"/>
            <a:ext cx="1016000" cy="925689"/>
          </a:xfrm>
          <a:prstGeom prst="rect">
            <a:avLst/>
          </a:prstGeom>
          <a:noFill/>
          <a:ln>
            <a:noFill/>
          </a:ln>
        </p:spPr>
      </p:pic>
      <p:sp>
        <p:nvSpPr>
          <p:cNvPr id="400" name="Google Shape;400;p18"/>
          <p:cNvSpPr txBox="1"/>
          <p:nvPr/>
        </p:nvSpPr>
        <p:spPr>
          <a:xfrm>
            <a:off x="4579646" y="5321492"/>
            <a:ext cx="7331046"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l" sz="2000" b="1" i="0" u="none" baseline="0">
                <a:solidFill>
                  <a:schemeClr val="tx1"/>
                </a:solidFill>
                <a:latin typeface="Open sans" panose="020B0606030504020204" pitchFamily="34" charset="0"/>
                <a:ea typeface="Open sans" panose="020B0606030504020204" pitchFamily="34" charset="0"/>
                <a:cs typeface="+mn-cs"/>
                <a:sym typeface="Arial" panose="020B0604020202020204" pitchFamily="34" charset="0"/>
              </a:rPr>
              <a:t>Handel enkel als er richtlijnen worden gegeven door hulpverleners of als u meer geavanceerde opleiding hebt gekregen. </a:t>
            </a:r>
          </a:p>
          <a:p>
            <a:pPr marL="0" marR="0" lvl="0" indent="0" algn="ctr" rtl="0">
              <a:spcBef>
                <a:spcPts val="0"/>
              </a:spcBef>
              <a:spcAft>
                <a:spcPts val="0"/>
              </a:spcAft>
              <a:buNone/>
            </a:pPr>
            <a:r>
              <a:rPr lang="nl" sz="20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BRENG UZELF NIET IN GEVAAR</a:t>
            </a:r>
            <a:endParaRPr lang="nl" sz="20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19" descr="A picture containing outdoor, ground, person, person&#10;&#10;Description automatically generated"/>
          <p:cNvPicPr preferRelativeResize="0"/>
          <p:nvPr/>
        </p:nvPicPr>
        <p:blipFill rotWithShape="1">
          <a:blip r:embed="rId3">
            <a:alphaModFix/>
          </a:blip>
          <a:srcRect/>
          <a:stretch/>
        </p:blipFill>
        <p:spPr>
          <a:xfrm>
            <a:off x="1905000" y="0"/>
            <a:ext cx="10287000" cy="6858000"/>
          </a:xfrm>
          <a:prstGeom prst="rect">
            <a:avLst/>
          </a:prstGeom>
          <a:noFill/>
          <a:ln>
            <a:noFill/>
          </a:ln>
        </p:spPr>
      </p:pic>
      <p:sp>
        <p:nvSpPr>
          <p:cNvPr id="411" name="Google Shape;411;p19"/>
          <p:cNvSpPr/>
          <p:nvPr/>
        </p:nvSpPr>
        <p:spPr>
          <a:xfrm>
            <a:off x="4517716" y="4217158"/>
            <a:ext cx="7435348" cy="1559338"/>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2" name="Google Shape;412;p19"/>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13" name="Google Shape;413;p19"/>
          <p:cNvSpPr txBox="1"/>
          <p:nvPr/>
        </p:nvSpPr>
        <p:spPr>
          <a:xfrm>
            <a:off x="1023298" y="638259"/>
            <a:ext cx="2373045"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Stap 9:</a:t>
            </a:r>
            <a:endParaRPr lang="nl" sz="36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nl" sz="3600" b="1"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Evalueer</a:t>
            </a:r>
            <a:endParaRPr lang="nl"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414" name="Google Shape;414;p19"/>
          <p:cNvSpPr txBox="1"/>
          <p:nvPr/>
        </p:nvSpPr>
        <p:spPr>
          <a:xfrm>
            <a:off x="5068154" y="4551556"/>
            <a:ext cx="6682568" cy="100023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nl" sz="1800" b="0" i="0" u="none" baseline="0">
                <a:solidFill>
                  <a:schemeClr val="lt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Evalueer wat er nog werkt. Dit kan verdere beslissingen beïnvloeden.</a:t>
            </a:r>
            <a:endParaRPr lang="nl" sz="1800" dirty="0">
              <a:solidFill>
                <a:schemeClr val="lt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285750" marR="0" lvl="0" indent="-285750" algn="l" rtl="0">
              <a:spcBef>
                <a:spcPts val="640"/>
              </a:spcBef>
              <a:spcAft>
                <a:spcPts val="0"/>
              </a:spcAft>
              <a:buClr>
                <a:schemeClr val="lt1"/>
              </a:buClr>
              <a:buSzPts val="1800"/>
              <a:buFont typeface="Arial"/>
              <a:buChar char="•"/>
            </a:pPr>
            <a:r>
              <a:rPr lang="nl" sz="1800" b="0" i="0" u="none" baseline="0">
                <a:solidFill>
                  <a:schemeClr val="lt1"/>
                </a:solidFill>
                <a:latin typeface="Open sans" panose="020B0606030504020204" pitchFamily="34" charset="0"/>
                <a:ea typeface="Open sans" panose="020B0606030504020204" pitchFamily="34" charset="0"/>
                <a:cs typeface="+mn-cs"/>
                <a:sym typeface="Calibri" panose="020F0502020204030204" pitchFamily="34" charset="0"/>
              </a:rPr>
              <a:t>Onthoud dat opschalen een continu proces is.</a:t>
            </a:r>
            <a:endParaRPr lang="nl" dirty="0">
              <a:latin typeface="Open sans" panose="020B0606030504020204" pitchFamily="34" charset="0"/>
              <a:ea typeface="Open sans" panose="020B0606030504020204" pitchFamily="34" charset="0"/>
              <a:cs typeface="+mn-cs"/>
              <a:sym typeface="Calibri" panose="020F05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20"/>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25" name="Google Shape;425;p20"/>
          <p:cNvSpPr txBox="1"/>
          <p:nvPr/>
        </p:nvSpPr>
        <p:spPr>
          <a:xfrm>
            <a:off x="400050" y="638259"/>
            <a:ext cx="3381375"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lumMod val="100000"/>
                  </a:srgbClr>
                </a:solidFill>
                <a:latin typeface="Arial" panose="020B0604020202020204" pitchFamily="34" charset="0"/>
                <a:cs typeface="+mn-cs"/>
                <a:sym typeface="Arial" panose="020B0604020202020204" pitchFamily="34" charset="0"/>
              </a:rPr>
              <a:t>Soorten instortingen en holtes</a:t>
            </a:r>
            <a:endParaRPr lang="nl" sz="3600" b="1" dirty="0">
              <a:solidFill>
                <a:srgbClr val="F5333F">
                  <a:lumMod val="100000"/>
                </a:srgbClr>
              </a:solidFill>
              <a:latin typeface="Arial" panose="020B0604020202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nl" sz="1800" b="1" dirty="0">
              <a:solidFill>
                <a:schemeClr val="lt1"/>
              </a:solidFill>
              <a:latin typeface="Arial" panose="020B0604020202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nl" sz="2400" b="0" i="0" u="none" baseline="0" dirty="0">
                <a:solidFill>
                  <a:schemeClr val="lt1">
                    <a:lumMod val="100000"/>
                  </a:schemeClr>
                </a:solidFill>
                <a:latin typeface="Arial" panose="020B0604020202020204" pitchFamily="34" charset="0"/>
                <a:cs typeface="+mn-cs"/>
                <a:sym typeface="Arial" panose="020B0604020202020204" pitchFamily="34" charset="0"/>
              </a:rPr>
              <a:t>V-vormig</a:t>
            </a:r>
            <a:endParaRPr lang="nl" sz="2400" dirty="0">
              <a:solidFill>
                <a:schemeClr val="lt1">
                  <a:lumMod val="100000"/>
                </a:schemeClr>
              </a:solidFill>
              <a:latin typeface="Arial" panose="020B0604020202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sz="1800" b="1" dirty="0">
              <a:solidFill>
                <a:schemeClr val="lt1"/>
              </a:solidFill>
              <a:latin typeface="Arial"/>
              <a:ea typeface="Arial"/>
              <a:cs typeface="Arial"/>
              <a:sym typeface="Arial"/>
            </a:endParaRPr>
          </a:p>
        </p:txBody>
      </p:sp>
      <p:pic>
        <p:nvPicPr>
          <p:cNvPr id="1026" name="Picture 2" descr="slideplayer.com/slide/13271358/79/images/24/Types+...">
            <a:extLst>
              <a:ext uri="{FF2B5EF4-FFF2-40B4-BE49-F238E27FC236}">
                <a16:creationId xmlns:a16="http://schemas.microsoft.com/office/drawing/2014/main" id="{F323F837-0216-C453-8FF6-88D6FD0ECB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052" b="8583"/>
          <a:stretch/>
        </p:blipFill>
        <p:spPr bwMode="auto">
          <a:xfrm>
            <a:off x="4194578" y="3566569"/>
            <a:ext cx="7997422" cy="3281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ilding after suffering structural collapse">
            <a:extLst>
              <a:ext uri="{FF2B5EF4-FFF2-40B4-BE49-F238E27FC236}">
                <a16:creationId xmlns:a16="http://schemas.microsoft.com/office/drawing/2014/main" id="{4651ED54-97C7-F79E-C249-3366C8849F1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t="15378"/>
          <a:stretch/>
        </p:blipFill>
        <p:spPr bwMode="auto">
          <a:xfrm>
            <a:off x="4194578" y="9756"/>
            <a:ext cx="7997422" cy="3541710"/>
          </a:xfrm>
          <a:prstGeom prst="rect">
            <a:avLst/>
          </a:prstGeom>
          <a:noFill/>
          <a:extLst>
            <a:ext uri="{909E8E84-426E-40DD-AFC4-6F175D3DCCD1}">
              <a14:hiddenFill xmlns:a14="http://schemas.microsoft.com/office/drawing/2010/main">
                <a:solidFill>
                  <a:srgbClr val="FFFFFF"/>
                </a:solidFill>
              </a14:hiddenFill>
            </a:ext>
          </a:extLst>
        </p:spPr>
      </p:pic>
      <p:sp>
        <p:nvSpPr>
          <p:cNvPr id="3" name="Arrow: Chevron 2">
            <a:extLst>
              <a:ext uri="{FF2B5EF4-FFF2-40B4-BE49-F238E27FC236}">
                <a16:creationId xmlns:a16="http://schemas.microsoft.com/office/drawing/2014/main" id="{E67CE69D-6874-C542-8FD3-CEA5FB6A50BB}"/>
              </a:ext>
            </a:extLst>
          </p:cNvPr>
          <p:cNvSpPr/>
          <p:nvPr/>
        </p:nvSpPr>
        <p:spPr>
          <a:xfrm rot="5133579">
            <a:off x="6669259" y="-1563859"/>
            <a:ext cx="1661998" cy="5812975"/>
          </a:xfrm>
          <a:prstGeom prst="chevron">
            <a:avLst>
              <a:gd name="adj" fmla="val 89245"/>
            </a:avLst>
          </a:prstGeom>
          <a:solidFill>
            <a:srgbClr val="F533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solidFill>
                <a:schemeClr val="tx1"/>
              </a:solidFill>
            </a:endParaRPr>
          </a:p>
        </p:txBody>
      </p:sp>
      <p:sp>
        <p:nvSpPr>
          <p:cNvPr id="2" name="ZoneTexte 1">
            <a:extLst>
              <a:ext uri="{FF2B5EF4-FFF2-40B4-BE49-F238E27FC236}">
                <a16:creationId xmlns:a16="http://schemas.microsoft.com/office/drawing/2014/main" id="{7B689D69-4F5C-FD6D-2F64-B550F63C669E}"/>
              </a:ext>
            </a:extLst>
          </p:cNvPr>
          <p:cNvSpPr txBox="1"/>
          <p:nvPr/>
        </p:nvSpPr>
        <p:spPr>
          <a:xfrm>
            <a:off x="6461760" y="5689600"/>
            <a:ext cx="599440" cy="307777"/>
          </a:xfrm>
          <a:prstGeom prst="rect">
            <a:avLst/>
          </a:prstGeom>
          <a:solidFill>
            <a:schemeClr val="bg1"/>
          </a:solidFill>
        </p:spPr>
        <p:txBody>
          <a:bodyPr wrap="square" rtlCol="0">
            <a:spAutoFit/>
          </a:bodyPr>
          <a:lstStyle/>
          <a:p>
            <a:pPr algn="l" rtl="0"/>
            <a:r>
              <a:rPr lang="nl" b="0" i="0" u="none" baseline="0"/>
              <a:t>Holte</a:t>
            </a:r>
            <a:endParaRPr lang="nl" dirty="0"/>
          </a:p>
        </p:txBody>
      </p:sp>
      <p:sp>
        <p:nvSpPr>
          <p:cNvPr id="4" name="ZoneTexte 3">
            <a:extLst>
              <a:ext uri="{FF2B5EF4-FFF2-40B4-BE49-F238E27FC236}">
                <a16:creationId xmlns:a16="http://schemas.microsoft.com/office/drawing/2014/main" id="{9D03B40D-4462-83A9-2068-7478D75B28FF}"/>
              </a:ext>
            </a:extLst>
          </p:cNvPr>
          <p:cNvSpPr txBox="1"/>
          <p:nvPr/>
        </p:nvSpPr>
        <p:spPr>
          <a:xfrm>
            <a:off x="9956800" y="5843488"/>
            <a:ext cx="599440" cy="307777"/>
          </a:xfrm>
          <a:prstGeom prst="rect">
            <a:avLst/>
          </a:prstGeom>
          <a:solidFill>
            <a:schemeClr val="bg1"/>
          </a:solidFill>
        </p:spPr>
        <p:txBody>
          <a:bodyPr wrap="square" rtlCol="0">
            <a:spAutoFit/>
          </a:bodyPr>
          <a:lstStyle/>
          <a:p>
            <a:pPr algn="l" rtl="0"/>
            <a:r>
              <a:rPr lang="nl" b="0" i="0" u="none" baseline="0"/>
              <a:t>Holte</a:t>
            </a:r>
            <a:endParaRPr lang="nl"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1"/>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42" name="Google Shape;442;p21"/>
          <p:cNvSpPr txBox="1"/>
          <p:nvPr/>
        </p:nvSpPr>
        <p:spPr>
          <a:xfrm>
            <a:off x="342900" y="638259"/>
            <a:ext cx="3194429"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Soorten instortingen en holtes</a:t>
            </a:r>
            <a:endParaRPr lang="nl" sz="36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nl"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nl" sz="2400" b="0"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Pannenkoek</a:t>
            </a:r>
            <a:endParaRPr lang="nl" sz="24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sz="18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grpSp>
        <p:nvGrpSpPr>
          <p:cNvPr id="443" name="Google Shape;443;p21"/>
          <p:cNvGrpSpPr/>
          <p:nvPr/>
        </p:nvGrpSpPr>
        <p:grpSpPr>
          <a:xfrm>
            <a:off x="4194578" y="1081504"/>
            <a:ext cx="8004974" cy="4694992"/>
            <a:chOff x="573253" y="1859124"/>
            <a:chExt cx="7725651" cy="3897642"/>
          </a:xfrm>
        </p:grpSpPr>
        <p:pic>
          <p:nvPicPr>
            <p:cNvPr id="444" name="Google Shape;444;p21" descr="rescate6a"/>
            <p:cNvPicPr preferRelativeResize="0"/>
            <p:nvPr/>
          </p:nvPicPr>
          <p:blipFill rotWithShape="1">
            <a:blip r:embed="rId3">
              <a:alphaModFix/>
            </a:blip>
            <a:srcRect/>
            <a:stretch/>
          </p:blipFill>
          <p:spPr>
            <a:xfrm>
              <a:off x="573253" y="1859124"/>
              <a:ext cx="7725651" cy="3897642"/>
            </a:xfrm>
            <a:prstGeom prst="rect">
              <a:avLst/>
            </a:prstGeom>
            <a:noFill/>
            <a:ln>
              <a:noFill/>
            </a:ln>
          </p:spPr>
        </p:pic>
        <p:cxnSp>
          <p:nvCxnSpPr>
            <p:cNvPr id="445" name="Google Shape;445;p21"/>
            <p:cNvCxnSpPr/>
            <p:nvPr/>
          </p:nvCxnSpPr>
          <p:spPr>
            <a:xfrm rot="10800000" flipH="1">
              <a:off x="2670884" y="3500763"/>
              <a:ext cx="3446109" cy="1165864"/>
            </a:xfrm>
            <a:prstGeom prst="straightConnector1">
              <a:avLst/>
            </a:prstGeom>
            <a:noFill/>
            <a:ln w="76200" cap="flat" cmpd="sng">
              <a:solidFill>
                <a:srgbClr val="FFFF00"/>
              </a:solidFill>
              <a:prstDash val="solid"/>
              <a:round/>
              <a:headEnd type="none" w="sm" len="sm"/>
              <a:tailEnd type="none" w="sm" len="sm"/>
            </a:ln>
          </p:spPr>
        </p:cxnSp>
        <p:cxnSp>
          <p:nvCxnSpPr>
            <p:cNvPr id="446" name="Google Shape;446;p21"/>
            <p:cNvCxnSpPr/>
            <p:nvPr/>
          </p:nvCxnSpPr>
          <p:spPr>
            <a:xfrm flipH="1">
              <a:off x="4019362" y="3569343"/>
              <a:ext cx="2097631" cy="1371604"/>
            </a:xfrm>
            <a:prstGeom prst="straightConnector1">
              <a:avLst/>
            </a:prstGeom>
            <a:noFill/>
            <a:ln w="76200" cap="flat" cmpd="sng">
              <a:solidFill>
                <a:srgbClr val="FFFF00"/>
              </a:solidFill>
              <a:prstDash val="solid"/>
              <a:round/>
              <a:headEnd type="none" w="sm" len="sm"/>
              <a:tailEnd type="none" w="sm" len="sm"/>
            </a:ln>
          </p:spPr>
        </p:cxnSp>
        <p:cxnSp>
          <p:nvCxnSpPr>
            <p:cNvPr id="447" name="Google Shape;447;p21"/>
            <p:cNvCxnSpPr/>
            <p:nvPr/>
          </p:nvCxnSpPr>
          <p:spPr>
            <a:xfrm rot="10800000" flipH="1">
              <a:off x="4019362" y="4117985"/>
              <a:ext cx="2996616" cy="822963"/>
            </a:xfrm>
            <a:prstGeom prst="straightConnector1">
              <a:avLst/>
            </a:prstGeom>
            <a:noFill/>
            <a:ln w="76200" cap="flat" cmpd="sng">
              <a:solidFill>
                <a:srgbClr val="FFFF00"/>
              </a:solidFill>
              <a:prstDash val="solid"/>
              <a:round/>
              <a:headEnd type="none" w="sm" len="sm"/>
              <a:tailEnd type="none" w="sm" len="sm"/>
            </a:ln>
          </p:spPr>
        </p:cxnSp>
      </p:grpSp>
      <p:pic>
        <p:nvPicPr>
          <p:cNvPr id="448" name="Google Shape;448;p21" descr="Sin título1"/>
          <p:cNvPicPr preferRelativeResize="0"/>
          <p:nvPr/>
        </p:nvPicPr>
        <p:blipFill rotWithShape="1">
          <a:blip r:embed="rId4">
            <a:alphaModFix/>
          </a:blip>
          <a:srcRect/>
          <a:stretch/>
        </p:blipFill>
        <p:spPr>
          <a:xfrm>
            <a:off x="4194578" y="5986"/>
            <a:ext cx="2278920" cy="2685454"/>
          </a:xfrm>
          <a:prstGeom prst="rect">
            <a:avLst/>
          </a:prstGeom>
          <a:noFill/>
          <a:ln>
            <a:noFill/>
          </a:ln>
        </p:spPr>
      </p:pic>
      <p:sp>
        <p:nvSpPr>
          <p:cNvPr id="2" name="ZoneTexte 1">
            <a:extLst>
              <a:ext uri="{FF2B5EF4-FFF2-40B4-BE49-F238E27FC236}">
                <a16:creationId xmlns:a16="http://schemas.microsoft.com/office/drawing/2014/main" id="{7CBAE65F-6172-6DBA-6E33-250D8DCEA8FD}"/>
              </a:ext>
            </a:extLst>
          </p:cNvPr>
          <p:cNvSpPr txBox="1"/>
          <p:nvPr/>
        </p:nvSpPr>
        <p:spPr>
          <a:xfrm>
            <a:off x="4866640" y="2383663"/>
            <a:ext cx="1303522" cy="307777"/>
          </a:xfrm>
          <a:prstGeom prst="rect">
            <a:avLst/>
          </a:prstGeom>
          <a:solidFill>
            <a:schemeClr val="bg1"/>
          </a:solidFill>
        </p:spPr>
        <p:txBody>
          <a:bodyPr wrap="square" rtlCol="0">
            <a:spAutoFit/>
          </a:bodyPr>
          <a:lstStyle/>
          <a:p>
            <a:pPr algn="l" rtl="0"/>
            <a:r>
              <a:rPr lang="nl" b="0" i="0" u="none" baseline="0"/>
              <a:t>Stapeling</a:t>
            </a:r>
            <a:endParaRPr lang="nl"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grpSp>
        <p:nvGrpSpPr>
          <p:cNvPr id="458" name="Google Shape;458;p22"/>
          <p:cNvGrpSpPr/>
          <p:nvPr/>
        </p:nvGrpSpPr>
        <p:grpSpPr>
          <a:xfrm>
            <a:off x="4065122" y="598337"/>
            <a:ext cx="8126878" cy="5178159"/>
            <a:chOff x="2260" y="0"/>
            <a:chExt cx="2588" cy="2708"/>
          </a:xfrm>
        </p:grpSpPr>
        <p:pic>
          <p:nvPicPr>
            <p:cNvPr id="459" name="Google Shape;459;p22" descr="rescate8a"/>
            <p:cNvPicPr preferRelativeResize="0"/>
            <p:nvPr/>
          </p:nvPicPr>
          <p:blipFill rotWithShape="1">
            <a:blip r:embed="rId3">
              <a:alphaModFix/>
            </a:blip>
            <a:srcRect/>
            <a:stretch/>
          </p:blipFill>
          <p:spPr>
            <a:xfrm>
              <a:off x="2260" y="0"/>
              <a:ext cx="2588" cy="2708"/>
            </a:xfrm>
            <a:prstGeom prst="rect">
              <a:avLst/>
            </a:prstGeom>
            <a:noFill/>
            <a:ln>
              <a:noFill/>
            </a:ln>
          </p:spPr>
        </p:pic>
        <p:cxnSp>
          <p:nvCxnSpPr>
            <p:cNvPr id="460" name="Google Shape;460;p22"/>
            <p:cNvCxnSpPr/>
            <p:nvPr/>
          </p:nvCxnSpPr>
          <p:spPr>
            <a:xfrm>
              <a:off x="2260" y="1054"/>
              <a:ext cx="1768" cy="1268"/>
            </a:xfrm>
            <a:prstGeom prst="straightConnector1">
              <a:avLst/>
            </a:prstGeom>
            <a:noFill/>
            <a:ln w="76200" cap="flat" cmpd="sng">
              <a:solidFill>
                <a:srgbClr val="F5333F"/>
              </a:solidFill>
              <a:prstDash val="solid"/>
              <a:round/>
              <a:headEnd type="none" w="sm" len="sm"/>
              <a:tailEnd type="none" w="sm" len="sm"/>
            </a:ln>
            <a:effectLst>
              <a:outerShdw blurRad="50800" dist="38100" dir="2700000" algn="tl" rotWithShape="0">
                <a:prstClr val="black">
                  <a:alpha val="40000"/>
                </a:prstClr>
              </a:outerShdw>
            </a:effectLst>
          </p:spPr>
        </p:cxnSp>
        <p:cxnSp>
          <p:nvCxnSpPr>
            <p:cNvPr id="461" name="Google Shape;461;p22"/>
            <p:cNvCxnSpPr/>
            <p:nvPr/>
          </p:nvCxnSpPr>
          <p:spPr>
            <a:xfrm rot="10800000">
              <a:off x="2358" y="2322"/>
              <a:ext cx="1670" cy="0"/>
            </a:xfrm>
            <a:prstGeom prst="straightConnector1">
              <a:avLst/>
            </a:prstGeom>
            <a:noFill/>
            <a:ln w="76200" cap="flat" cmpd="sng">
              <a:solidFill>
                <a:srgbClr val="F5333F"/>
              </a:solidFill>
              <a:prstDash val="solid"/>
              <a:round/>
              <a:headEnd type="none" w="sm" len="sm"/>
              <a:tailEnd type="none" w="sm" len="sm"/>
            </a:ln>
            <a:effectLst>
              <a:outerShdw blurRad="50800" dist="38100" dir="2700000" algn="tl" rotWithShape="0">
                <a:prstClr val="black">
                  <a:alpha val="40000"/>
                </a:prstClr>
              </a:outerShdw>
            </a:effectLst>
          </p:spPr>
        </p:cxnSp>
      </p:grpSp>
      <p:sp>
        <p:nvSpPr>
          <p:cNvPr id="462" name="Google Shape;462;p22"/>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63" name="Google Shape;463;p22"/>
          <p:cNvSpPr txBox="1"/>
          <p:nvPr/>
        </p:nvSpPr>
        <p:spPr>
          <a:xfrm>
            <a:off x="219074" y="638259"/>
            <a:ext cx="3438525"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Soorten instortingen en holtes</a:t>
            </a:r>
            <a:endParaRPr lang="nl" sz="36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nl"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nl" sz="2400" b="0"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Leunend</a:t>
            </a:r>
            <a:endParaRPr lang="nl" sz="24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sz="18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464" name="Google Shape;464;p22" descr="Sin título1"/>
          <p:cNvPicPr preferRelativeResize="0"/>
          <p:nvPr/>
        </p:nvPicPr>
        <p:blipFill rotWithShape="1">
          <a:blip r:embed="rId4">
            <a:alphaModFix/>
          </a:blip>
          <a:srcRect/>
          <a:stretch/>
        </p:blipFill>
        <p:spPr>
          <a:xfrm>
            <a:off x="9416241" y="24729"/>
            <a:ext cx="2708832" cy="275819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2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75" name="Google Shape;475;p23"/>
          <p:cNvSpPr txBox="1"/>
          <p:nvPr/>
        </p:nvSpPr>
        <p:spPr>
          <a:xfrm>
            <a:off x="371474" y="638259"/>
            <a:ext cx="3492145"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Soorten instortingen en holtes</a:t>
            </a:r>
            <a:endParaRPr lang="nl" sz="36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nl"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nl" sz="2400" b="0"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Hangend</a:t>
            </a:r>
            <a:endParaRPr lang="nl" sz="24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sz="18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grpSp>
        <p:nvGrpSpPr>
          <p:cNvPr id="476" name="Google Shape;476;p23"/>
          <p:cNvGrpSpPr/>
          <p:nvPr/>
        </p:nvGrpSpPr>
        <p:grpSpPr>
          <a:xfrm>
            <a:off x="4194578" y="1918708"/>
            <a:ext cx="7829552" cy="4127966"/>
            <a:chOff x="0" y="0"/>
            <a:chExt cx="5039" cy="2657"/>
          </a:xfrm>
        </p:grpSpPr>
        <p:pic>
          <p:nvPicPr>
            <p:cNvPr id="477" name="Google Shape;477;p23" descr="Sin título1"/>
            <p:cNvPicPr preferRelativeResize="0"/>
            <p:nvPr/>
          </p:nvPicPr>
          <p:blipFill rotWithShape="1">
            <a:blip r:embed="rId3">
              <a:alphaModFix/>
            </a:blip>
            <a:srcRect/>
            <a:stretch/>
          </p:blipFill>
          <p:spPr>
            <a:xfrm>
              <a:off x="2759" y="0"/>
              <a:ext cx="2280" cy="2657"/>
            </a:xfrm>
            <a:prstGeom prst="rect">
              <a:avLst/>
            </a:prstGeom>
            <a:noFill/>
            <a:ln>
              <a:noFill/>
            </a:ln>
          </p:spPr>
        </p:pic>
        <p:pic>
          <p:nvPicPr>
            <p:cNvPr id="478" name="Google Shape;478;p23" descr="pereira1"/>
            <p:cNvPicPr preferRelativeResize="0"/>
            <p:nvPr/>
          </p:nvPicPr>
          <p:blipFill rotWithShape="1">
            <a:blip r:embed="rId4">
              <a:alphaModFix/>
            </a:blip>
            <a:srcRect/>
            <a:stretch/>
          </p:blipFill>
          <p:spPr>
            <a:xfrm>
              <a:off x="0" y="46"/>
              <a:ext cx="2546" cy="243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p:nvPr/>
        </p:nvSpPr>
        <p:spPr>
          <a:xfrm>
            <a:off x="0" y="0"/>
            <a:ext cx="12192000" cy="685800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04" name="Google Shape;104;p2"/>
          <p:cNvSpPr/>
          <p:nvPr/>
        </p:nvSpPr>
        <p:spPr>
          <a:xfrm>
            <a:off x="633576" y="1828569"/>
            <a:ext cx="409056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nl" sz="4000" b="1" i="0" u="none" strike="noStrike" cap="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Doelstellingen</a:t>
            </a:r>
            <a:endParaRPr lang="nl" sz="4000" b="0" i="0" u="none" strike="noStrike" cap="none"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105" name="Google Shape;105;p2"/>
          <p:cNvSpPr/>
          <p:nvPr/>
        </p:nvSpPr>
        <p:spPr>
          <a:xfrm>
            <a:off x="1167265" y="2765301"/>
            <a:ext cx="10713083" cy="240061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lt1"/>
              </a:buClr>
              <a:buSzPts val="2000"/>
              <a:buFont typeface="Noto Sans Symbols"/>
              <a:buChar char="✔"/>
            </a:pPr>
            <a:r>
              <a:rPr lang="nl" sz="2000" b="0" i="0" u="none" strike="noStrike" cap="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Begrip van de betekenis van ‘Light Search and Rescue’ (lichte zoek- en reddingsacties).</a:t>
            </a:r>
            <a:endParaRPr lang="nl" sz="20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lnSpc>
                <a:spcPct val="150000"/>
              </a:lnSpc>
              <a:spcBef>
                <a:spcPts val="0"/>
              </a:spcBef>
              <a:spcAft>
                <a:spcPts val="0"/>
              </a:spcAft>
              <a:buClr>
                <a:schemeClr val="lt1"/>
              </a:buClr>
              <a:buSzPts val="2000"/>
              <a:buFont typeface="Noto Sans Symbols"/>
              <a:buChar char="✔"/>
            </a:pPr>
            <a:r>
              <a:rPr lang="nl" sz="2000" b="0" i="0" u="none" strike="noStrike" cap="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Kennis van de aangewezen veiligheidsmaatregelen.</a:t>
            </a:r>
            <a:endParaRPr lang="nl" sz="20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lnSpc>
                <a:spcPct val="150000"/>
              </a:lnSpc>
              <a:spcBef>
                <a:spcPts val="0"/>
              </a:spcBef>
              <a:spcAft>
                <a:spcPts val="0"/>
              </a:spcAft>
              <a:buClr>
                <a:schemeClr val="lt1"/>
              </a:buClr>
              <a:buSzPts val="2000"/>
              <a:buFont typeface="Noto Sans Symbols"/>
              <a:buChar char="✔"/>
            </a:pPr>
            <a:r>
              <a:rPr lang="nl" sz="2000" b="0" i="0" u="none" strike="noStrike" cap="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Begrip van de betekenis van de term ‘opschaling’ en het ‘9-step sizeup model’ (9-staps-opschalingsmodel).</a:t>
            </a:r>
            <a:endParaRPr lang="nl" sz="20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lnSpc>
                <a:spcPct val="150000"/>
              </a:lnSpc>
              <a:spcBef>
                <a:spcPts val="0"/>
              </a:spcBef>
              <a:spcAft>
                <a:spcPts val="0"/>
              </a:spcAft>
              <a:buClr>
                <a:schemeClr val="lt1"/>
              </a:buClr>
              <a:buSzPts val="2000"/>
              <a:buFont typeface="Noto Sans Symbols"/>
              <a:buChar char="✔"/>
            </a:pPr>
            <a:r>
              <a:rPr lang="nl" sz="20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Begrip hoe een zoekoperatie gevoerd moet worden.</a:t>
            </a:r>
            <a:endParaRPr lang="nl" sz="20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lnSpc>
                <a:spcPct val="150000"/>
              </a:lnSpc>
              <a:spcBef>
                <a:spcPts val="0"/>
              </a:spcBef>
              <a:spcAft>
                <a:spcPts val="0"/>
              </a:spcAft>
              <a:buClr>
                <a:schemeClr val="lt1"/>
              </a:buClr>
              <a:buSzPts val="2000"/>
              <a:buFont typeface="Noto Sans Symbols"/>
              <a:buChar char="✔"/>
            </a:pPr>
            <a:r>
              <a:rPr lang="nl" sz="2000" b="0" i="0" u="none" strike="noStrike" cap="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Begrip hoe een reddingsactie gevoerd moet worden.</a:t>
            </a:r>
            <a:endParaRPr lang="nl" dirty="0">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106" name="Google Shape;106;p2"/>
          <p:cNvPicPr preferRelativeResize="0"/>
          <p:nvPr/>
        </p:nvPicPr>
        <p:blipFill rotWithShape="1">
          <a:blip r:embed="rId3">
            <a:alphaModFix/>
          </a:blip>
          <a:srcRect/>
          <a:stretch/>
        </p:blipFill>
        <p:spPr>
          <a:xfrm>
            <a:off x="633576" y="519479"/>
            <a:ext cx="1067378" cy="92333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26" descr="A picture containing person, young, child&#10;&#10;Description automatically generated"/>
          <p:cNvPicPr preferRelativeResize="0"/>
          <p:nvPr/>
        </p:nvPicPr>
        <p:blipFill rotWithShape="1">
          <a:blip r:embed="rId3">
            <a:alphaModFix/>
          </a:blip>
          <a:srcRect/>
          <a:stretch/>
        </p:blipFill>
        <p:spPr>
          <a:xfrm>
            <a:off x="1896981" y="-5347"/>
            <a:ext cx="10295019" cy="6863346"/>
          </a:xfrm>
          <a:prstGeom prst="rect">
            <a:avLst/>
          </a:prstGeom>
          <a:noFill/>
          <a:ln>
            <a:noFill/>
          </a:ln>
        </p:spPr>
      </p:pic>
      <p:sp>
        <p:nvSpPr>
          <p:cNvPr id="489" name="Google Shape;489;p26"/>
          <p:cNvSpPr/>
          <p:nvPr/>
        </p:nvSpPr>
        <p:spPr>
          <a:xfrm>
            <a:off x="4517716" y="210713"/>
            <a:ext cx="7435348" cy="3018870"/>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0" name="Google Shape;490;p26"/>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91" name="Google Shape;491;p26"/>
          <p:cNvSpPr txBox="1"/>
          <p:nvPr/>
        </p:nvSpPr>
        <p:spPr>
          <a:xfrm>
            <a:off x="676940" y="638259"/>
            <a:ext cx="3304510"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Ken uw beperkingen</a:t>
            </a:r>
            <a:endParaRPr lang="nl"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492" name="Google Shape;492;p26"/>
          <p:cNvSpPr txBox="1"/>
          <p:nvPr/>
        </p:nvSpPr>
        <p:spPr>
          <a:xfrm>
            <a:off x="5013613" y="463882"/>
            <a:ext cx="6627068" cy="23852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Veel vrijwilligers liepen tijdens reddingsacties (dodelijke) verwondingen op omdat ze geen aandacht aan hun eigen fysieke en mentale beperkingen schonken.</a:t>
            </a:r>
            <a:endParaRPr lang="nl" sz="18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nl" sz="180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just" rtl="0">
              <a:spcBef>
                <a:spcPts val="640"/>
              </a:spcBef>
              <a:spcAft>
                <a:spcPts val="0"/>
              </a:spcAft>
              <a:buClr>
                <a:schemeClr val="dk1"/>
              </a:buClr>
              <a:buSzPts val="3200"/>
              <a:buFont typeface="Arial"/>
              <a:buNone/>
            </a:pPr>
            <a:r>
              <a:rPr lang="nl" sz="1800" b="1"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Probeer geen</a:t>
            </a:r>
            <a:r>
              <a:rPr lang="nl" sz="18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 zoek- en reddingsacties uit te voeren waar u niet voor bent opgeleid. Beveiligingsmateriaal volstaat niet om u te beschermen, </a:t>
            </a:r>
            <a:r>
              <a:rPr lang="nl" sz="1800" b="1"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zoek- en reddingsacties vereisen specifieke opleiding</a:t>
            </a:r>
            <a:r>
              <a:rPr lang="nl" sz="18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t>
            </a:r>
            <a:endParaRPr lang="nl" sz="18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24"/>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03" name="Google Shape;503;p24"/>
          <p:cNvSpPr txBox="1"/>
          <p:nvPr/>
        </p:nvSpPr>
        <p:spPr>
          <a:xfrm>
            <a:off x="311726" y="638259"/>
            <a:ext cx="3755449"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Zoek- en reddingsactie</a:t>
            </a:r>
            <a:endParaRPr lang="nl"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504" name="Google Shape;504;p24"/>
          <p:cNvSpPr txBox="1"/>
          <p:nvPr/>
        </p:nvSpPr>
        <p:spPr>
          <a:xfrm>
            <a:off x="4588474" y="861908"/>
            <a:ext cx="7291800" cy="48936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24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Vóór u een zoekactie onderneemt, </a:t>
            </a:r>
            <a:r>
              <a:rPr lang="nl" sz="24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bepaalt u een systematisch zoekpatroon</a:t>
            </a:r>
            <a:r>
              <a:rPr lang="nl" sz="24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 en zorgt u ervoor dat alle delen van het gebouw gedekt zijn. </a:t>
            </a:r>
            <a:endParaRPr lang="nl" sz="24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nl"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nl" sz="24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Voorbeelden van aangewezen systematische zoekpatronen omvatten: </a:t>
            </a:r>
            <a:endParaRPr lang="nl" sz="24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nl" sz="2400" b="1" dirty="0">
              <a:solidFill>
                <a:srgbClr val="055A99"/>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lnSpc>
                <a:spcPct val="200000"/>
              </a:lnSpc>
              <a:spcBef>
                <a:spcPts val="0"/>
              </a:spcBef>
              <a:spcAft>
                <a:spcPts val="0"/>
              </a:spcAft>
              <a:buClr>
                <a:srgbClr val="F5333F"/>
              </a:buClr>
              <a:buSzPts val="1800"/>
              <a:buFont typeface="Arial"/>
              <a:buChar char="•"/>
            </a:pPr>
            <a:r>
              <a:rPr lang="nl" sz="24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Van beneden naar boven/van boven naar beneden. </a:t>
            </a:r>
            <a:endParaRPr lang="nl" sz="24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lnSpc>
                <a:spcPct val="200000"/>
              </a:lnSpc>
              <a:spcBef>
                <a:spcPts val="0"/>
              </a:spcBef>
              <a:spcAft>
                <a:spcPts val="0"/>
              </a:spcAft>
              <a:buClr>
                <a:srgbClr val="F5333F"/>
              </a:buClr>
              <a:buSzPts val="1800"/>
              <a:buFont typeface="Arial"/>
              <a:buChar char="•"/>
            </a:pPr>
            <a:r>
              <a:rPr lang="nl" sz="24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Rechterwand/linkerwand </a:t>
            </a:r>
            <a:endParaRPr lang="nl" sz="24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lnSpc>
                <a:spcPct val="200000"/>
              </a:lnSpc>
              <a:spcBef>
                <a:spcPts val="0"/>
              </a:spcBef>
              <a:spcAft>
                <a:spcPts val="0"/>
              </a:spcAft>
              <a:buClr>
                <a:srgbClr val="F5333F"/>
              </a:buClr>
              <a:buSzPts val="1800"/>
              <a:buFont typeface="Arial"/>
              <a:buChar char="•"/>
            </a:pPr>
            <a:r>
              <a:rPr lang="nl" sz="24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Parallel</a:t>
            </a:r>
            <a:endParaRPr lang="nl" sz="2400" dirty="0">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25"/>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15" name="Google Shape;515;p25"/>
          <p:cNvSpPr txBox="1"/>
          <p:nvPr/>
        </p:nvSpPr>
        <p:spPr>
          <a:xfrm>
            <a:off x="276225" y="638259"/>
            <a:ext cx="3619500"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Zoek- en reddingsactie</a:t>
            </a:r>
            <a:endParaRPr lang="nl"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516" name="Google Shape;516;p25"/>
          <p:cNvSpPr txBox="1"/>
          <p:nvPr/>
        </p:nvSpPr>
        <p:spPr>
          <a:xfrm>
            <a:off x="4802882" y="565293"/>
            <a:ext cx="729187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2000" b="1" i="0" u="none" baseline="0">
                <a:solidFill>
                  <a:srgbClr val="F5333F">
                    <a:lumMod val="100000"/>
                  </a:srgbClr>
                </a:solidFill>
                <a:latin typeface="Arial" panose="020B0604020202020204" pitchFamily="34" charset="0"/>
                <a:cs typeface="+mn-cs"/>
                <a:sym typeface="Arial" panose="020B0604020202020204" pitchFamily="34" charset="0"/>
              </a:rPr>
              <a:t>Bij aanvang van de zoekactie:</a:t>
            </a:r>
            <a:r>
              <a:rPr lang="nl" sz="2000" b="0" i="0" u="none" baseline="0">
                <a:solidFill>
                  <a:srgbClr val="F5333F">
                    <a:lumMod val="100000"/>
                  </a:srgbClr>
                </a:solidFill>
                <a:latin typeface="Arial" panose="020B0604020202020204" pitchFamily="34" charset="0"/>
                <a:cs typeface="+mn-cs"/>
                <a:sym typeface="Arial" panose="020B0604020202020204" pitchFamily="34" charset="0"/>
              </a:rPr>
              <a:t>.</a:t>
            </a:r>
            <a:endParaRPr lang="nl" sz="1600" dirty="0">
              <a:solidFill>
                <a:srgbClr val="F5333F">
                  <a:lumMod val="100000"/>
                </a:srgbClr>
              </a:solidFill>
              <a:latin typeface="Arial" panose="020B0604020202020204" pitchFamily="34" charset="0"/>
              <a:cs typeface="+mn-cs"/>
              <a:sym typeface="Arial" panose="020B0604020202020204" pitchFamily="34" charset="0"/>
            </a:endParaRPr>
          </a:p>
        </p:txBody>
      </p:sp>
      <p:sp>
        <p:nvSpPr>
          <p:cNvPr id="517" name="Google Shape;517;p25"/>
          <p:cNvSpPr txBox="1"/>
          <p:nvPr/>
        </p:nvSpPr>
        <p:spPr>
          <a:xfrm>
            <a:off x="6096000" y="1397541"/>
            <a:ext cx="4433104" cy="4247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Roep naar eventuele slachtoffers.</a:t>
            </a:r>
            <a:endParaRPr lang="nl" sz="18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nl"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nl"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nl" sz="18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Stop af en toe om te luisteren</a:t>
            </a:r>
            <a:endParaRPr lang="nl" sz="18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nl"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nl"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nl" sz="18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Verklein de gebieden waar geluiden vandaan kunnen komen</a:t>
            </a:r>
            <a:endParaRPr lang="nl" sz="18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nl"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nl"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nl" sz="18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Baken zoekgebieden af en documenteer de resultaten</a:t>
            </a:r>
            <a:endParaRPr lang="nl" sz="18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nl"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nl"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nl" sz="18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Rapporteer de resultaten aan de responsorganisaties</a:t>
            </a:r>
            <a:endParaRPr lang="nl"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518" name="Google Shape;518;p25"/>
          <p:cNvPicPr preferRelativeResize="0"/>
          <p:nvPr/>
        </p:nvPicPr>
        <p:blipFill rotWithShape="1">
          <a:blip r:embed="rId3">
            <a:alphaModFix/>
            <a:duotone>
              <a:prstClr val="black"/>
              <a:schemeClr val="accent1">
                <a:tint val="45000"/>
                <a:satMod val="400000"/>
              </a:schemeClr>
            </a:duotone>
          </a:blip>
          <a:srcRect/>
          <a:stretch/>
        </p:blipFill>
        <p:spPr>
          <a:xfrm>
            <a:off x="5131243" y="3981530"/>
            <a:ext cx="559538" cy="559538"/>
          </a:xfrm>
          <a:prstGeom prst="rect">
            <a:avLst/>
          </a:prstGeom>
          <a:noFill/>
          <a:ln>
            <a:noFill/>
          </a:ln>
        </p:spPr>
      </p:pic>
      <p:pic>
        <p:nvPicPr>
          <p:cNvPr id="519" name="Google Shape;519;p25"/>
          <p:cNvPicPr preferRelativeResize="0"/>
          <p:nvPr/>
        </p:nvPicPr>
        <p:blipFill rotWithShape="1">
          <a:blip r:embed="rId4">
            <a:alphaModFix/>
            <a:duotone>
              <a:prstClr val="black"/>
              <a:schemeClr val="accent1">
                <a:tint val="45000"/>
                <a:satMod val="400000"/>
              </a:schemeClr>
            </a:duotone>
          </a:blip>
          <a:srcRect/>
          <a:stretch/>
        </p:blipFill>
        <p:spPr>
          <a:xfrm>
            <a:off x="5106454" y="1311050"/>
            <a:ext cx="609116" cy="609117"/>
          </a:xfrm>
          <a:prstGeom prst="rect">
            <a:avLst/>
          </a:prstGeom>
          <a:noFill/>
          <a:ln>
            <a:noFill/>
          </a:ln>
        </p:spPr>
      </p:pic>
      <p:pic>
        <p:nvPicPr>
          <p:cNvPr id="520" name="Google Shape;520;p25"/>
          <p:cNvPicPr preferRelativeResize="0"/>
          <p:nvPr/>
        </p:nvPicPr>
        <p:blipFill rotWithShape="1">
          <a:blip r:embed="rId5">
            <a:alphaModFix/>
            <a:duotone>
              <a:prstClr val="black"/>
              <a:schemeClr val="accent1">
                <a:tint val="45000"/>
                <a:satMod val="400000"/>
              </a:schemeClr>
            </a:duotone>
          </a:blip>
          <a:srcRect/>
          <a:stretch/>
        </p:blipFill>
        <p:spPr>
          <a:xfrm>
            <a:off x="5124161" y="2141669"/>
            <a:ext cx="573703" cy="502875"/>
          </a:xfrm>
          <a:prstGeom prst="rect">
            <a:avLst/>
          </a:prstGeom>
          <a:noFill/>
          <a:ln>
            <a:noFill/>
          </a:ln>
        </p:spPr>
      </p:pic>
      <p:pic>
        <p:nvPicPr>
          <p:cNvPr id="521" name="Google Shape;521;p25"/>
          <p:cNvPicPr preferRelativeResize="0"/>
          <p:nvPr/>
        </p:nvPicPr>
        <p:blipFill rotWithShape="1">
          <a:blip r:embed="rId6">
            <a:alphaModFix/>
            <a:duotone>
              <a:prstClr val="black"/>
              <a:schemeClr val="accent1">
                <a:tint val="45000"/>
                <a:satMod val="400000"/>
              </a:schemeClr>
            </a:duotone>
          </a:blip>
          <a:srcRect/>
          <a:stretch/>
        </p:blipFill>
        <p:spPr>
          <a:xfrm>
            <a:off x="5099371" y="4973247"/>
            <a:ext cx="623283" cy="573703"/>
          </a:xfrm>
          <a:prstGeom prst="rect">
            <a:avLst/>
          </a:prstGeom>
          <a:noFill/>
          <a:ln>
            <a:noFill/>
          </a:ln>
        </p:spPr>
      </p:pic>
      <p:pic>
        <p:nvPicPr>
          <p:cNvPr id="522" name="Google Shape;522;p25"/>
          <p:cNvPicPr preferRelativeResize="0"/>
          <p:nvPr/>
        </p:nvPicPr>
        <p:blipFill rotWithShape="1">
          <a:blip r:embed="rId7">
            <a:alphaModFix/>
            <a:duotone>
              <a:prstClr val="black"/>
              <a:schemeClr val="accent1">
                <a:tint val="45000"/>
                <a:satMod val="400000"/>
              </a:schemeClr>
            </a:duotone>
          </a:blip>
          <a:srcRect/>
          <a:stretch/>
        </p:blipFill>
        <p:spPr>
          <a:xfrm>
            <a:off x="5081664" y="3019103"/>
            <a:ext cx="658696" cy="58786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27"/>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33" name="Google Shape;533;p27"/>
          <p:cNvSpPr txBox="1"/>
          <p:nvPr/>
        </p:nvSpPr>
        <p:spPr>
          <a:xfrm>
            <a:off x="1233439" y="638259"/>
            <a:ext cx="2624186"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Veiligheid</a:t>
            </a:r>
            <a:endParaRPr lang="nl"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534" name="Google Shape;534;p27"/>
          <p:cNvSpPr txBox="1"/>
          <p:nvPr/>
        </p:nvSpPr>
        <p:spPr>
          <a:xfrm>
            <a:off x="4858703" y="638259"/>
            <a:ext cx="675635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20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Veiligheidsmaatregelen voor elke zoek- en reddingsactie</a:t>
            </a:r>
            <a:endParaRPr lang="nl" sz="16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535" name="Google Shape;535;p27"/>
          <p:cNvSpPr txBox="1"/>
          <p:nvPr/>
        </p:nvSpPr>
        <p:spPr>
          <a:xfrm>
            <a:off x="5798915" y="1549444"/>
            <a:ext cx="6081433" cy="4524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Noodsignalen: </a:t>
            </a:r>
            <a:r>
              <a:rPr lang="nl" sz="1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Beslis met welke signalen er kan worden gecommuniceerd en zorg ervoor dat iedereen alle signalen begrijpt. </a:t>
            </a:r>
            <a:endParaRPr lang="nl" sz="180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nl"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nl"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nl" sz="1800" b="1"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Vluchtwegen en veilige zones: </a:t>
            </a:r>
            <a:r>
              <a:rPr lang="nl" sz="1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Bepaal steeds veilige zones en een veilige vluchtweg bij een noodgeval. Vergewis u er vóór het betreden van een structuur van dat u veilig buiten raakt.</a:t>
            </a:r>
            <a:endParaRPr lang="nl" sz="180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nl"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nl"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nl" sz="1800" b="1"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Aanstelling van een veiligheidsbeambte: </a:t>
            </a:r>
            <a:r>
              <a:rPr lang="nl" sz="1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Stel iemand aan om over de veiligheid van het team te waken.</a:t>
            </a:r>
            <a:endParaRPr lang="nl" sz="180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nl"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nl"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nl" sz="1800" b="1" i="0" u="none" baseline="0">
                <a:solidFill>
                  <a:schemeClr val="tx1"/>
                </a:solidFill>
                <a:latin typeface="Open sans" panose="020B0606030504020204" pitchFamily="34" charset="0"/>
                <a:ea typeface="Open sans" panose="020B0606030504020204" pitchFamily="34" charset="0"/>
                <a:cs typeface="+mn-cs"/>
                <a:sym typeface="Arial" panose="020B0604020202020204" pitchFamily="34" charset="0"/>
              </a:rPr>
              <a:t>Gebruik van identificatiehesjes</a:t>
            </a:r>
            <a:endParaRPr lang="nl"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536" name="Google Shape;536;p27"/>
          <p:cNvPicPr preferRelativeResize="0"/>
          <p:nvPr/>
        </p:nvPicPr>
        <p:blipFill rotWithShape="1">
          <a:blip r:embed="rId3">
            <a:alphaModFix/>
            <a:grayscl/>
          </a:blip>
          <a:srcRect/>
          <a:stretch/>
        </p:blipFill>
        <p:spPr>
          <a:xfrm>
            <a:off x="4863907" y="1547733"/>
            <a:ext cx="707733" cy="780589"/>
          </a:xfrm>
          <a:prstGeom prst="rect">
            <a:avLst/>
          </a:prstGeom>
          <a:noFill/>
          <a:ln>
            <a:noFill/>
          </a:ln>
        </p:spPr>
      </p:pic>
      <p:pic>
        <p:nvPicPr>
          <p:cNvPr id="537" name="Google Shape;537;p27"/>
          <p:cNvPicPr preferRelativeResize="0"/>
          <p:nvPr/>
        </p:nvPicPr>
        <p:blipFill rotWithShape="1">
          <a:blip r:embed="rId4">
            <a:alphaModFix/>
            <a:grayscl/>
          </a:blip>
          <a:srcRect/>
          <a:stretch/>
        </p:blipFill>
        <p:spPr>
          <a:xfrm>
            <a:off x="4858703" y="4026902"/>
            <a:ext cx="718141" cy="822220"/>
          </a:xfrm>
          <a:prstGeom prst="rect">
            <a:avLst/>
          </a:prstGeom>
          <a:noFill/>
          <a:ln>
            <a:noFill/>
          </a:ln>
        </p:spPr>
      </p:pic>
      <p:pic>
        <p:nvPicPr>
          <p:cNvPr id="538" name="Google Shape;538;p27"/>
          <p:cNvPicPr preferRelativeResize="0"/>
          <p:nvPr/>
        </p:nvPicPr>
        <p:blipFill rotWithShape="1">
          <a:blip r:embed="rId5">
            <a:alphaModFix/>
            <a:grayscl/>
          </a:blip>
          <a:srcRect/>
          <a:stretch/>
        </p:blipFill>
        <p:spPr>
          <a:xfrm>
            <a:off x="4858703" y="5194227"/>
            <a:ext cx="718141" cy="728549"/>
          </a:xfrm>
          <a:prstGeom prst="rect">
            <a:avLst/>
          </a:prstGeom>
          <a:noFill/>
          <a:ln>
            <a:noFill/>
          </a:ln>
        </p:spPr>
      </p:pic>
      <p:pic>
        <p:nvPicPr>
          <p:cNvPr id="539" name="Google Shape;539;p27"/>
          <p:cNvPicPr preferRelativeResize="0"/>
          <p:nvPr/>
        </p:nvPicPr>
        <p:blipFill rotWithShape="1">
          <a:blip r:embed="rId6">
            <a:alphaModFix/>
            <a:grayscl/>
          </a:blip>
          <a:srcRect/>
          <a:stretch/>
        </p:blipFill>
        <p:spPr>
          <a:xfrm>
            <a:off x="4879518" y="2834153"/>
            <a:ext cx="676510" cy="68691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28"/>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50" name="Google Shape;550;p28"/>
          <p:cNvSpPr txBox="1"/>
          <p:nvPr/>
        </p:nvSpPr>
        <p:spPr>
          <a:xfrm>
            <a:off x="390525" y="638259"/>
            <a:ext cx="3467100"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Reddingsactie</a:t>
            </a:r>
            <a:endParaRPr lang="nl"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551" name="Google Shape;551;p28"/>
          <p:cNvPicPr preferRelativeResize="0"/>
          <p:nvPr/>
        </p:nvPicPr>
        <p:blipFill rotWithShape="1">
          <a:blip r:embed="rId3">
            <a:alphaModFix/>
            <a:duotone>
              <a:prstClr val="black"/>
              <a:srgbClr val="D9C3A5">
                <a:tint val="50000"/>
                <a:satMod val="180000"/>
              </a:srgbClr>
            </a:duotone>
          </a:blip>
          <a:srcRect/>
          <a:stretch/>
        </p:blipFill>
        <p:spPr>
          <a:xfrm>
            <a:off x="5649558" y="665416"/>
            <a:ext cx="1165678" cy="1165679"/>
          </a:xfrm>
          <a:prstGeom prst="rect">
            <a:avLst/>
          </a:prstGeom>
          <a:noFill/>
          <a:ln>
            <a:noFill/>
          </a:ln>
        </p:spPr>
      </p:pic>
      <p:pic>
        <p:nvPicPr>
          <p:cNvPr id="552" name="Google Shape;552;p28"/>
          <p:cNvPicPr preferRelativeResize="0"/>
          <p:nvPr/>
        </p:nvPicPr>
        <p:blipFill rotWithShape="1">
          <a:blip r:embed="rId4">
            <a:alphaModFix/>
            <a:duotone>
              <a:prstClr val="black"/>
              <a:srgbClr val="D9C3A5">
                <a:tint val="50000"/>
                <a:satMod val="180000"/>
              </a:srgbClr>
            </a:duotone>
          </a:blip>
          <a:srcRect/>
          <a:stretch/>
        </p:blipFill>
        <p:spPr>
          <a:xfrm>
            <a:off x="5759927" y="3429000"/>
            <a:ext cx="1010256" cy="815976"/>
          </a:xfrm>
          <a:prstGeom prst="rect">
            <a:avLst/>
          </a:prstGeom>
          <a:noFill/>
          <a:ln>
            <a:noFill/>
          </a:ln>
        </p:spPr>
      </p:pic>
      <p:pic>
        <p:nvPicPr>
          <p:cNvPr id="553" name="Google Shape;553;p28"/>
          <p:cNvPicPr preferRelativeResize="0"/>
          <p:nvPr/>
        </p:nvPicPr>
        <p:blipFill rotWithShape="1">
          <a:blip r:embed="rId5">
            <a:alphaModFix/>
            <a:duotone>
              <a:prstClr val="black"/>
              <a:srgbClr val="D9C3A5">
                <a:tint val="50000"/>
                <a:satMod val="180000"/>
              </a:srgbClr>
            </a:duotone>
          </a:blip>
          <a:srcRect/>
          <a:stretch/>
        </p:blipFill>
        <p:spPr>
          <a:xfrm>
            <a:off x="9257753" y="3406761"/>
            <a:ext cx="976114" cy="976114"/>
          </a:xfrm>
          <a:prstGeom prst="rect">
            <a:avLst/>
          </a:prstGeom>
          <a:noFill/>
          <a:ln>
            <a:noFill/>
          </a:ln>
        </p:spPr>
      </p:pic>
      <p:pic>
        <p:nvPicPr>
          <p:cNvPr id="554" name="Google Shape;554;p28"/>
          <p:cNvPicPr preferRelativeResize="0"/>
          <p:nvPr/>
        </p:nvPicPr>
        <p:blipFill rotWithShape="1">
          <a:blip r:embed="rId6">
            <a:alphaModFix/>
            <a:duotone>
              <a:prstClr val="black"/>
              <a:srgbClr val="D9C3A5">
                <a:tint val="50000"/>
                <a:satMod val="180000"/>
              </a:srgbClr>
            </a:duotone>
          </a:blip>
          <a:srcRect/>
          <a:stretch/>
        </p:blipFill>
        <p:spPr>
          <a:xfrm>
            <a:off x="9208302" y="708987"/>
            <a:ext cx="1075016" cy="1165680"/>
          </a:xfrm>
          <a:prstGeom prst="rect">
            <a:avLst/>
          </a:prstGeom>
          <a:noFill/>
          <a:ln>
            <a:noFill/>
          </a:ln>
        </p:spPr>
      </p:pic>
      <p:sp>
        <p:nvSpPr>
          <p:cNvPr id="555" name="Google Shape;555;p28"/>
          <p:cNvSpPr/>
          <p:nvPr/>
        </p:nvSpPr>
        <p:spPr>
          <a:xfrm>
            <a:off x="5354241" y="2107832"/>
            <a:ext cx="1821629"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a:buNone/>
            </a:pPr>
            <a:r>
              <a:rPr lang="nl" sz="1600" b="1"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Communiceren met het slachtoffer</a:t>
            </a:r>
            <a:endParaRPr lang="nl" sz="1800" b="1"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556" name="Google Shape;556;p28"/>
          <p:cNvSpPr/>
          <p:nvPr/>
        </p:nvSpPr>
        <p:spPr>
          <a:xfrm>
            <a:off x="5354241" y="4585145"/>
            <a:ext cx="1821629"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a:buNone/>
            </a:pPr>
            <a:r>
              <a:rPr lang="nl" sz="1600" b="1"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Letsels behandelen</a:t>
            </a:r>
            <a:endParaRPr lang="nl" sz="1800" b="1"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557" name="Google Shape;557;p28"/>
          <p:cNvSpPr/>
          <p:nvPr/>
        </p:nvSpPr>
        <p:spPr>
          <a:xfrm>
            <a:off x="8867653" y="4585145"/>
            <a:ext cx="1821629"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a:buNone/>
            </a:pPr>
            <a:r>
              <a:rPr lang="nl" sz="1600" b="1"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Rapporteren</a:t>
            </a:r>
            <a:endParaRPr lang="nl" sz="1800" b="1"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558" name="Google Shape;558;p28"/>
          <p:cNvSpPr/>
          <p:nvPr/>
        </p:nvSpPr>
        <p:spPr>
          <a:xfrm>
            <a:off x="8867653" y="2076937"/>
            <a:ext cx="1821629"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a:buNone/>
            </a:pPr>
            <a:r>
              <a:rPr lang="nl" sz="1600" b="1"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Het slachtoffer weghalen</a:t>
            </a:r>
            <a:endParaRPr lang="nl" sz="1800" b="1"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29"/>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69" name="Google Shape;569;p29"/>
          <p:cNvSpPr txBox="1"/>
          <p:nvPr/>
        </p:nvSpPr>
        <p:spPr>
          <a:xfrm>
            <a:off x="267200" y="638259"/>
            <a:ext cx="3927378"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Communiceren met slachtoffers</a:t>
            </a:r>
            <a:endParaRPr lang="nl"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570" name="Google Shape;570;p29"/>
          <p:cNvSpPr txBox="1"/>
          <p:nvPr/>
        </p:nvSpPr>
        <p:spPr>
          <a:xfrm>
            <a:off x="4595150" y="885571"/>
            <a:ext cx="7465670" cy="5324494"/>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F5333F"/>
              </a:buClr>
              <a:buSzPct val="120000"/>
              <a:buFont typeface="Wingdings" panose="05000000000000000000" pitchFamily="2" charset="2"/>
              <a:buChar char="ü"/>
            </a:pP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Identificeer uzelf en </a:t>
            </a:r>
            <a:r>
              <a:rPr lang="nl" sz="20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spreek op een rustige manier.</a:t>
            </a:r>
            <a:endParaRPr lang="nl" sz="20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endParaRPr lang="nl"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Vraag de </a:t>
            </a:r>
            <a:r>
              <a:rPr lang="nl" sz="20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gegevens van de persoon.</a:t>
            </a:r>
            <a:endParaRPr lang="nl" sz="20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endParaRPr lang="nl"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Spreek de persoon altijd aan </a:t>
            </a:r>
            <a:r>
              <a:rPr lang="nl" sz="20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bij zijn of haar naam.</a:t>
            </a:r>
            <a:endParaRPr lang="nl" sz="20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endParaRPr lang="nl"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Maan de persoon bij het spreken aan om </a:t>
            </a:r>
            <a:r>
              <a:rPr lang="nl" sz="20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positief te blijven.</a:t>
            </a:r>
            <a:endParaRPr lang="nl" sz="20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endParaRPr lang="nl"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Informeer de persoon </a:t>
            </a:r>
            <a:r>
              <a:rPr lang="nl" sz="20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wanneer u weg moet, </a:t>
            </a: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ook voor korte periodes.</a:t>
            </a:r>
            <a:endParaRPr lang="nl"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endParaRPr lang="nl"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Informeer de persoon over de </a:t>
            </a:r>
            <a:r>
              <a:rPr lang="nl" sz="20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voortgang van de reddingsactie.</a:t>
            </a:r>
            <a:endParaRPr lang="nl" sz="20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endParaRPr lang="nl" sz="20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r>
              <a:rPr lang="nl" sz="20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Maak geen beloftes </a:t>
            </a: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die u niet kunt waarmaken.</a:t>
            </a:r>
            <a:endParaRPr lang="nl"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endParaRPr lang="nl"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r>
              <a:rPr lang="nl" sz="20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Wees positief </a:t>
            </a: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in uw opmerkingen.</a:t>
            </a:r>
            <a:endParaRPr lang="nl"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30"/>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81" name="Google Shape;581;p30"/>
          <p:cNvSpPr txBox="1"/>
          <p:nvPr/>
        </p:nvSpPr>
        <p:spPr>
          <a:xfrm>
            <a:off x="371475" y="638259"/>
            <a:ext cx="3400425"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Mogelijke letsels aan slachtoffers</a:t>
            </a:r>
            <a:endParaRPr lang="nl"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582" name="Google Shape;582;p30"/>
          <p:cNvSpPr txBox="1"/>
          <p:nvPr/>
        </p:nvSpPr>
        <p:spPr>
          <a:xfrm>
            <a:off x="5015805" y="917967"/>
            <a:ext cx="6371442" cy="5016718"/>
          </a:xfrm>
          <a:prstGeom prst="rect">
            <a:avLst/>
          </a:prstGeom>
          <a:noFill/>
          <a:ln>
            <a:noFill/>
          </a:ln>
        </p:spPr>
        <p:txBody>
          <a:bodyPr spcFirstLastPara="1" wrap="square" lIns="91425" tIns="45700" rIns="91425" bIns="45700" anchor="t" anchorCtr="0">
            <a:spAutoFit/>
          </a:bodyPr>
          <a:lstStyle/>
          <a:p>
            <a:pPr marL="457200" marR="0" lvl="0" indent="-457200" algn="l" rtl="0">
              <a:lnSpc>
                <a:spcPct val="200000"/>
              </a:lnSpc>
              <a:spcBef>
                <a:spcPts val="0"/>
              </a:spcBef>
              <a:spcAft>
                <a:spcPts val="0"/>
              </a:spcAft>
              <a:buClr>
                <a:srgbClr val="F5333F"/>
              </a:buClr>
              <a:buSzPts val="1800"/>
              <a:buFont typeface="Noto Sans Symbols"/>
              <a:buChar char="✔"/>
            </a:pP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Verplettering en/of compressie </a:t>
            </a:r>
            <a:endParaRPr lang="nl"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lnSpc>
                <a:spcPct val="200000"/>
              </a:lnSpc>
              <a:spcBef>
                <a:spcPts val="0"/>
              </a:spcBef>
              <a:spcAft>
                <a:spcPts val="0"/>
              </a:spcAft>
              <a:buClr>
                <a:srgbClr val="F5333F"/>
              </a:buClr>
              <a:buSzPts val="1800"/>
              <a:buFont typeface="Noto Sans Symbols"/>
              <a:buChar char="✔"/>
            </a:pP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Valpartijen </a:t>
            </a:r>
            <a:endParaRPr lang="nl"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lnSpc>
                <a:spcPct val="200000"/>
              </a:lnSpc>
              <a:spcBef>
                <a:spcPts val="0"/>
              </a:spcBef>
              <a:spcAft>
                <a:spcPts val="0"/>
              </a:spcAft>
              <a:buClr>
                <a:srgbClr val="F5333F"/>
              </a:buClr>
              <a:buSzPts val="1800"/>
              <a:buFont typeface="Noto Sans Symbols"/>
              <a:buChar char="✔"/>
            </a:pP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Extreme temperaturen </a:t>
            </a:r>
            <a:endParaRPr lang="nl"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lnSpc>
                <a:spcPct val="200000"/>
              </a:lnSpc>
              <a:spcBef>
                <a:spcPts val="0"/>
              </a:spcBef>
              <a:spcAft>
                <a:spcPts val="0"/>
              </a:spcAft>
              <a:buClr>
                <a:srgbClr val="F5333F"/>
              </a:buClr>
              <a:buSzPts val="1800"/>
              <a:buFont typeface="Noto Sans Symbols"/>
              <a:buChar char="✔"/>
            </a:pP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Impact </a:t>
            </a:r>
            <a:endParaRPr lang="nl"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lnSpc>
                <a:spcPct val="200000"/>
              </a:lnSpc>
              <a:spcBef>
                <a:spcPts val="0"/>
              </a:spcBef>
              <a:spcAft>
                <a:spcPts val="0"/>
              </a:spcAft>
              <a:buClr>
                <a:srgbClr val="F5333F"/>
              </a:buClr>
              <a:buSzPts val="1800"/>
              <a:buFont typeface="Noto Sans Symbols"/>
              <a:buChar char="✔"/>
            </a:pP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Verontreinigde lucht </a:t>
            </a:r>
            <a:endParaRPr lang="nl"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lnSpc>
                <a:spcPct val="200000"/>
              </a:lnSpc>
              <a:spcBef>
                <a:spcPts val="0"/>
              </a:spcBef>
              <a:spcAft>
                <a:spcPts val="0"/>
              </a:spcAft>
              <a:buClr>
                <a:srgbClr val="F5333F"/>
              </a:buClr>
              <a:buSzPts val="1800"/>
              <a:buFont typeface="Noto Sans Symbols"/>
              <a:buChar char="✔"/>
            </a:pP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Gebrek aan water en/of voedsel </a:t>
            </a:r>
            <a:endParaRPr lang="nl"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lnSpc>
                <a:spcPct val="200000"/>
              </a:lnSpc>
              <a:spcBef>
                <a:spcPts val="0"/>
              </a:spcBef>
              <a:spcAft>
                <a:spcPts val="0"/>
              </a:spcAft>
              <a:buClr>
                <a:srgbClr val="F5333F"/>
              </a:buClr>
              <a:buSzPts val="1800"/>
              <a:buFont typeface="Noto Sans Symbols"/>
              <a:buChar char="✔"/>
            </a:pP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Langdurige afzondering en depressie</a:t>
            </a:r>
            <a:endParaRPr lang="nl"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lnSpc>
                <a:spcPct val="200000"/>
              </a:lnSpc>
              <a:spcBef>
                <a:spcPts val="0"/>
              </a:spcBef>
              <a:spcAft>
                <a:spcPts val="0"/>
              </a:spcAft>
              <a:buClr>
                <a:srgbClr val="F5333F"/>
              </a:buClr>
              <a:buSzPts val="1800"/>
              <a:buFont typeface="Noto Sans Symbols"/>
              <a:buChar char="✔"/>
            </a:pPr>
            <a:r>
              <a:rPr lang="nl" sz="20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Aanvallen van knaagdieren</a:t>
            </a:r>
            <a:endParaRPr lang="nl" sz="2000" dirty="0">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31"/>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93" name="Google Shape;593;p31"/>
          <p:cNvSpPr txBox="1"/>
          <p:nvPr/>
        </p:nvSpPr>
        <p:spPr>
          <a:xfrm>
            <a:off x="804753" y="638259"/>
            <a:ext cx="3281472"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Slachtoffers weghalen</a:t>
            </a:r>
            <a:endParaRPr lang="nl"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594" name="Google Shape;594;p31"/>
          <p:cNvSpPr txBox="1"/>
          <p:nvPr/>
        </p:nvSpPr>
        <p:spPr>
          <a:xfrm>
            <a:off x="4584264" y="551882"/>
            <a:ext cx="7465670" cy="1323399"/>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nl" sz="20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Het type extractie moet afhangen van: </a:t>
            </a:r>
            <a:endParaRPr lang="nl" sz="160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595" name="Google Shape;595;p31"/>
          <p:cNvSpPr txBox="1"/>
          <p:nvPr/>
        </p:nvSpPr>
        <p:spPr>
          <a:xfrm>
            <a:off x="6354500" y="2312617"/>
            <a:ext cx="5525700" cy="363172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5333F"/>
              </a:buClr>
              <a:buSzPts val="1800"/>
              <a:buFont typeface="Wingdings" panose="05000000000000000000" pitchFamily="2" charset="2"/>
              <a:buChar char="ü"/>
            </a:pPr>
            <a:r>
              <a:rPr lang="nl" sz="1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Algemene stabiliteit van de onmiddellijke omgeving.</a:t>
            </a:r>
            <a:endParaRPr lang="nl" sz="180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rgbClr val="F5333F"/>
              </a:buClr>
              <a:buFont typeface="Wingdings" panose="05000000000000000000" pitchFamily="2" charset="2"/>
              <a:buChar char="ü"/>
            </a:pPr>
            <a:endParaRPr lang="nl"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rgbClr val="F5333F"/>
              </a:buClr>
              <a:buFont typeface="Wingdings" panose="05000000000000000000" pitchFamily="2" charset="2"/>
              <a:buChar char="ü"/>
            </a:pPr>
            <a:endParaRPr lang="nl"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rgbClr val="F5333F"/>
              </a:buClr>
              <a:buSzPts val="1800"/>
              <a:buFont typeface="Wingdings" panose="05000000000000000000" pitchFamily="2" charset="2"/>
              <a:buChar char="ü"/>
            </a:pPr>
            <a:r>
              <a:rPr lang="nl" sz="1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Aantal beschikbare reddingswerkers.</a:t>
            </a:r>
            <a:endParaRPr lang="nl" sz="180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00050" marR="0" lvl="0" indent="-285750" algn="l" rtl="0">
              <a:spcBef>
                <a:spcPts val="0"/>
              </a:spcBef>
              <a:spcAft>
                <a:spcPts val="0"/>
              </a:spcAft>
              <a:buClr>
                <a:srgbClr val="F5333F"/>
              </a:buClr>
              <a:buSzPts val="1800"/>
              <a:buFont typeface="Wingdings" panose="05000000000000000000" pitchFamily="2" charset="2"/>
              <a:buChar char="ü"/>
            </a:pPr>
            <a:endParaRPr lang="nl"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400050" marR="0" lvl="0" indent="-285750" algn="l" rtl="0">
              <a:spcBef>
                <a:spcPts val="0"/>
              </a:spcBef>
              <a:spcAft>
                <a:spcPts val="0"/>
              </a:spcAft>
              <a:buClr>
                <a:srgbClr val="F5333F"/>
              </a:buClr>
              <a:buSzPts val="1800"/>
              <a:buFont typeface="Wingdings" panose="05000000000000000000" pitchFamily="2" charset="2"/>
              <a:buChar char="ü"/>
            </a:pPr>
            <a:endParaRPr lang="nl"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rgbClr val="F5333F"/>
              </a:buClr>
              <a:buSzPts val="1800"/>
              <a:buFont typeface="Wingdings" panose="05000000000000000000" pitchFamily="2" charset="2"/>
              <a:buChar char="ü"/>
            </a:pPr>
            <a:r>
              <a:rPr lang="nl" sz="1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Kracht en beschikbaarheid van de reddingswerkers. </a:t>
            </a:r>
            <a:endParaRPr lang="nl" sz="180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00050" marR="0" lvl="0" indent="-285750" algn="l" rtl="0">
              <a:spcBef>
                <a:spcPts val="0"/>
              </a:spcBef>
              <a:spcAft>
                <a:spcPts val="0"/>
              </a:spcAft>
              <a:buClr>
                <a:srgbClr val="F5333F"/>
              </a:buClr>
              <a:buSzPts val="1800"/>
              <a:buFont typeface="Wingdings" panose="05000000000000000000" pitchFamily="2" charset="2"/>
              <a:buChar char="ü"/>
            </a:pPr>
            <a:endParaRPr lang="nl"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400050" marR="0" lvl="0" indent="-285750" algn="l" rtl="0">
              <a:spcBef>
                <a:spcPts val="0"/>
              </a:spcBef>
              <a:spcAft>
                <a:spcPts val="0"/>
              </a:spcAft>
              <a:buClr>
                <a:srgbClr val="F5333F"/>
              </a:buClr>
              <a:buSzPts val="1800"/>
              <a:buFont typeface="Wingdings" panose="05000000000000000000" pitchFamily="2" charset="2"/>
              <a:buChar char="ü"/>
            </a:pPr>
            <a:endParaRPr lang="nl"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rgbClr val="F5333F"/>
              </a:buClr>
              <a:buSzPts val="1800"/>
              <a:buFont typeface="Wingdings" panose="05000000000000000000" pitchFamily="2" charset="2"/>
              <a:buChar char="ü"/>
            </a:pPr>
            <a:r>
              <a:rPr lang="nl" sz="1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Toestand van het slachtoffer. </a:t>
            </a:r>
            <a:endParaRPr lang="nl" sz="180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742950" marR="0" lvl="0" indent="-285750" algn="l" rtl="0">
              <a:spcBef>
                <a:spcPts val="0"/>
              </a:spcBef>
              <a:spcAft>
                <a:spcPts val="0"/>
              </a:spcAft>
              <a:buClr>
                <a:srgbClr val="F5333F"/>
              </a:buClr>
              <a:buFont typeface="Wingdings" panose="05000000000000000000" pitchFamily="2" charset="2"/>
              <a:buChar char="ü"/>
            </a:pPr>
            <a:endParaRPr lang="nl"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rgbClr val="F5333F"/>
              </a:buClr>
              <a:buSzPts val="1800"/>
              <a:buFont typeface="Wingdings" panose="05000000000000000000" pitchFamily="2" charset="2"/>
              <a:buChar char="ü"/>
            </a:pPr>
            <a:r>
              <a:rPr lang="nl" sz="1800" b="0" i="0" u="none" baseline="0">
                <a:solidFill>
                  <a:schemeClr val="tx1"/>
                </a:solidFill>
                <a:latin typeface="Open sans" panose="020B0606030504020204" pitchFamily="34" charset="0"/>
                <a:ea typeface="Open sans" panose="020B0606030504020204" pitchFamily="34" charset="0"/>
                <a:cs typeface="+mn-cs"/>
                <a:sym typeface="Arial" panose="020B0604020202020204" pitchFamily="34" charset="0"/>
              </a:rPr>
              <a:t>Beschikbaarheid van apparatuur.</a:t>
            </a:r>
            <a:endParaRPr lang="nl"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596" name="Google Shape;596;p31"/>
          <p:cNvPicPr preferRelativeResize="0"/>
          <p:nvPr/>
        </p:nvPicPr>
        <p:blipFill rotWithShape="1">
          <a:blip r:embed="rId3">
            <a:alphaModFix/>
            <a:grayscl/>
          </a:blip>
          <a:srcRect/>
          <a:stretch/>
        </p:blipFill>
        <p:spPr>
          <a:xfrm>
            <a:off x="5401725" y="2086296"/>
            <a:ext cx="627792" cy="655901"/>
          </a:xfrm>
          <a:prstGeom prst="rect">
            <a:avLst/>
          </a:prstGeom>
          <a:noFill/>
          <a:ln>
            <a:noFill/>
          </a:ln>
        </p:spPr>
      </p:pic>
      <p:pic>
        <p:nvPicPr>
          <p:cNvPr id="597" name="Google Shape;597;p31"/>
          <p:cNvPicPr preferRelativeResize="0"/>
          <p:nvPr/>
        </p:nvPicPr>
        <p:blipFill rotWithShape="1">
          <a:blip r:embed="rId4">
            <a:alphaModFix/>
            <a:grayscl/>
          </a:blip>
          <a:srcRect/>
          <a:stretch/>
        </p:blipFill>
        <p:spPr>
          <a:xfrm>
            <a:off x="5366558" y="2950845"/>
            <a:ext cx="698126" cy="792933"/>
          </a:xfrm>
          <a:prstGeom prst="rect">
            <a:avLst/>
          </a:prstGeom>
          <a:noFill/>
          <a:ln>
            <a:noFill/>
          </a:ln>
        </p:spPr>
      </p:pic>
      <p:pic>
        <p:nvPicPr>
          <p:cNvPr id="598" name="Google Shape;598;p31"/>
          <p:cNvPicPr preferRelativeResize="0"/>
          <p:nvPr/>
        </p:nvPicPr>
        <p:blipFill rotWithShape="1">
          <a:blip r:embed="rId5">
            <a:alphaModFix/>
            <a:grayscl/>
          </a:blip>
          <a:srcRect/>
          <a:stretch/>
        </p:blipFill>
        <p:spPr>
          <a:xfrm>
            <a:off x="5459012" y="4013979"/>
            <a:ext cx="513219" cy="520995"/>
          </a:xfrm>
          <a:prstGeom prst="rect">
            <a:avLst/>
          </a:prstGeom>
          <a:noFill/>
          <a:ln>
            <a:noFill/>
          </a:ln>
        </p:spPr>
      </p:pic>
      <p:pic>
        <p:nvPicPr>
          <p:cNvPr id="599" name="Google Shape;599;p31"/>
          <p:cNvPicPr preferRelativeResize="0"/>
          <p:nvPr/>
        </p:nvPicPr>
        <p:blipFill rotWithShape="1">
          <a:blip r:embed="rId6">
            <a:alphaModFix/>
            <a:grayscl/>
          </a:blip>
          <a:srcRect/>
          <a:stretch/>
        </p:blipFill>
        <p:spPr>
          <a:xfrm>
            <a:off x="5275230" y="5067383"/>
            <a:ext cx="880783" cy="34669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32"/>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11" name="Google Shape;611;p32"/>
          <p:cNvSpPr txBox="1"/>
          <p:nvPr/>
        </p:nvSpPr>
        <p:spPr>
          <a:xfrm>
            <a:off x="804753" y="638259"/>
            <a:ext cx="277182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Dragen van een stoel</a:t>
            </a:r>
            <a:endParaRPr lang="nl"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3074" name="Picture 2" descr="Lifts &amp; Carries | CERT-LA | CERT-LA">
            <a:extLst>
              <a:ext uri="{FF2B5EF4-FFF2-40B4-BE49-F238E27FC236}">
                <a16:creationId xmlns:a16="http://schemas.microsoft.com/office/drawing/2014/main" id="{19572EB1-2641-4466-94EC-DB1005827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778" y="491217"/>
            <a:ext cx="5829300" cy="6257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33"/>
          <p:cNvPicPr preferRelativeResize="0"/>
          <p:nvPr/>
        </p:nvPicPr>
        <p:blipFill rotWithShape="1">
          <a:blip r:embed="rId3">
            <a:alphaModFix/>
          </a:blip>
          <a:srcRect b="6712"/>
          <a:stretch/>
        </p:blipFill>
        <p:spPr>
          <a:xfrm>
            <a:off x="5105400" y="489857"/>
            <a:ext cx="6030686" cy="5671457"/>
          </a:xfrm>
          <a:prstGeom prst="rect">
            <a:avLst/>
          </a:prstGeom>
          <a:noFill/>
          <a:ln>
            <a:noFill/>
          </a:ln>
        </p:spPr>
      </p:pic>
      <p:sp>
        <p:nvSpPr>
          <p:cNvPr id="624" name="Google Shape;624;p3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25" name="Google Shape;625;p33"/>
          <p:cNvSpPr txBox="1"/>
          <p:nvPr/>
        </p:nvSpPr>
        <p:spPr>
          <a:xfrm>
            <a:off x="804753" y="638259"/>
            <a:ext cx="277182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Brandweergreep</a:t>
            </a:r>
            <a:endParaRPr lang="nl"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p:cNvSpPr txBox="1"/>
          <p:nvPr/>
        </p:nvSpPr>
        <p:spPr>
          <a:xfrm>
            <a:off x="311653" y="638259"/>
            <a:ext cx="3697639"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strike="noStrike" cap="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Wat is een zoek- en reddingsactie?</a:t>
            </a:r>
            <a:endParaRPr lang="nl" sz="3600" b="1"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Calibri"/>
              <a:buNone/>
            </a:pPr>
            <a:endParaRPr lang="nl" sz="1800" b="1" i="0" u="none" strike="noStrike" cap="none"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algn="l" rtl="0">
              <a:spcAft>
                <a:spcPts val="600"/>
              </a:spcAft>
              <a:buClr>
                <a:schemeClr val="lt1"/>
              </a:buClr>
              <a:buSzPts val="4400"/>
            </a:pPr>
            <a:r>
              <a:rPr lang="nl" sz="1800" b="0"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Een zoek- en reddingsactie is een proces bestaande uit drie aparte operaties: </a:t>
            </a:r>
            <a:endParaRPr lang="nl" sz="180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119" name="Google Shape;119;p3"/>
          <p:cNvPicPr preferRelativeResize="0"/>
          <p:nvPr/>
        </p:nvPicPr>
        <p:blipFill rotWithShape="1">
          <a:blip r:embed="rId3">
            <a:alphaModFix/>
            <a:grayscl/>
          </a:blip>
          <a:srcRect/>
          <a:stretch/>
        </p:blipFill>
        <p:spPr>
          <a:xfrm>
            <a:off x="4693456" y="894708"/>
            <a:ext cx="1061156" cy="530578"/>
          </a:xfrm>
          <a:prstGeom prst="rect">
            <a:avLst/>
          </a:prstGeom>
          <a:noFill/>
          <a:ln>
            <a:noFill/>
          </a:ln>
        </p:spPr>
      </p:pic>
      <p:pic>
        <p:nvPicPr>
          <p:cNvPr id="120" name="Google Shape;120;p3"/>
          <p:cNvPicPr preferRelativeResize="0"/>
          <p:nvPr/>
        </p:nvPicPr>
        <p:blipFill rotWithShape="1">
          <a:blip r:embed="rId4">
            <a:alphaModFix/>
            <a:extLst>
              <a:ext uri="{BEBA8EAE-BF5A-486C-A8C5-ECC9F3942E4B}">
                <a14:imgProps xmlns:a14="http://schemas.microsoft.com/office/drawing/2010/main">
                  <a14:imgLayer r:embed="rId5">
                    <a14:imgEffect>
                      <a14:saturation sat="0"/>
                    </a14:imgEffect>
                  </a14:imgLayer>
                </a14:imgProps>
              </a:ext>
            </a:extLst>
          </a:blip>
          <a:srcRect/>
          <a:stretch/>
        </p:blipFill>
        <p:spPr>
          <a:xfrm>
            <a:off x="4772479" y="2614768"/>
            <a:ext cx="982133" cy="982133"/>
          </a:xfrm>
          <a:prstGeom prst="rect">
            <a:avLst/>
          </a:prstGeom>
          <a:noFill/>
          <a:ln>
            <a:noFill/>
          </a:ln>
        </p:spPr>
      </p:pic>
      <p:pic>
        <p:nvPicPr>
          <p:cNvPr id="121" name="Google Shape;121;p3"/>
          <p:cNvPicPr preferRelativeResize="0"/>
          <p:nvPr/>
        </p:nvPicPr>
        <p:blipFill rotWithShape="1">
          <a:blip r:embed="rId6">
            <a:alphaModFix/>
            <a:extLst>
              <a:ext uri="{BEBA8EAE-BF5A-486C-A8C5-ECC9F3942E4B}">
                <a14:imgProps xmlns:a14="http://schemas.microsoft.com/office/drawing/2010/main">
                  <a14:imgLayer r:embed="rId7">
                    <a14:imgEffect>
                      <a14:saturation sat="0"/>
                    </a14:imgEffect>
                  </a14:imgLayer>
                </a14:imgProps>
              </a:ext>
            </a:extLst>
          </a:blip>
          <a:srcRect/>
          <a:stretch/>
        </p:blipFill>
        <p:spPr>
          <a:xfrm>
            <a:off x="5044597" y="5003736"/>
            <a:ext cx="598311" cy="959556"/>
          </a:xfrm>
          <a:prstGeom prst="rect">
            <a:avLst/>
          </a:prstGeom>
          <a:noFill/>
          <a:ln>
            <a:noFill/>
          </a:ln>
        </p:spPr>
      </p:pic>
      <p:sp>
        <p:nvSpPr>
          <p:cNvPr id="122" name="Google Shape;122;p3"/>
          <p:cNvSpPr txBox="1"/>
          <p:nvPr/>
        </p:nvSpPr>
        <p:spPr>
          <a:xfrm>
            <a:off x="6118024" y="764079"/>
            <a:ext cx="5297714" cy="532449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2000" b="1" i="0" u="none" strike="noStrike" cap="none" baseline="0">
                <a:solidFill>
                  <a:srgbClr val="FF0000">
                    <a:lumMod val="100000"/>
                  </a:srgbClr>
                </a:solidFill>
                <a:latin typeface="Open sans" panose="020B0606030504020204" pitchFamily="34" charset="0"/>
                <a:ea typeface="Open sans" panose="020B0606030504020204" pitchFamily="34" charset="0"/>
                <a:cs typeface="+mn-cs"/>
                <a:sym typeface="Calibri" panose="020F0502020204030204" pitchFamily="34" charset="0"/>
              </a:rPr>
              <a:t>Opschaling: </a:t>
            </a:r>
            <a:endParaRPr lang="nl" sz="2000" b="1" dirty="0">
              <a:solidFill>
                <a:srgbClr val="FF0000">
                  <a:lumMod val="100000"/>
                </a:srgbClr>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0"/>
              </a:spcBef>
              <a:spcAft>
                <a:spcPts val="0"/>
              </a:spcAft>
              <a:buNone/>
            </a:pP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Evaluatie van de situatie en bepaling van een veilig actieplan volgens het 9-staps-opschalingsmodel. </a:t>
            </a:r>
            <a:endParaRPr lang="nl" sz="2000" dirty="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0"/>
              </a:spcBef>
              <a:spcAft>
                <a:spcPts val="0"/>
              </a:spcAft>
              <a:buNone/>
            </a:pPr>
            <a:endParaRPr lang="nl" sz="2000" dirty="0">
              <a:solidFill>
                <a:schemeClr val="dk1"/>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0"/>
              </a:spcBef>
              <a:spcAft>
                <a:spcPts val="0"/>
              </a:spcAft>
              <a:buNone/>
            </a:pPr>
            <a:endParaRPr lang="nl" sz="2000" dirty="0">
              <a:solidFill>
                <a:schemeClr val="dk1"/>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0"/>
              </a:spcBef>
              <a:spcAft>
                <a:spcPts val="0"/>
              </a:spcAft>
              <a:buNone/>
            </a:pPr>
            <a:r>
              <a:rPr lang="nl" sz="2000" b="1" i="0" u="none" baseline="0">
                <a:solidFill>
                  <a:srgbClr val="FF0000">
                    <a:lumMod val="100000"/>
                  </a:srgbClr>
                </a:solidFill>
                <a:latin typeface="Open sans" panose="020B0606030504020204" pitchFamily="34" charset="0"/>
                <a:ea typeface="Open sans" panose="020B0606030504020204" pitchFamily="34" charset="0"/>
                <a:cs typeface="+mn-cs"/>
                <a:sym typeface="Calibri" panose="020F0502020204030204" pitchFamily="34" charset="0"/>
              </a:rPr>
              <a:t>Zoekactie: </a:t>
            </a:r>
            <a:endParaRPr lang="nl" sz="2000" b="1" dirty="0">
              <a:solidFill>
                <a:srgbClr val="FF0000">
                  <a:lumMod val="100000"/>
                </a:srgbClr>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0"/>
              </a:spcBef>
              <a:spcAft>
                <a:spcPts val="0"/>
              </a:spcAft>
              <a:buNone/>
            </a:pP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Locatie van slachtoffers en documenteren van hun locatie. De zoekactie kan technieken en procedures omvatten waarmee de locaties van slachtoffers in holtes binnen de ineengestorte structuur kunnen worden bepaald.</a:t>
            </a:r>
            <a:endParaRPr lang="nl" sz="2000" dirty="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0"/>
              </a:spcBef>
              <a:spcAft>
                <a:spcPts val="0"/>
              </a:spcAft>
              <a:buNone/>
            </a:pPr>
            <a:endParaRPr lang="nl" sz="2000" dirty="0">
              <a:solidFill>
                <a:schemeClr val="dk1"/>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0"/>
              </a:spcBef>
              <a:spcAft>
                <a:spcPts val="0"/>
              </a:spcAft>
              <a:buNone/>
            </a:pPr>
            <a:endParaRPr lang="nl" sz="2000" dirty="0">
              <a:solidFill>
                <a:srgbClr val="FF0000"/>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0"/>
              </a:spcBef>
              <a:spcAft>
                <a:spcPts val="0"/>
              </a:spcAft>
              <a:buNone/>
            </a:pPr>
            <a:r>
              <a:rPr lang="nl" sz="2000" b="1" i="0" u="none" baseline="0">
                <a:solidFill>
                  <a:srgbClr val="FF0000">
                    <a:lumMod val="100000"/>
                  </a:srgbClr>
                </a:solidFill>
                <a:latin typeface="Open sans" panose="020B0606030504020204" pitchFamily="34" charset="0"/>
                <a:ea typeface="Open sans" panose="020B0606030504020204" pitchFamily="34" charset="0"/>
                <a:cs typeface="+mn-cs"/>
                <a:sym typeface="Calibri" panose="020F0502020204030204" pitchFamily="34" charset="0"/>
              </a:rPr>
              <a:t>Reddingsactie: </a:t>
            </a:r>
            <a:endParaRPr lang="nl" sz="2000" b="1" dirty="0">
              <a:solidFill>
                <a:srgbClr val="FF0000">
                  <a:lumMod val="100000"/>
                </a:srgbClr>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0"/>
              </a:spcBef>
              <a:spcAft>
                <a:spcPts val="0"/>
              </a:spcAft>
              <a:buNone/>
            </a:pPr>
            <a:r>
              <a:rPr lang="nl" sz="2000" b="0" i="0" u="none" baseline="0">
                <a:solidFill>
                  <a:schemeClr val="dk1"/>
                </a:solidFill>
                <a:latin typeface="Open sans" panose="020B0606030504020204" pitchFamily="34" charset="0"/>
                <a:ea typeface="Open sans" panose="020B0606030504020204" pitchFamily="34" charset="0"/>
                <a:cs typeface="+mn-cs"/>
                <a:sym typeface="Calibri" panose="020F0502020204030204" pitchFamily="34" charset="0"/>
              </a:rPr>
              <a:t>Procedures en methodes om slachtoffers te bevrijden. </a:t>
            </a:r>
            <a:endParaRPr lang="nl" sz="1600" dirty="0">
              <a:latin typeface="Open sans" panose="020B0606030504020204" pitchFamily="34" charset="0"/>
              <a:ea typeface="Open sans" panose="020B0606030504020204" pitchFamily="34" charset="0"/>
              <a:cs typeface="+mn-cs"/>
              <a:sym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2c70a4b4038_0_92"/>
          <p:cNvSpPr/>
          <p:nvPr/>
        </p:nvSpPr>
        <p:spPr>
          <a:xfrm>
            <a:off x="-16475" y="-5351"/>
            <a:ext cx="4211100" cy="685800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37" name="Google Shape;637;g2c70a4b4038_0_92"/>
          <p:cNvSpPr txBox="1"/>
          <p:nvPr/>
        </p:nvSpPr>
        <p:spPr>
          <a:xfrm>
            <a:off x="142874" y="638259"/>
            <a:ext cx="3914775" cy="4494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Schepbrancard</a:t>
            </a:r>
            <a:endParaRPr lang="nl"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638" name="Google Shape;638;g2c70a4b4038_0_92"/>
          <p:cNvPicPr preferRelativeResize="0"/>
          <p:nvPr/>
        </p:nvPicPr>
        <p:blipFill>
          <a:blip r:embed="rId3">
            <a:alphaModFix/>
          </a:blip>
          <a:stretch>
            <a:fillRect/>
          </a:stretch>
        </p:blipFill>
        <p:spPr>
          <a:xfrm>
            <a:off x="4397825" y="198973"/>
            <a:ext cx="7328500" cy="6562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g2c70a4b4038_0_107"/>
          <p:cNvSpPr/>
          <p:nvPr/>
        </p:nvSpPr>
        <p:spPr>
          <a:xfrm>
            <a:off x="-16475" y="-5351"/>
            <a:ext cx="4211100" cy="685800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45" name="Google Shape;645;g2c70a4b4038_0_107"/>
          <p:cNvSpPr txBox="1"/>
          <p:nvPr/>
        </p:nvSpPr>
        <p:spPr>
          <a:xfrm>
            <a:off x="804753" y="638259"/>
            <a:ext cx="2771700" cy="4494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Slepen op een deken</a:t>
            </a:r>
            <a:endParaRPr lang="nl"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646" name="Google Shape;646;g2c70a4b4038_0_107"/>
          <p:cNvPicPr preferRelativeResize="0"/>
          <p:nvPr/>
        </p:nvPicPr>
        <p:blipFill>
          <a:blip r:embed="rId3">
            <a:alphaModFix/>
          </a:blip>
          <a:stretch>
            <a:fillRect/>
          </a:stretch>
        </p:blipFill>
        <p:spPr>
          <a:xfrm>
            <a:off x="5299525" y="101599"/>
            <a:ext cx="6261104" cy="654957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34"/>
          <p:cNvSpPr/>
          <p:nvPr/>
        </p:nvSpPr>
        <p:spPr>
          <a:xfrm>
            <a:off x="-16474" y="-5347"/>
            <a:ext cx="4211052" cy="69395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52" name="Google Shape;652;p34"/>
          <p:cNvSpPr txBox="1"/>
          <p:nvPr/>
        </p:nvSpPr>
        <p:spPr>
          <a:xfrm>
            <a:off x="323850" y="638259"/>
            <a:ext cx="3276600"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Rapporteren</a:t>
            </a:r>
            <a:endParaRPr lang="nl"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653" name="Google Shape;653;p34"/>
          <p:cNvSpPr txBox="1"/>
          <p:nvPr/>
        </p:nvSpPr>
        <p:spPr>
          <a:xfrm>
            <a:off x="5995686" y="1607429"/>
            <a:ext cx="5580000" cy="311876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2400"/>
              <a:buFont typeface="Arial"/>
              <a:buChar char="•"/>
            </a:pPr>
            <a:r>
              <a:rPr lang="nl" sz="20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Hou volledige verslagen bij </a:t>
            </a: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van weggehaalde slachtoffers en van slachtoffers die niet konden worden losgemaakt.  </a:t>
            </a:r>
            <a:endParaRPr lang="nl"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190500" algn="l" rtl="0">
              <a:spcBef>
                <a:spcPts val="480"/>
              </a:spcBef>
              <a:spcAft>
                <a:spcPts val="0"/>
              </a:spcAft>
              <a:buClr>
                <a:schemeClr val="lt1"/>
              </a:buClr>
              <a:buSzPts val="2400"/>
              <a:buFont typeface="Calibri"/>
              <a:buNone/>
            </a:pPr>
            <a:endParaRPr lang="nl"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190500" algn="l" rtl="0">
              <a:spcBef>
                <a:spcPts val="480"/>
              </a:spcBef>
              <a:spcAft>
                <a:spcPts val="0"/>
              </a:spcAft>
              <a:buClr>
                <a:schemeClr val="lt1"/>
              </a:buClr>
              <a:buSzPts val="2400"/>
              <a:buFont typeface="Calibri"/>
              <a:buNone/>
            </a:pPr>
            <a:endParaRPr lang="nl"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190500" algn="l" rtl="0">
              <a:spcBef>
                <a:spcPts val="480"/>
              </a:spcBef>
              <a:spcAft>
                <a:spcPts val="0"/>
              </a:spcAft>
              <a:buClr>
                <a:schemeClr val="lt1"/>
              </a:buClr>
              <a:buSzPts val="2400"/>
              <a:buFont typeface="Calibri"/>
              <a:buNone/>
            </a:pPr>
            <a:endParaRPr lang="nl"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480"/>
              </a:spcBef>
              <a:spcAft>
                <a:spcPts val="0"/>
              </a:spcAft>
              <a:buClr>
                <a:schemeClr val="lt1"/>
              </a:buClr>
              <a:buSzPts val="2400"/>
              <a:buFont typeface="Arial"/>
              <a:buChar char="•"/>
            </a:pPr>
            <a:r>
              <a:rPr lang="nl" sz="20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Rapporteer deze informatie </a:t>
            </a: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aan hulpverleners wanneer zij de plaats bereiken. </a:t>
            </a:r>
            <a:endParaRPr lang="nl"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654" name="Google Shape;654;p34"/>
          <p:cNvPicPr preferRelativeResize="0"/>
          <p:nvPr/>
        </p:nvPicPr>
        <p:blipFill rotWithShape="1">
          <a:blip r:embed="rId3">
            <a:alphaModFix/>
            <a:grayscl/>
          </a:blip>
          <a:srcRect/>
          <a:stretch/>
        </p:blipFill>
        <p:spPr>
          <a:xfrm>
            <a:off x="5019572" y="1693708"/>
            <a:ext cx="976114" cy="976114"/>
          </a:xfrm>
          <a:prstGeom prst="rect">
            <a:avLst/>
          </a:prstGeom>
          <a:noFill/>
          <a:ln>
            <a:noFill/>
          </a:ln>
        </p:spPr>
      </p:pic>
      <p:pic>
        <p:nvPicPr>
          <p:cNvPr id="655" name="Google Shape;655;p34"/>
          <p:cNvPicPr preferRelativeResize="0"/>
          <p:nvPr/>
        </p:nvPicPr>
        <p:blipFill rotWithShape="1">
          <a:blip r:embed="rId4">
            <a:alphaModFix/>
            <a:grayscl/>
          </a:blip>
          <a:srcRect/>
          <a:stretch/>
        </p:blipFill>
        <p:spPr>
          <a:xfrm>
            <a:off x="5170311" y="3747912"/>
            <a:ext cx="925689" cy="88053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35" descr="A picture containing tree, outdoor, ground, road&#10;&#10;Description automatically generated"/>
          <p:cNvPicPr preferRelativeResize="0"/>
          <p:nvPr/>
        </p:nvPicPr>
        <p:blipFill rotWithShape="1">
          <a:blip r:embed="rId3">
            <a:alphaModFix/>
          </a:blip>
          <a:srcRect b="7665"/>
          <a:stretch/>
        </p:blipFill>
        <p:spPr>
          <a:xfrm>
            <a:off x="2281060" y="-5347"/>
            <a:ext cx="9910939" cy="6863347"/>
          </a:xfrm>
          <a:prstGeom prst="rect">
            <a:avLst/>
          </a:prstGeom>
          <a:noFill/>
          <a:ln>
            <a:noFill/>
          </a:ln>
        </p:spPr>
      </p:pic>
      <p:sp>
        <p:nvSpPr>
          <p:cNvPr id="666" name="Google Shape;666;p35"/>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67" name="Google Shape;667;p35"/>
          <p:cNvSpPr txBox="1"/>
          <p:nvPr/>
        </p:nvSpPr>
        <p:spPr>
          <a:xfrm>
            <a:off x="905696" y="638259"/>
            <a:ext cx="2838990"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Denk steeds aan de veiligheid</a:t>
            </a:r>
            <a:endParaRPr lang="nl"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668" name="Google Shape;668;p35"/>
          <p:cNvSpPr/>
          <p:nvPr/>
        </p:nvSpPr>
        <p:spPr>
          <a:xfrm>
            <a:off x="4475614" y="4016415"/>
            <a:ext cx="7435348" cy="1493660"/>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9" name="Google Shape;669;p35"/>
          <p:cNvSpPr txBox="1"/>
          <p:nvPr/>
        </p:nvSpPr>
        <p:spPr>
          <a:xfrm>
            <a:off x="4916613" y="4163080"/>
            <a:ext cx="6808541"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Onthoud: </a:t>
            </a:r>
            <a:r>
              <a:rPr lang="nl" sz="18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De veiligheid van uw team staat voorop!</a:t>
            </a:r>
            <a:endParaRPr lang="nl" sz="18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nl" sz="180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nl" sz="1800" b="0" i="0" u="none" strike="noStrike" cap="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Als u de situatie hebt geëvalueerd en niet veilig kunt handelen, </a:t>
            </a:r>
            <a:r>
              <a:rPr lang="nl" sz="1800" b="1" i="0" u="none" strike="noStrike" cap="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wacht u op officiële instanties.</a:t>
            </a:r>
            <a:endParaRPr lang="nl" sz="1800" b="1"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24" name="Google Shape;775;g2ad184e0394_0_1">
            <a:extLst>
              <a:ext uri="{FF2B5EF4-FFF2-40B4-BE49-F238E27FC236}">
                <a16:creationId xmlns:a16="http://schemas.microsoft.com/office/drawing/2014/main" id="{D74EF24C-C189-BF59-4102-9480FEA3F0DA}"/>
              </a:ext>
            </a:extLst>
          </p:cNvPr>
          <p:cNvSpPr/>
          <p:nvPr/>
        </p:nvSpPr>
        <p:spPr>
          <a:xfrm>
            <a:off x="-16474" y="0"/>
            <a:ext cx="4211100" cy="6857999"/>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011E41"/>
              </a:solidFill>
              <a:latin typeface="Calibri"/>
              <a:ea typeface="Calibri"/>
              <a:cs typeface="Calibri"/>
              <a:sym typeface="Calibri"/>
            </a:endParaRPr>
          </a:p>
        </p:txBody>
      </p:sp>
      <p:sp>
        <p:nvSpPr>
          <p:cNvPr id="19" name="Rectangle 18">
            <a:extLst>
              <a:ext uri="{FF2B5EF4-FFF2-40B4-BE49-F238E27FC236}">
                <a16:creationId xmlns:a16="http://schemas.microsoft.com/office/drawing/2014/main" id="{29BBA82D-B631-7699-587D-A9E52D386B41}"/>
              </a:ext>
            </a:extLst>
          </p:cNvPr>
          <p:cNvSpPr/>
          <p:nvPr/>
        </p:nvSpPr>
        <p:spPr>
          <a:xfrm>
            <a:off x="4194626" y="-1"/>
            <a:ext cx="7997374" cy="3232299"/>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grpSp>
        <p:nvGrpSpPr>
          <p:cNvPr id="788" name="Google Shape;788;p45"/>
          <p:cNvGrpSpPr/>
          <p:nvPr/>
        </p:nvGrpSpPr>
        <p:grpSpPr>
          <a:xfrm>
            <a:off x="353987" y="1838509"/>
            <a:ext cx="3470177" cy="2777796"/>
            <a:chOff x="508819" y="2450303"/>
            <a:chExt cx="4403225" cy="2777796"/>
          </a:xfrm>
        </p:grpSpPr>
        <p:sp>
          <p:nvSpPr>
            <p:cNvPr id="789" name="Google Shape;789;p45"/>
            <p:cNvSpPr/>
            <p:nvPr/>
          </p:nvSpPr>
          <p:spPr>
            <a:xfrm>
              <a:off x="513332" y="2450303"/>
              <a:ext cx="3435816"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030A0"/>
                </a:buClr>
                <a:buSzPts val="4000"/>
                <a:buFont typeface="Arial"/>
                <a:buNone/>
              </a:pPr>
              <a:r>
                <a:rPr lang="nl" sz="40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Doe mee</a:t>
              </a:r>
              <a:endParaRPr lang="nl" sz="4000" b="1" i="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790" name="Google Shape;790;p45"/>
            <p:cNvSpPr/>
            <p:nvPr/>
          </p:nvSpPr>
          <p:spPr>
            <a:xfrm>
              <a:off x="508819" y="3917011"/>
              <a:ext cx="4403225" cy="131108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400"/>
                <a:buFont typeface="Arial"/>
                <a:buNone/>
              </a:pPr>
              <a:r>
                <a:rPr lang="nl" sz="2200" b="0" i="0" u="none" baseline="0">
                  <a:solidFill>
                    <a:schemeClr val="bg1"/>
                  </a:solidFill>
                  <a:latin typeface="Open sans" panose="020B0606030504020204" pitchFamily="34" charset="0"/>
                  <a:ea typeface="Open sans" panose="020B0606030504020204" pitchFamily="34" charset="0"/>
                  <a:cs typeface="+mn-cs"/>
                  <a:sym typeface="Arial" panose="020B0604020202020204" pitchFamily="34" charset="0"/>
                </a:rPr>
                <a:t>U kunt op veel manieren deel uitmaken van ‘s werelds grootste humanitaire netwerk.</a:t>
              </a:r>
              <a:endParaRPr lang="nl" sz="2200" dirty="0">
                <a:solidFill>
                  <a:schemeClr val="bg1"/>
                </a:solidFill>
                <a:latin typeface="Open sans" panose="020B0606030504020204" pitchFamily="34" charset="0"/>
                <a:ea typeface="Open sans" panose="020B0606030504020204" pitchFamily="34" charset="0"/>
                <a:cs typeface="+mn-cs"/>
                <a:sym typeface="Arial" panose="020B0604020202020204" pitchFamily="34" charset="0"/>
              </a:endParaRPr>
            </a:p>
          </p:txBody>
        </p:sp>
      </p:grpSp>
      <p:sp>
        <p:nvSpPr>
          <p:cNvPr id="791" name="Google Shape;791;p45"/>
          <p:cNvSpPr/>
          <p:nvPr/>
        </p:nvSpPr>
        <p:spPr>
          <a:xfrm>
            <a:off x="4568644" y="1221423"/>
            <a:ext cx="7265812" cy="175428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buClr>
                <a:srgbClr val="7030A0"/>
              </a:buClr>
              <a:buSzPts val="1800"/>
              <a:buFont typeface="Arial"/>
              <a:buNone/>
            </a:pPr>
            <a:r>
              <a:rPr lang="nl" sz="1800" b="1" i="0" u="none" baseline="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Word vrijwilliger, doneer, doe mee aan ons partnerschap</a:t>
            </a:r>
            <a:r>
              <a:rPr lang="nl" sz="1800" b="0" i="0" u="none" baseline="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 of deel onze oproepen en stories op sociale media. Kom meer te weten over IFRC en ontdek hoe u in contact kunt komen met uw nationale Rode Kruis of Rode Halve Maan op </a:t>
            </a:r>
            <a:r>
              <a:rPr lang="nl" sz="1800" b="1" i="0" u="none" baseline="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www.ifrc.org.</a:t>
            </a:r>
            <a:endParaRPr lang="nl" sz="1800" b="1" dirty="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 name="Google Shape;791;p45">
            <a:extLst>
              <a:ext uri="{FF2B5EF4-FFF2-40B4-BE49-F238E27FC236}">
                <a16:creationId xmlns:a16="http://schemas.microsoft.com/office/drawing/2014/main" id="{A66DB9B1-FB5C-7AC1-8B5A-A321EE023F24}"/>
              </a:ext>
            </a:extLst>
          </p:cNvPr>
          <p:cNvSpPr/>
          <p:nvPr/>
        </p:nvSpPr>
        <p:spPr>
          <a:xfrm>
            <a:off x="4565087" y="4135297"/>
            <a:ext cx="7269369" cy="216978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buClr>
                <a:srgbClr val="7030A0"/>
              </a:buClr>
              <a:buSzPts val="1800"/>
              <a:buFont typeface="Arial"/>
              <a:buNone/>
            </a:pPr>
            <a:r>
              <a:rPr lang="nl" sz="1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Om op de hoogte te blijven van de werking van de Caraïbische rampenbestrijding of om meer informatie te krijgen over beschikbare trainingen, trainingsmateriaal, onderzoek en tools voor informatiebeheer, bezoekt u: </a:t>
            </a:r>
            <a:r>
              <a:rPr lang="nl" sz="1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hlinkClick r:id="rId3">
                  <a:extLst>
                    <a:ext uri="{A12FA001-AC4F-418D-AE19-62706E023703}">
                      <ahyp:hlinkClr xmlns:ahyp="http://schemas.microsoft.com/office/drawing/2018/hyperlinkcolor" val="tx"/>
                    </a:ext>
                  </a:extLst>
                </a:hlinkClick>
              </a:rPr>
              <a:t>www.cadrim.org</a:t>
            </a:r>
            <a:r>
              <a:rPr lang="nl" sz="1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   </a:t>
            </a:r>
          </a:p>
          <a:p>
            <a:pPr marL="0" marR="0" lvl="0" indent="0" algn="l" rtl="0">
              <a:lnSpc>
                <a:spcPct val="150000"/>
              </a:lnSpc>
              <a:spcBef>
                <a:spcPts val="0"/>
              </a:spcBef>
              <a:spcAft>
                <a:spcPts val="0"/>
              </a:spcAft>
              <a:buClr>
                <a:srgbClr val="7030A0"/>
              </a:buClr>
              <a:buSzPts val="1800"/>
              <a:buFont typeface="Arial"/>
              <a:buNone/>
            </a:pPr>
            <a:endParaRPr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nvGrpSpPr>
          <p:cNvPr id="25" name="Group 24">
            <a:extLst>
              <a:ext uri="{FF2B5EF4-FFF2-40B4-BE49-F238E27FC236}">
                <a16:creationId xmlns:a16="http://schemas.microsoft.com/office/drawing/2014/main" id="{5A321117-F42C-CD68-2D48-2E13F5472C27}"/>
              </a:ext>
            </a:extLst>
          </p:cNvPr>
          <p:cNvGrpSpPr/>
          <p:nvPr/>
        </p:nvGrpSpPr>
        <p:grpSpPr>
          <a:xfrm>
            <a:off x="4565087" y="6069157"/>
            <a:ext cx="7276475" cy="442432"/>
            <a:chOff x="5661849" y="6150081"/>
            <a:chExt cx="7276475" cy="442432"/>
          </a:xfrm>
        </p:grpSpPr>
        <p:grpSp>
          <p:nvGrpSpPr>
            <p:cNvPr id="16" name="Group 15">
              <a:extLst>
                <a:ext uri="{FF2B5EF4-FFF2-40B4-BE49-F238E27FC236}">
                  <a16:creationId xmlns:a16="http://schemas.microsoft.com/office/drawing/2014/main" id="{A40D1FD8-BA5E-EDE4-5791-9D2EB06910E4}"/>
                </a:ext>
              </a:extLst>
            </p:cNvPr>
            <p:cNvGrpSpPr/>
            <p:nvPr/>
          </p:nvGrpSpPr>
          <p:grpSpPr>
            <a:xfrm>
              <a:off x="5661849" y="6191033"/>
              <a:ext cx="2365687" cy="401480"/>
              <a:chOff x="3600424" y="6121566"/>
              <a:chExt cx="2365687" cy="401480"/>
            </a:xfrm>
          </p:grpSpPr>
          <p:sp>
            <p:nvSpPr>
              <p:cNvPr id="4" name="TextBox 3">
                <a:extLst>
                  <a:ext uri="{FF2B5EF4-FFF2-40B4-BE49-F238E27FC236}">
                    <a16:creationId xmlns:a16="http://schemas.microsoft.com/office/drawing/2014/main" id="{7E2C58EA-FE09-FF54-E7BD-1766BDBAC13B}"/>
                  </a:ext>
                </a:extLst>
              </p:cNvPr>
              <p:cNvSpPr txBox="1"/>
              <p:nvPr/>
            </p:nvSpPr>
            <p:spPr>
              <a:xfrm>
                <a:off x="3944171" y="6139074"/>
                <a:ext cx="2021940" cy="338554"/>
              </a:xfrm>
              <a:prstGeom prst="rect">
                <a:avLst/>
              </a:prstGeom>
              <a:noFill/>
            </p:spPr>
            <p:txBody>
              <a:bodyPr wrap="square">
                <a:spAutoFit/>
              </a:bodyPr>
              <a:lstStyle/>
              <a:p>
                <a:pPr algn="l" rtl="0"/>
                <a:r>
                  <a:rPr lang="nl" sz="1600" b="0" i="0" u="none" baseline="0">
                    <a:solidFill>
                      <a:schemeClr val="tx1"/>
                    </a:solidFill>
                    <a:latin typeface="Arial Nova" panose="020B0504020202020204" pitchFamily="34" charset="0"/>
                    <a:cs typeface="+mn-cs"/>
                    <a:sym typeface="Arial" panose="020B0604020202020204" pitchFamily="34" charset="0"/>
                  </a:rPr>
                  <a:t>: CADRIM.IFRC</a:t>
                </a:r>
                <a:endParaRPr lang="nl" sz="1600" dirty="0">
                  <a:solidFill>
                    <a:schemeClr val="tx1"/>
                  </a:solidFill>
                  <a:latin typeface="Arial Nova" panose="020B0504020202020204" pitchFamily="34" charset="0"/>
                  <a:cs typeface="+mn-cs"/>
                  <a:sym typeface="Arial" panose="020B0604020202020204" pitchFamily="34" charset="0"/>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6A644985-6108-0040-3448-D2280ECEC68E}"/>
                  </a:ext>
                </a:extLst>
              </p:cNvPr>
              <p:cNvPicPr>
                <a:picLocks noChangeAspect="1"/>
              </p:cNvPicPr>
              <p:nvPr/>
            </p:nvPicPr>
            <p:blipFill>
              <a:blip r:embed="rId4"/>
              <a:stretch>
                <a:fillRect/>
              </a:stretch>
            </p:blipFill>
            <p:spPr>
              <a:xfrm>
                <a:off x="3600424" y="6121566"/>
                <a:ext cx="401480" cy="401480"/>
              </a:xfrm>
              <a:prstGeom prst="rect">
                <a:avLst/>
              </a:prstGeom>
            </p:spPr>
          </p:pic>
        </p:grpSp>
        <p:grpSp>
          <p:nvGrpSpPr>
            <p:cNvPr id="17" name="Group 16">
              <a:extLst>
                <a:ext uri="{FF2B5EF4-FFF2-40B4-BE49-F238E27FC236}">
                  <a16:creationId xmlns:a16="http://schemas.microsoft.com/office/drawing/2014/main" id="{D8B97660-ACA1-DB68-AF31-5F27CE89C0E6}"/>
                </a:ext>
              </a:extLst>
            </p:cNvPr>
            <p:cNvGrpSpPr/>
            <p:nvPr/>
          </p:nvGrpSpPr>
          <p:grpSpPr>
            <a:xfrm>
              <a:off x="7807816" y="6175610"/>
              <a:ext cx="2381684" cy="385320"/>
              <a:chOff x="6117198" y="6121566"/>
              <a:chExt cx="2381684" cy="385320"/>
            </a:xfrm>
          </p:grpSpPr>
          <p:sp>
            <p:nvSpPr>
              <p:cNvPr id="5" name="TextBox 4">
                <a:extLst>
                  <a:ext uri="{FF2B5EF4-FFF2-40B4-BE49-F238E27FC236}">
                    <a16:creationId xmlns:a16="http://schemas.microsoft.com/office/drawing/2014/main" id="{0BE164AC-2899-DFE4-B460-8D97F35992DD}"/>
                  </a:ext>
                </a:extLst>
              </p:cNvPr>
              <p:cNvSpPr txBox="1"/>
              <p:nvPr/>
            </p:nvSpPr>
            <p:spPr>
              <a:xfrm>
                <a:off x="6476942" y="6137886"/>
                <a:ext cx="2021940" cy="338554"/>
              </a:xfrm>
              <a:prstGeom prst="rect">
                <a:avLst/>
              </a:prstGeom>
              <a:noFill/>
            </p:spPr>
            <p:txBody>
              <a:bodyPr wrap="square">
                <a:spAutoFit/>
              </a:bodyPr>
              <a:lstStyle/>
              <a:p>
                <a:pPr algn="l" rtl="0"/>
                <a:r>
                  <a:rPr lang="nl" sz="1600" b="0" i="0" u="none" baseline="0">
                    <a:solidFill>
                      <a:schemeClr val="tx1"/>
                    </a:solidFill>
                    <a:latin typeface="Arial Nova" panose="020B0504020202020204" pitchFamily="34" charset="0"/>
                    <a:cs typeface="+mn-cs"/>
                    <a:sym typeface="Arial" panose="020B0604020202020204" pitchFamily="34" charset="0"/>
                  </a:rPr>
                  <a:t>: @cadrim_ifrc</a:t>
                </a:r>
                <a:endParaRPr lang="nl" sz="1600" dirty="0">
                  <a:solidFill>
                    <a:schemeClr val="tx1"/>
                  </a:solidFill>
                  <a:latin typeface="Arial Nova" panose="020B0504020202020204" pitchFamily="34" charset="0"/>
                  <a:cs typeface="+mn-cs"/>
                  <a:sym typeface="Arial" panose="020B0604020202020204" pitchFamily="34" charset="0"/>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9B1C739D-AA70-2F3F-267C-2E95BE3152CD}"/>
                  </a:ext>
                </a:extLst>
              </p:cNvPr>
              <p:cNvPicPr>
                <a:picLocks noChangeAspect="1"/>
              </p:cNvPicPr>
              <p:nvPr/>
            </p:nvPicPr>
            <p:blipFill>
              <a:blip r:embed="rId5"/>
              <a:stretch>
                <a:fillRect/>
              </a:stretch>
            </p:blipFill>
            <p:spPr>
              <a:xfrm>
                <a:off x="6117198" y="6121566"/>
                <a:ext cx="385320" cy="385320"/>
              </a:xfrm>
              <a:prstGeom prst="rect">
                <a:avLst/>
              </a:prstGeom>
            </p:spPr>
          </p:pic>
        </p:grpSp>
        <p:grpSp>
          <p:nvGrpSpPr>
            <p:cNvPr id="18" name="Group 17">
              <a:extLst>
                <a:ext uri="{FF2B5EF4-FFF2-40B4-BE49-F238E27FC236}">
                  <a16:creationId xmlns:a16="http://schemas.microsoft.com/office/drawing/2014/main" id="{302D0DA9-E2D1-0ABD-4E68-46C237430726}"/>
                </a:ext>
              </a:extLst>
            </p:cNvPr>
            <p:cNvGrpSpPr/>
            <p:nvPr/>
          </p:nvGrpSpPr>
          <p:grpSpPr>
            <a:xfrm>
              <a:off x="9772023" y="6150081"/>
              <a:ext cx="3166301" cy="380403"/>
              <a:chOff x="8735549" y="6159657"/>
              <a:chExt cx="3166301" cy="380403"/>
            </a:xfrm>
          </p:grpSpPr>
          <p:sp>
            <p:nvSpPr>
              <p:cNvPr id="6" name="TextBox 5">
                <a:extLst>
                  <a:ext uri="{FF2B5EF4-FFF2-40B4-BE49-F238E27FC236}">
                    <a16:creationId xmlns:a16="http://schemas.microsoft.com/office/drawing/2014/main" id="{85D5FD7C-BCEA-7094-F0CE-F4104ADBE4B1}"/>
                  </a:ext>
                </a:extLst>
              </p:cNvPr>
              <p:cNvSpPr txBox="1"/>
              <p:nvPr/>
            </p:nvSpPr>
            <p:spPr>
              <a:xfrm>
                <a:off x="9130726" y="6159657"/>
                <a:ext cx="2771124" cy="338554"/>
              </a:xfrm>
              <a:prstGeom prst="rect">
                <a:avLst/>
              </a:prstGeom>
              <a:noFill/>
            </p:spPr>
            <p:txBody>
              <a:bodyPr wrap="square">
                <a:spAutoFit/>
              </a:bodyPr>
              <a:lstStyle/>
              <a:p>
                <a:pPr algn="l" rtl="0"/>
                <a:r>
                  <a:rPr lang="nl" sz="1600" b="0" i="0" u="none" baseline="0">
                    <a:solidFill>
                      <a:schemeClr val="tx1"/>
                    </a:solidFill>
                    <a:latin typeface="Arial Nova" panose="020B0504020202020204" pitchFamily="34" charset="0"/>
                    <a:cs typeface="+mn-cs"/>
                    <a:sym typeface="Arial" panose="020B0604020202020204" pitchFamily="34" charset="0"/>
                  </a:rPr>
                  <a:t>: @CADRIM_IFRC</a:t>
                </a:r>
                <a:endParaRPr lang="nl" sz="1600" dirty="0">
                  <a:solidFill>
                    <a:schemeClr val="tx1"/>
                  </a:solidFill>
                  <a:latin typeface="Arial Nova" panose="020B0504020202020204" pitchFamily="34" charset="0"/>
                  <a:cs typeface="+mn-cs"/>
                  <a:sym typeface="Arial" panose="020B0604020202020204" pitchFamily="34" charset="0"/>
                </a:endParaRPr>
              </a:p>
            </p:txBody>
          </p:sp>
          <p:pic>
            <p:nvPicPr>
              <p:cNvPr id="4098" name="Picture 2" descr="Twitter Logo, Social Media Logo, Self Adhesive Sticker, New Twitter Logo, X  Logo, X Sticker, New Twitter Brand (Pack of 16) (Circle, 50mm x 50mm)  (S10040) : Amazon.co.uk: Automotive">
                <a:extLst>
                  <a:ext uri="{FF2B5EF4-FFF2-40B4-BE49-F238E27FC236}">
                    <a16:creationId xmlns:a16="http://schemas.microsoft.com/office/drawing/2014/main" id="{A6F197DA-F7E9-FF2F-1F52-CC36D79DB7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5549" y="6175329"/>
                <a:ext cx="364731" cy="36473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1" name="Picture 20" descr="A black and red logo&#10;&#10;Description automatically generated">
            <a:extLst>
              <a:ext uri="{FF2B5EF4-FFF2-40B4-BE49-F238E27FC236}">
                <a16:creationId xmlns:a16="http://schemas.microsoft.com/office/drawing/2014/main" id="{494809CE-999D-2282-2720-681DB1DA0C06}"/>
              </a:ext>
            </a:extLst>
          </p:cNvPr>
          <p:cNvPicPr>
            <a:picLocks noChangeAspect="1"/>
          </p:cNvPicPr>
          <p:nvPr/>
        </p:nvPicPr>
        <p:blipFill rotWithShape="1">
          <a:blip r:embed="rId7"/>
          <a:srcRect t="23625" b="23226"/>
          <a:stretch/>
        </p:blipFill>
        <p:spPr>
          <a:xfrm>
            <a:off x="4381713" y="3499371"/>
            <a:ext cx="2021940" cy="585657"/>
          </a:xfrm>
          <a:prstGeom prst="rect">
            <a:avLst/>
          </a:prstGeom>
        </p:spPr>
      </p:pic>
      <p:pic>
        <p:nvPicPr>
          <p:cNvPr id="23" name="Picture 22" descr="A black and red logo&#10;&#10;Description automatically generated">
            <a:extLst>
              <a:ext uri="{FF2B5EF4-FFF2-40B4-BE49-F238E27FC236}">
                <a16:creationId xmlns:a16="http://schemas.microsoft.com/office/drawing/2014/main" id="{ACC4DB1A-340E-52B7-FA31-973CB8DEAEEE}"/>
              </a:ext>
            </a:extLst>
          </p:cNvPr>
          <p:cNvPicPr>
            <a:picLocks noChangeAspect="1"/>
          </p:cNvPicPr>
          <p:nvPr/>
        </p:nvPicPr>
        <p:blipFill>
          <a:blip r:embed="rId8"/>
          <a:stretch>
            <a:fillRect/>
          </a:stretch>
        </p:blipFill>
        <p:spPr>
          <a:xfrm>
            <a:off x="4381713" y="240081"/>
            <a:ext cx="2250989" cy="101676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4"/>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34" name="Google Shape;134;p4"/>
          <p:cNvSpPr txBox="1"/>
          <p:nvPr/>
        </p:nvSpPr>
        <p:spPr>
          <a:xfrm>
            <a:off x="95250" y="638259"/>
            <a:ext cx="3963993"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200" b="1" i="0" u="none" baseline="0"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Onveilige omstandigheden</a:t>
            </a:r>
            <a:endParaRPr lang="nl" sz="3200" b="1"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Calibri"/>
              <a:buNone/>
            </a:pPr>
            <a:endParaRPr lang="nl"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lvl="0" indent="0" algn="l" rtl="0">
              <a:spcAft>
                <a:spcPts val="600"/>
              </a:spcAft>
              <a:buClr>
                <a:schemeClr val="lt1"/>
              </a:buClr>
              <a:buSzPts val="4400"/>
              <a:buFont typeface="Arial"/>
              <a:buNone/>
            </a:pPr>
            <a:r>
              <a:rPr lang="nl" sz="1800" b="0" i="0" u="none" baseline="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Situatie waarin de fysieke integriteit van een reddingswerker in gevaar komt.</a:t>
            </a:r>
            <a:endParaRPr lang="nl" sz="180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135" name="Google Shape;135;p4"/>
          <p:cNvSpPr txBox="1"/>
          <p:nvPr/>
        </p:nvSpPr>
        <p:spPr>
          <a:xfrm>
            <a:off x="4848012" y="887138"/>
            <a:ext cx="6105378"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2000" b="1" i="0" u="none" baseline="0">
                <a:solidFill>
                  <a:srgbClr val="FF0000"/>
                </a:solidFill>
                <a:latin typeface="Open sans" panose="020B0606030504020204" pitchFamily="34" charset="0"/>
                <a:ea typeface="Open sans" panose="020B0606030504020204" pitchFamily="34" charset="0"/>
                <a:cs typeface="+mn-cs"/>
                <a:sym typeface="Arial" panose="020B0604020202020204" pitchFamily="34" charset="0"/>
              </a:rPr>
              <a:t>Onveilige omstandigheden omvatten:</a:t>
            </a:r>
            <a:endParaRPr lang="nl" sz="1600" dirty="0">
              <a:solidFill>
                <a:srgbClr val="FF0000"/>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136" name="Google Shape;136;p4"/>
          <p:cNvPicPr preferRelativeResize="0"/>
          <p:nvPr/>
        </p:nvPicPr>
        <p:blipFill rotWithShape="1">
          <a:blip r:embed="rId3">
            <a:alphaModFix/>
            <a:grayscl/>
          </a:blip>
          <a:srcRect/>
          <a:stretch/>
        </p:blipFill>
        <p:spPr>
          <a:xfrm>
            <a:off x="4996300" y="1849574"/>
            <a:ext cx="547945" cy="878325"/>
          </a:xfrm>
          <a:prstGeom prst="rect">
            <a:avLst/>
          </a:prstGeom>
          <a:noFill/>
          <a:ln>
            <a:noFill/>
          </a:ln>
        </p:spPr>
      </p:pic>
      <p:pic>
        <p:nvPicPr>
          <p:cNvPr id="137" name="Google Shape;137;p4"/>
          <p:cNvPicPr preferRelativeResize="0"/>
          <p:nvPr/>
        </p:nvPicPr>
        <p:blipFill rotWithShape="1">
          <a:blip r:embed="rId4">
            <a:alphaModFix/>
            <a:grayscl/>
          </a:blip>
          <a:srcRect/>
          <a:stretch/>
        </p:blipFill>
        <p:spPr>
          <a:xfrm>
            <a:off x="8644758" y="2095265"/>
            <a:ext cx="717130" cy="506209"/>
          </a:xfrm>
          <a:prstGeom prst="rect">
            <a:avLst/>
          </a:prstGeom>
          <a:noFill/>
          <a:ln>
            <a:noFill/>
          </a:ln>
        </p:spPr>
      </p:pic>
      <p:pic>
        <p:nvPicPr>
          <p:cNvPr id="138" name="Google Shape;138;p4"/>
          <p:cNvPicPr preferRelativeResize="0"/>
          <p:nvPr/>
        </p:nvPicPr>
        <p:blipFill rotWithShape="1">
          <a:blip r:embed="rId5">
            <a:alphaModFix/>
            <a:grayscl/>
          </a:blip>
          <a:srcRect/>
          <a:stretch/>
        </p:blipFill>
        <p:spPr>
          <a:xfrm>
            <a:off x="4859313" y="3342908"/>
            <a:ext cx="767914" cy="852069"/>
          </a:xfrm>
          <a:prstGeom prst="rect">
            <a:avLst/>
          </a:prstGeom>
          <a:noFill/>
          <a:ln>
            <a:noFill/>
          </a:ln>
        </p:spPr>
      </p:pic>
      <p:sp>
        <p:nvSpPr>
          <p:cNvPr id="139" name="Google Shape;139;p4"/>
          <p:cNvSpPr txBox="1"/>
          <p:nvPr/>
        </p:nvSpPr>
        <p:spPr>
          <a:xfrm>
            <a:off x="5846427" y="2000224"/>
            <a:ext cx="189331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Verontreinigde lucht- en waterkwaliteit</a:t>
            </a:r>
            <a:endParaRPr lang="nl"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140" name="Google Shape;140;p4"/>
          <p:cNvSpPr txBox="1"/>
          <p:nvPr/>
        </p:nvSpPr>
        <p:spPr>
          <a:xfrm>
            <a:off x="9526927" y="2041284"/>
            <a:ext cx="232800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Ongeschikt gereedschap en materiaal</a:t>
            </a:r>
            <a:endParaRPr lang="nl"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141" name="Google Shape;141;p4"/>
          <p:cNvSpPr txBox="1"/>
          <p:nvPr/>
        </p:nvSpPr>
        <p:spPr>
          <a:xfrm>
            <a:off x="5858130" y="3464246"/>
            <a:ext cx="2511468"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600" b="0" i="0" u="none" baseline="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Slechte weersomstandigheden</a:t>
            </a:r>
            <a:endParaRPr lang="nl" sz="1200"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142" name="Google Shape;142;p4"/>
          <p:cNvSpPr txBox="1"/>
          <p:nvPr/>
        </p:nvSpPr>
        <p:spPr>
          <a:xfrm>
            <a:off x="9637048" y="3464245"/>
            <a:ext cx="192798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Onstabiele structuren</a:t>
            </a:r>
            <a:endParaRPr lang="nl"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143" name="Google Shape;143;p4"/>
          <p:cNvSpPr txBox="1"/>
          <p:nvPr/>
        </p:nvSpPr>
        <p:spPr>
          <a:xfrm>
            <a:off x="5846427" y="4830296"/>
            <a:ext cx="206629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0" i="0" u="none" baseline="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Aanwezigheid van bedreigingen</a:t>
            </a:r>
            <a:endParaRPr lang="nl"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144" name="Google Shape;144;p4"/>
          <p:cNvPicPr preferRelativeResize="0"/>
          <p:nvPr/>
        </p:nvPicPr>
        <p:blipFill rotWithShape="1">
          <a:blip r:embed="rId6">
            <a:alphaModFix/>
            <a:grayscl/>
          </a:blip>
          <a:srcRect/>
          <a:stretch/>
        </p:blipFill>
        <p:spPr>
          <a:xfrm>
            <a:off x="8625145" y="3320354"/>
            <a:ext cx="756356" cy="790222"/>
          </a:xfrm>
          <a:prstGeom prst="rect">
            <a:avLst/>
          </a:prstGeom>
          <a:noFill/>
          <a:ln>
            <a:noFill/>
          </a:ln>
        </p:spPr>
      </p:pic>
      <p:pic>
        <p:nvPicPr>
          <p:cNvPr id="145" name="Google Shape;145;p4"/>
          <p:cNvPicPr preferRelativeResize="0"/>
          <p:nvPr/>
        </p:nvPicPr>
        <p:blipFill rotWithShape="1">
          <a:blip r:embed="rId7">
            <a:alphaModFix/>
            <a:grayscl/>
          </a:blip>
          <a:srcRect/>
          <a:stretch/>
        </p:blipFill>
        <p:spPr>
          <a:xfrm>
            <a:off x="4835650" y="4697694"/>
            <a:ext cx="869244" cy="7676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7" name="Google Shape;157;p5" descr="FOTO14"/>
          <p:cNvPicPr preferRelativeResize="0"/>
          <p:nvPr/>
        </p:nvPicPr>
        <p:blipFill rotWithShape="1">
          <a:blip r:embed="rId3">
            <a:alphaModFix/>
            <a:extLst>
              <a:ext uri="{BEBA8EAE-BF5A-486C-A8C5-ECC9F3942E4B}">
                <a14:imgProps xmlns:a14="http://schemas.microsoft.com/office/drawing/2010/main">
                  <a14:imgLayer r:embed="rId4">
                    <a14:imgEffect>
                      <a14:saturation sat="33000"/>
                    </a14:imgEffect>
                  </a14:imgLayer>
                </a14:imgProps>
              </a:ext>
            </a:extLst>
          </a:blip>
          <a:srcRect l="9643" t="4034" r="11580" b="10118"/>
          <a:stretch/>
        </p:blipFill>
        <p:spPr>
          <a:xfrm>
            <a:off x="2360769" y="339"/>
            <a:ext cx="9831231" cy="6857322"/>
          </a:xfrm>
          <a:prstGeom prst="rect">
            <a:avLst/>
          </a:prstGeom>
          <a:noFill/>
          <a:ln>
            <a:noFill/>
          </a:ln>
        </p:spPr>
      </p:pic>
      <p:sp>
        <p:nvSpPr>
          <p:cNvPr id="155" name="Google Shape;155;p5"/>
          <p:cNvSpPr/>
          <p:nvPr/>
        </p:nvSpPr>
        <p:spPr>
          <a:xfrm>
            <a:off x="-16474" y="-5347"/>
            <a:ext cx="4211052" cy="6863008"/>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56" name="Google Shape;156;p5"/>
          <p:cNvSpPr txBox="1"/>
          <p:nvPr/>
        </p:nvSpPr>
        <p:spPr>
          <a:xfrm>
            <a:off x="337457" y="638259"/>
            <a:ext cx="3165399"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Onveilige acties</a:t>
            </a:r>
            <a:endParaRPr lang="nl" sz="3600" b="1"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Calibri"/>
              <a:buNone/>
            </a:pPr>
            <a:endParaRPr lang="nl"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600"/>
              </a:spcAft>
              <a:buClr>
                <a:schemeClr val="lt1"/>
              </a:buClr>
              <a:buSzPts val="4400"/>
              <a:buFont typeface="Arial"/>
              <a:buNone/>
            </a:pPr>
            <a:r>
              <a:rPr lang="nl" sz="2000" b="0"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Handeling of taak door een reddingswerker zonder inachtneming van de beschermende regels. </a:t>
            </a:r>
            <a:endParaRPr lang="nl" sz="2000" dirty="0">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70" name="Google Shape;170;p6" descr="A picture containing person, outdoor, soccer, orange&#10;&#10;Description automatically generated"/>
          <p:cNvPicPr preferRelativeResize="0"/>
          <p:nvPr/>
        </p:nvPicPr>
        <p:blipFill rotWithShape="1">
          <a:blip r:embed="rId3">
            <a:alphaModFix/>
          </a:blip>
          <a:srcRect l="23735" b="11233"/>
          <a:stretch/>
        </p:blipFill>
        <p:spPr>
          <a:xfrm>
            <a:off x="2697261" y="0"/>
            <a:ext cx="9494739" cy="6858000"/>
          </a:xfrm>
          <a:prstGeom prst="rect">
            <a:avLst/>
          </a:prstGeom>
          <a:noFill/>
          <a:ln>
            <a:noFill/>
          </a:ln>
        </p:spPr>
      </p:pic>
      <p:sp>
        <p:nvSpPr>
          <p:cNvPr id="168" name="Google Shape;168;p6"/>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69" name="Google Shape;169;p6"/>
          <p:cNvSpPr txBox="1"/>
          <p:nvPr/>
        </p:nvSpPr>
        <p:spPr>
          <a:xfrm>
            <a:off x="403518" y="921612"/>
            <a:ext cx="3371068"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Veiligheid</a:t>
            </a:r>
            <a:endParaRPr lang="nl" sz="3600" b="1"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600"/>
              </a:spcAft>
              <a:buClr>
                <a:schemeClr val="lt1"/>
              </a:buClr>
              <a:buSzPts val="4400"/>
              <a:buFont typeface="Calibri"/>
              <a:buNone/>
            </a:pPr>
            <a:endParaRPr lang="nl"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algn="l" rtl="0">
              <a:spcAft>
                <a:spcPts val="600"/>
              </a:spcAft>
              <a:buClr>
                <a:schemeClr val="lt1"/>
              </a:buClr>
              <a:buSzPts val="4400"/>
            </a:pPr>
            <a:r>
              <a:rPr lang="nl" sz="2000" b="1"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Onthoud: </a:t>
            </a:r>
            <a:r>
              <a:rPr lang="nl" sz="20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De veiligheid van CDRT-leden is altijd de eerste prioriteit en bepaalt sommige andere prioriteiten</a:t>
            </a:r>
            <a:endParaRPr lang="nl" sz="20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171" name="Google Shape;171;p6"/>
          <p:cNvSpPr/>
          <p:nvPr/>
        </p:nvSpPr>
        <p:spPr>
          <a:xfrm>
            <a:off x="4491892" y="4220308"/>
            <a:ext cx="7435348" cy="1551842"/>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 name="Google Shape;172;p6"/>
          <p:cNvSpPr txBox="1"/>
          <p:nvPr/>
        </p:nvSpPr>
        <p:spPr>
          <a:xfrm>
            <a:off x="4886300" y="4633608"/>
            <a:ext cx="659663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“When in danger or doubt, let the fireman take them out!” (Bij gevaar of twijfel is het aan brandweerlui om iemand uit een gebouw te halen)</a:t>
            </a:r>
            <a:endParaRPr lang="nl" dirty="0">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70" name="Rectangle 169">
            <a:extLst>
              <a:ext uri="{FF2B5EF4-FFF2-40B4-BE49-F238E27FC236}">
                <a16:creationId xmlns:a16="http://schemas.microsoft.com/office/drawing/2014/main" id="{5158734C-5464-2908-9D29-23C60A25460C}"/>
              </a:ext>
            </a:extLst>
          </p:cNvPr>
          <p:cNvSpPr/>
          <p:nvPr/>
        </p:nvSpPr>
        <p:spPr>
          <a:xfrm>
            <a:off x="4376058" y="1023257"/>
            <a:ext cx="7594632" cy="526868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sp>
        <p:nvSpPr>
          <p:cNvPr id="183" name="Google Shape;183;p7"/>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84" name="Google Shape;184;p7"/>
          <p:cNvSpPr txBox="1"/>
          <p:nvPr/>
        </p:nvSpPr>
        <p:spPr>
          <a:xfrm>
            <a:off x="403217" y="638259"/>
            <a:ext cx="3099639"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F0000"/>
                </a:solidFill>
                <a:latin typeface="Open sans" panose="020B0606030504020204" pitchFamily="34" charset="0"/>
                <a:ea typeface="Open sans" panose="020B0606030504020204" pitchFamily="34" charset="0"/>
                <a:cs typeface="+mn-cs"/>
                <a:sym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Veiligheids-uitrusting</a:t>
            </a:r>
            <a:endParaRPr lang="nl" dirty="0">
              <a:solidFill>
                <a:srgbClr val="FF0000"/>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4" name="TextBox 3">
            <a:extLst>
              <a:ext uri="{FF2B5EF4-FFF2-40B4-BE49-F238E27FC236}">
                <a16:creationId xmlns:a16="http://schemas.microsoft.com/office/drawing/2014/main" id="{1F116D0B-C4F4-9C67-40B6-55081076AF6E}"/>
              </a:ext>
            </a:extLst>
          </p:cNvPr>
          <p:cNvSpPr txBox="1"/>
          <p:nvPr/>
        </p:nvSpPr>
        <p:spPr>
          <a:xfrm>
            <a:off x="5416324" y="477799"/>
            <a:ext cx="5956525" cy="400110"/>
          </a:xfrm>
          <a:prstGeom prst="rect">
            <a:avLst/>
          </a:prstGeom>
          <a:noFill/>
        </p:spPr>
        <p:txBody>
          <a:bodyPr wrap="square" rtlCol="0">
            <a:spAutoFit/>
          </a:bodyPr>
          <a:lstStyle/>
          <a:p>
            <a:pPr algn="ctr" rtl="0"/>
            <a:r>
              <a:rPr lang="nl" sz="2000" b="1" i="0" u="none" baseline="0" dirty="0">
                <a:solidFill>
                  <a:srgbClr val="FF0000"/>
                </a:solidFill>
                <a:latin typeface="Open sans" panose="020B0606030504020204" pitchFamily="34" charset="0"/>
                <a:ea typeface="Open sans" panose="020B0606030504020204" pitchFamily="34" charset="0"/>
                <a:cs typeface="+mn-cs"/>
                <a:sym typeface="Arial" panose="020B0604020202020204" pitchFamily="34" charset="0"/>
              </a:rPr>
              <a:t>Persoonlijke beschermingsmiddelen (PBM)</a:t>
            </a:r>
            <a:endParaRPr lang="nl" sz="2000" b="1" dirty="0">
              <a:solidFill>
                <a:srgbClr val="FF0000"/>
              </a:solidFill>
              <a:latin typeface="Open sans" panose="020B0606030504020204" pitchFamily="34" charset="0"/>
              <a:ea typeface="Open sans" panose="020B0606030504020204" pitchFamily="34" charset="0"/>
              <a:cs typeface="+mn-cs"/>
              <a:sym typeface="Arial" panose="020B0604020202020204" pitchFamily="34" charset="0"/>
            </a:endParaRPr>
          </a:p>
        </p:txBody>
      </p:sp>
      <p:grpSp>
        <p:nvGrpSpPr>
          <p:cNvPr id="169" name="Group 168">
            <a:extLst>
              <a:ext uri="{FF2B5EF4-FFF2-40B4-BE49-F238E27FC236}">
                <a16:creationId xmlns:a16="http://schemas.microsoft.com/office/drawing/2014/main" id="{35DB9E41-2B15-B008-C883-1BF595D453B8}"/>
              </a:ext>
            </a:extLst>
          </p:cNvPr>
          <p:cNvGrpSpPr/>
          <p:nvPr/>
        </p:nvGrpSpPr>
        <p:grpSpPr>
          <a:xfrm>
            <a:off x="4584358" y="1236960"/>
            <a:ext cx="7384228" cy="4701472"/>
            <a:chOff x="4606129" y="1095446"/>
            <a:chExt cx="7384228" cy="4701472"/>
          </a:xfrm>
        </p:grpSpPr>
        <p:sp>
          <p:nvSpPr>
            <p:cNvPr id="2" name="TextBox 1">
              <a:extLst>
                <a:ext uri="{FF2B5EF4-FFF2-40B4-BE49-F238E27FC236}">
                  <a16:creationId xmlns:a16="http://schemas.microsoft.com/office/drawing/2014/main" id="{959D110F-119E-FDAB-EB07-81D006A0CB22}"/>
                </a:ext>
              </a:extLst>
            </p:cNvPr>
            <p:cNvSpPr txBox="1"/>
            <p:nvPr/>
          </p:nvSpPr>
          <p:spPr>
            <a:xfrm>
              <a:off x="4606129" y="1095446"/>
              <a:ext cx="2170757" cy="4278094"/>
            </a:xfrm>
            <a:prstGeom prst="rect">
              <a:avLst/>
            </a:prstGeom>
            <a:noFill/>
          </p:spPr>
          <p:txBody>
            <a:bodyPr wrap="square" rtlCol="0">
              <a:spAutoFit/>
            </a:bodyPr>
            <a:lstStyle/>
            <a:p>
              <a:pPr algn="l" rtl="0"/>
              <a:r>
                <a:rPr lang="nl" sz="1600" b="0" i="0" u="none" baseline="0" dirty="0">
                  <a:latin typeface="Open sans" panose="020B0606030504020204" pitchFamily="34" charset="0"/>
                  <a:ea typeface="Open sans" panose="020B0606030504020204" pitchFamily="34" charset="0"/>
                  <a:cs typeface="+mn-cs"/>
                  <a:sym typeface="Arial" panose="020B0604020202020204" pitchFamily="34" charset="0"/>
                </a:rPr>
                <a:t>Oogbescherming</a:t>
              </a:r>
            </a:p>
            <a:p>
              <a:endParaRPr lang="nl" sz="1600" dirty="0">
                <a:latin typeface="Open sans" panose="020B0606030504020204" pitchFamily="34" charset="0"/>
                <a:ea typeface="Open sans" panose="020B0606030504020204" pitchFamily="34" charset="0"/>
                <a:cs typeface="+mn-cs"/>
                <a:sym typeface="Arial" panose="020B0604020202020204" pitchFamily="34" charset="0"/>
              </a:endParaRPr>
            </a:p>
            <a:p>
              <a:endParaRPr lang="nl" sz="1600" dirty="0">
                <a:latin typeface="Open sans" panose="020B0606030504020204" pitchFamily="34" charset="0"/>
                <a:ea typeface="Open sans" panose="020B0606030504020204" pitchFamily="34" charset="0"/>
                <a:cs typeface="+mn-cs"/>
                <a:sym typeface="Arial" panose="020B0604020202020204" pitchFamily="34" charset="0"/>
              </a:endParaRPr>
            </a:p>
            <a:p>
              <a:endParaRPr lang="nl" sz="1600" dirty="0">
                <a:latin typeface="Open sans" panose="020B0606030504020204" pitchFamily="34" charset="0"/>
                <a:ea typeface="Open sans" panose="020B0606030504020204" pitchFamily="34" charset="0"/>
                <a:cs typeface="+mn-cs"/>
                <a:sym typeface="Arial" panose="020B0604020202020204" pitchFamily="34" charset="0"/>
              </a:endParaRPr>
            </a:p>
            <a:p>
              <a:endParaRPr lang="nl" sz="1600" dirty="0">
                <a:latin typeface="Open sans" panose="020B0606030504020204" pitchFamily="34" charset="0"/>
                <a:ea typeface="Open sans" panose="020B0606030504020204" pitchFamily="34" charset="0"/>
                <a:cs typeface="+mn-cs"/>
                <a:sym typeface="Arial" panose="020B0604020202020204" pitchFamily="34" charset="0"/>
              </a:endParaRPr>
            </a:p>
            <a:p>
              <a:pPr algn="l" rtl="0"/>
              <a:r>
                <a:rPr lang="nl" sz="1600" b="0" i="0" u="none" baseline="0" dirty="0">
                  <a:latin typeface="Open sans" panose="020B0606030504020204" pitchFamily="34" charset="0"/>
                  <a:ea typeface="Open sans" panose="020B0606030504020204" pitchFamily="34" charset="0"/>
                  <a:cs typeface="+mn-cs"/>
                  <a:sym typeface="Arial" panose="020B0604020202020204" pitchFamily="34" charset="0"/>
                </a:rPr>
                <a:t>Gehoorbescherming</a:t>
              </a:r>
            </a:p>
            <a:p>
              <a:endParaRPr lang="nl" sz="1600" dirty="0">
                <a:latin typeface="Open sans" panose="020B0606030504020204" pitchFamily="34" charset="0"/>
                <a:ea typeface="Open sans" panose="020B0606030504020204" pitchFamily="34" charset="0"/>
                <a:cs typeface="+mn-cs"/>
                <a:sym typeface="Arial" panose="020B0604020202020204" pitchFamily="34" charset="0"/>
              </a:endParaRPr>
            </a:p>
            <a:p>
              <a:endParaRPr lang="nl" sz="1600" dirty="0">
                <a:latin typeface="Open sans" panose="020B0606030504020204" pitchFamily="34" charset="0"/>
                <a:ea typeface="Open sans" panose="020B0606030504020204" pitchFamily="34" charset="0"/>
                <a:cs typeface="+mn-cs"/>
                <a:sym typeface="Arial" panose="020B0604020202020204" pitchFamily="34" charset="0"/>
              </a:endParaRPr>
            </a:p>
            <a:p>
              <a:endParaRPr lang="nl" sz="1600" dirty="0">
                <a:latin typeface="Open sans" panose="020B0606030504020204" pitchFamily="34" charset="0"/>
                <a:ea typeface="Open sans" panose="020B0606030504020204" pitchFamily="34" charset="0"/>
                <a:cs typeface="+mn-cs"/>
                <a:sym typeface="Arial" panose="020B0604020202020204" pitchFamily="34" charset="0"/>
              </a:endParaRPr>
            </a:p>
            <a:p>
              <a:endParaRPr lang="nl" sz="1600" dirty="0">
                <a:latin typeface="Open sans" panose="020B0606030504020204" pitchFamily="34" charset="0"/>
                <a:ea typeface="Open sans" panose="020B0606030504020204" pitchFamily="34" charset="0"/>
                <a:cs typeface="+mn-cs"/>
                <a:sym typeface="Arial" panose="020B0604020202020204" pitchFamily="34" charset="0"/>
              </a:endParaRPr>
            </a:p>
            <a:p>
              <a:pPr algn="l" rtl="0"/>
              <a:r>
                <a:rPr lang="nl" sz="1600" b="0" i="0" u="none" baseline="0" dirty="0">
                  <a:latin typeface="Open sans" panose="020B0606030504020204" pitchFamily="34" charset="0"/>
                  <a:ea typeface="Open sans" panose="020B0606030504020204" pitchFamily="34" charset="0"/>
                  <a:cs typeface="+mn-cs"/>
                  <a:sym typeface="Arial" panose="020B0604020202020204" pitchFamily="34" charset="0"/>
                </a:rPr>
                <a:t>Handbescherming</a:t>
              </a:r>
            </a:p>
            <a:p>
              <a:endParaRPr lang="nl" sz="1600" dirty="0">
                <a:latin typeface="Open sans" panose="020B0606030504020204" pitchFamily="34" charset="0"/>
                <a:ea typeface="Open sans" panose="020B0606030504020204" pitchFamily="34" charset="0"/>
                <a:cs typeface="+mn-cs"/>
                <a:sym typeface="Arial" panose="020B0604020202020204" pitchFamily="34" charset="0"/>
              </a:endParaRPr>
            </a:p>
            <a:p>
              <a:endParaRPr lang="nl" sz="1600" dirty="0">
                <a:latin typeface="Open sans" panose="020B0606030504020204" pitchFamily="34" charset="0"/>
                <a:ea typeface="Open sans" panose="020B0606030504020204" pitchFamily="34" charset="0"/>
                <a:cs typeface="+mn-cs"/>
                <a:sym typeface="Arial" panose="020B0604020202020204" pitchFamily="34" charset="0"/>
              </a:endParaRPr>
            </a:p>
            <a:p>
              <a:endParaRPr lang="nl" sz="1600" dirty="0">
                <a:latin typeface="Open sans" panose="020B0606030504020204" pitchFamily="34" charset="0"/>
                <a:ea typeface="Open sans" panose="020B0606030504020204" pitchFamily="34" charset="0"/>
                <a:cs typeface="+mn-cs"/>
                <a:sym typeface="Arial" panose="020B0604020202020204" pitchFamily="34" charset="0"/>
              </a:endParaRPr>
            </a:p>
            <a:p>
              <a:endParaRPr lang="nl" sz="1600" dirty="0">
                <a:latin typeface="Open sans" panose="020B0606030504020204" pitchFamily="34" charset="0"/>
                <a:ea typeface="Open sans" panose="020B0606030504020204" pitchFamily="34" charset="0"/>
                <a:cs typeface="+mn-cs"/>
                <a:sym typeface="Arial" panose="020B0604020202020204" pitchFamily="34" charset="0"/>
              </a:endParaRPr>
            </a:p>
            <a:p>
              <a:pPr algn="l" rtl="0"/>
              <a:r>
                <a:rPr lang="nl" sz="1600" b="0" i="0" u="none" baseline="0" dirty="0">
                  <a:latin typeface="Open sans" panose="020B0606030504020204" pitchFamily="34" charset="0"/>
                  <a:ea typeface="Open sans" panose="020B0606030504020204" pitchFamily="34" charset="0"/>
                  <a:cs typeface="+mn-cs"/>
                  <a:sym typeface="Arial" panose="020B0604020202020204" pitchFamily="34" charset="0"/>
                </a:rPr>
                <a:t>Voetbescherming</a:t>
              </a:r>
            </a:p>
            <a:p>
              <a:endParaRPr lang="nl"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8BED1AEC-29A1-557B-10B3-217F784D9492}"/>
                </a:ext>
              </a:extLst>
            </p:cNvPr>
            <p:cNvSpPr txBox="1"/>
            <p:nvPr/>
          </p:nvSpPr>
          <p:spPr>
            <a:xfrm>
              <a:off x="9588830" y="1189205"/>
              <a:ext cx="2401527" cy="2893100"/>
            </a:xfrm>
            <a:prstGeom prst="rect">
              <a:avLst/>
            </a:prstGeom>
            <a:noFill/>
          </p:spPr>
          <p:txBody>
            <a:bodyPr wrap="square" rtlCol="0">
              <a:spAutoFit/>
            </a:bodyPr>
            <a:lstStyle/>
            <a:p>
              <a:pPr algn="l" rtl="0"/>
              <a:r>
                <a:rPr lang="nl" b="0" i="0" u="none" baseline="0" dirty="0">
                  <a:latin typeface="Open sans" panose="020B0606030504020204" pitchFamily="34" charset="0"/>
                  <a:ea typeface="Open sans" panose="020B0606030504020204" pitchFamily="34" charset="0"/>
                  <a:cs typeface="+mn-cs"/>
                  <a:sym typeface="Arial" panose="020B0604020202020204" pitchFamily="34" charset="0"/>
                </a:rPr>
                <a:t>Hoofdbescherming</a:t>
              </a:r>
            </a:p>
            <a:p>
              <a:endParaRPr lang="nl" dirty="0">
                <a:latin typeface="Open sans" panose="020B0606030504020204" pitchFamily="34" charset="0"/>
                <a:ea typeface="Open sans" panose="020B0606030504020204" pitchFamily="34" charset="0"/>
                <a:cs typeface="+mn-cs"/>
                <a:sym typeface="Arial" panose="020B0604020202020204" pitchFamily="34" charset="0"/>
              </a:endParaRPr>
            </a:p>
            <a:p>
              <a:endParaRPr lang="nl" dirty="0">
                <a:latin typeface="Open sans" panose="020B0606030504020204" pitchFamily="34" charset="0"/>
                <a:ea typeface="Open sans" panose="020B0606030504020204" pitchFamily="34" charset="0"/>
                <a:cs typeface="+mn-cs"/>
                <a:sym typeface="Arial" panose="020B0604020202020204" pitchFamily="34" charset="0"/>
              </a:endParaRPr>
            </a:p>
            <a:p>
              <a:endParaRPr lang="nl" dirty="0">
                <a:latin typeface="Open sans" panose="020B0606030504020204" pitchFamily="34" charset="0"/>
                <a:ea typeface="Open sans" panose="020B0606030504020204" pitchFamily="34" charset="0"/>
                <a:cs typeface="+mn-cs"/>
                <a:sym typeface="Arial" panose="020B0604020202020204" pitchFamily="34" charset="0"/>
              </a:endParaRPr>
            </a:p>
            <a:p>
              <a:endParaRPr lang="nl" dirty="0">
                <a:latin typeface="Open sans" panose="020B0606030504020204" pitchFamily="34" charset="0"/>
                <a:ea typeface="Open sans" panose="020B0606030504020204" pitchFamily="34" charset="0"/>
                <a:cs typeface="+mn-cs"/>
                <a:sym typeface="Arial" panose="020B0604020202020204" pitchFamily="34" charset="0"/>
              </a:endParaRPr>
            </a:p>
            <a:p>
              <a:pPr algn="l" rtl="0"/>
              <a:r>
                <a:rPr lang="nl" b="0" i="0" u="none" baseline="0" dirty="0">
                  <a:latin typeface="Open sans" panose="020B0606030504020204" pitchFamily="34" charset="0"/>
                  <a:ea typeface="Open sans" panose="020B0606030504020204" pitchFamily="34" charset="0"/>
                  <a:cs typeface="+mn-cs"/>
                  <a:sym typeface="Arial" panose="020B0604020202020204" pitchFamily="34" charset="0"/>
                </a:rPr>
                <a:t>Ademhalingsbescherming</a:t>
              </a:r>
            </a:p>
            <a:p>
              <a:endParaRPr lang="nl" dirty="0">
                <a:latin typeface="Open sans" panose="020B0606030504020204" pitchFamily="34" charset="0"/>
                <a:ea typeface="Open sans" panose="020B0606030504020204" pitchFamily="34" charset="0"/>
                <a:cs typeface="+mn-cs"/>
                <a:sym typeface="Arial" panose="020B0604020202020204" pitchFamily="34" charset="0"/>
              </a:endParaRPr>
            </a:p>
            <a:p>
              <a:endParaRPr lang="nl" dirty="0">
                <a:latin typeface="Open sans" panose="020B0606030504020204" pitchFamily="34" charset="0"/>
                <a:ea typeface="Open sans" panose="020B0606030504020204" pitchFamily="34" charset="0"/>
                <a:cs typeface="+mn-cs"/>
                <a:sym typeface="Arial" panose="020B0604020202020204" pitchFamily="34" charset="0"/>
              </a:endParaRPr>
            </a:p>
            <a:p>
              <a:endParaRPr lang="nl" dirty="0">
                <a:latin typeface="Open sans" panose="020B0606030504020204" pitchFamily="34" charset="0"/>
                <a:ea typeface="Open sans" panose="020B0606030504020204" pitchFamily="34" charset="0"/>
                <a:cs typeface="+mn-cs"/>
                <a:sym typeface="Arial" panose="020B0604020202020204" pitchFamily="34" charset="0"/>
              </a:endParaRPr>
            </a:p>
            <a:p>
              <a:endParaRPr lang="nl" dirty="0">
                <a:latin typeface="Open sans" panose="020B0606030504020204" pitchFamily="34" charset="0"/>
                <a:ea typeface="Open sans" panose="020B0606030504020204" pitchFamily="34" charset="0"/>
                <a:cs typeface="+mn-cs"/>
                <a:sym typeface="Arial" panose="020B0604020202020204" pitchFamily="34" charset="0"/>
              </a:endParaRPr>
            </a:p>
            <a:p>
              <a:endParaRPr lang="nl" dirty="0">
                <a:latin typeface="Open sans" panose="020B0606030504020204" pitchFamily="34" charset="0"/>
                <a:ea typeface="Open sans" panose="020B0606030504020204" pitchFamily="34" charset="0"/>
                <a:cs typeface="+mn-cs"/>
                <a:sym typeface="Arial" panose="020B0604020202020204" pitchFamily="34" charset="0"/>
              </a:endParaRPr>
            </a:p>
            <a:p>
              <a:pPr algn="l" rtl="0"/>
              <a:r>
                <a:rPr lang="nl" b="0" i="0" u="none" baseline="0" dirty="0">
                  <a:latin typeface="Open sans" panose="020B0606030504020204" pitchFamily="34" charset="0"/>
                  <a:ea typeface="Open sans" panose="020B0606030504020204" pitchFamily="34" charset="0"/>
                  <a:cs typeface="+mn-cs"/>
                  <a:sym typeface="Arial" panose="020B0604020202020204" pitchFamily="34" charset="0"/>
                </a:rPr>
                <a:t>Lichaamsbescherming</a:t>
              </a:r>
            </a:p>
            <a:p>
              <a:endParaRPr lang="nl"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3B08D9A9-2E83-6059-1AA9-E75A8DDA4DD6}"/>
                </a:ext>
              </a:extLst>
            </p:cNvPr>
            <p:cNvPicPr>
              <a:picLocks noChangeAspect="1"/>
            </p:cNvPicPr>
            <p:nvPr/>
          </p:nvPicPr>
          <p:blipFill>
            <a:blip r:embed="rId3"/>
            <a:stretch>
              <a:fillRect/>
            </a:stretch>
          </p:blipFill>
          <p:spPr>
            <a:xfrm>
              <a:off x="8567233" y="1095446"/>
              <a:ext cx="1001534" cy="1001534"/>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B9EB7892-A31A-1671-FF03-87648346AAFB}"/>
                </a:ext>
              </a:extLst>
            </p:cNvPr>
            <p:cNvPicPr>
              <a:picLocks noChangeAspect="1"/>
            </p:cNvPicPr>
            <p:nvPr/>
          </p:nvPicPr>
          <p:blipFill>
            <a:blip r:embed="rId4"/>
            <a:stretch>
              <a:fillRect/>
            </a:stretch>
          </p:blipFill>
          <p:spPr>
            <a:xfrm>
              <a:off x="8599016" y="2384537"/>
              <a:ext cx="996126" cy="996126"/>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8EF7E590-A59A-21B0-4FA2-556ED3A4A5AC}"/>
                </a:ext>
              </a:extLst>
            </p:cNvPr>
            <p:cNvPicPr>
              <a:picLocks noChangeAspect="1"/>
            </p:cNvPicPr>
            <p:nvPr/>
          </p:nvPicPr>
          <p:blipFill>
            <a:blip r:embed="rId5"/>
            <a:stretch>
              <a:fillRect/>
            </a:stretch>
          </p:blipFill>
          <p:spPr>
            <a:xfrm>
              <a:off x="8700777" y="3668220"/>
              <a:ext cx="787652" cy="787652"/>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D6E70FA8-A762-C4AB-2898-C5F0756437A7}"/>
                </a:ext>
              </a:extLst>
            </p:cNvPr>
            <p:cNvPicPr>
              <a:picLocks noChangeAspect="1"/>
            </p:cNvPicPr>
            <p:nvPr/>
          </p:nvPicPr>
          <p:blipFill>
            <a:blip r:embed="rId6"/>
            <a:stretch>
              <a:fillRect/>
            </a:stretch>
          </p:blipFill>
          <p:spPr>
            <a:xfrm>
              <a:off x="6809786" y="4795384"/>
              <a:ext cx="1001534" cy="1001534"/>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14624370-DED9-A218-B917-F145B35632A9}"/>
                </a:ext>
              </a:extLst>
            </p:cNvPr>
            <p:cNvPicPr>
              <a:picLocks noChangeAspect="1"/>
            </p:cNvPicPr>
            <p:nvPr/>
          </p:nvPicPr>
          <p:blipFill>
            <a:blip r:embed="rId7"/>
            <a:stretch>
              <a:fillRect/>
            </a:stretch>
          </p:blipFill>
          <p:spPr>
            <a:xfrm>
              <a:off x="6689455" y="3619169"/>
              <a:ext cx="793409" cy="793409"/>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C3A229EF-697B-ACAE-5DE0-170279E20A70}"/>
                </a:ext>
              </a:extLst>
            </p:cNvPr>
            <p:cNvPicPr>
              <a:picLocks noChangeAspect="1"/>
            </p:cNvPicPr>
            <p:nvPr/>
          </p:nvPicPr>
          <p:blipFill>
            <a:blip r:embed="rId8"/>
            <a:stretch>
              <a:fillRect/>
            </a:stretch>
          </p:blipFill>
          <p:spPr>
            <a:xfrm>
              <a:off x="6648393" y="2354572"/>
              <a:ext cx="834471" cy="834471"/>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6267B617-8320-FA44-797B-F17145E0583A}"/>
                </a:ext>
              </a:extLst>
            </p:cNvPr>
            <p:cNvPicPr>
              <a:picLocks noChangeAspect="1"/>
            </p:cNvPicPr>
            <p:nvPr/>
          </p:nvPicPr>
          <p:blipFill>
            <a:blip r:embed="rId9"/>
            <a:stretch>
              <a:fillRect/>
            </a:stretch>
          </p:blipFill>
          <p:spPr>
            <a:xfrm>
              <a:off x="6645912" y="1144536"/>
              <a:ext cx="861695" cy="861695"/>
            </a:xfrm>
            <a:prstGeom prst="rect">
              <a:avLst/>
            </a:prstGeom>
          </p:spPr>
        </p:pic>
        <p:grpSp>
          <p:nvGrpSpPr>
            <p:cNvPr id="22" name="Group 21">
              <a:extLst>
                <a:ext uri="{FF2B5EF4-FFF2-40B4-BE49-F238E27FC236}">
                  <a16:creationId xmlns:a16="http://schemas.microsoft.com/office/drawing/2014/main" id="{ADB69EBA-A068-DD61-07C9-8387EC26F325}"/>
                </a:ext>
              </a:extLst>
            </p:cNvPr>
            <p:cNvGrpSpPr/>
            <p:nvPr/>
          </p:nvGrpSpPr>
          <p:grpSpPr>
            <a:xfrm>
              <a:off x="5557042" y="1508979"/>
              <a:ext cx="996158" cy="156535"/>
              <a:chOff x="5306670" y="1508979"/>
              <a:chExt cx="996158" cy="156535"/>
            </a:xfrm>
          </p:grpSpPr>
          <p:cxnSp>
            <p:nvCxnSpPr>
              <p:cNvPr id="20" name="Straight Connector 19">
                <a:extLst>
                  <a:ext uri="{FF2B5EF4-FFF2-40B4-BE49-F238E27FC236}">
                    <a16:creationId xmlns:a16="http://schemas.microsoft.com/office/drawing/2014/main" id="{FBB6F8A2-00EB-D563-6032-9C51C1CF5CE1}"/>
                  </a:ext>
                </a:extLst>
              </p:cNvPr>
              <p:cNvCxnSpPr/>
              <p:nvPr/>
            </p:nvCxnSpPr>
            <p:spPr>
              <a:xfrm>
                <a:off x="5306670" y="1575383"/>
                <a:ext cx="867397" cy="0"/>
              </a:xfrm>
              <a:prstGeom prst="line">
                <a:avLst/>
              </a:prstGeom>
              <a:ln w="38100">
                <a:solidFill>
                  <a:srgbClr val="F5333F"/>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608BD807-A3E0-F698-53DC-CAE42CAEF022}"/>
                  </a:ext>
                </a:extLst>
              </p:cNvPr>
              <p:cNvSpPr/>
              <p:nvPr/>
            </p:nvSpPr>
            <p:spPr>
              <a:xfrm>
                <a:off x="6161017" y="1508979"/>
                <a:ext cx="141811" cy="156535"/>
              </a:xfrm>
              <a:prstGeom prst="ellipse">
                <a:avLst/>
              </a:prstGeom>
              <a:solidFill>
                <a:srgbClr val="F5333F"/>
              </a:solidFill>
              <a:ln>
                <a:solidFill>
                  <a:srgbClr val="F533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grpSp>
        <p:grpSp>
          <p:nvGrpSpPr>
            <p:cNvPr id="23" name="Group 22">
              <a:extLst>
                <a:ext uri="{FF2B5EF4-FFF2-40B4-BE49-F238E27FC236}">
                  <a16:creationId xmlns:a16="http://schemas.microsoft.com/office/drawing/2014/main" id="{FC6DC3CE-3AF5-0E8D-62A9-3C6B3FEEC22B}"/>
                </a:ext>
              </a:extLst>
            </p:cNvPr>
            <p:cNvGrpSpPr/>
            <p:nvPr/>
          </p:nvGrpSpPr>
          <p:grpSpPr>
            <a:xfrm>
              <a:off x="5567925" y="2695525"/>
              <a:ext cx="996158" cy="156535"/>
              <a:chOff x="5306670" y="1508979"/>
              <a:chExt cx="996158" cy="156535"/>
            </a:xfrm>
          </p:grpSpPr>
          <p:cxnSp>
            <p:nvCxnSpPr>
              <p:cNvPr id="24" name="Straight Connector 23">
                <a:extLst>
                  <a:ext uri="{FF2B5EF4-FFF2-40B4-BE49-F238E27FC236}">
                    <a16:creationId xmlns:a16="http://schemas.microsoft.com/office/drawing/2014/main" id="{0C65E25E-ECD2-6D95-FFEE-CA4F3B3CA214}"/>
                  </a:ext>
                </a:extLst>
              </p:cNvPr>
              <p:cNvCxnSpPr/>
              <p:nvPr/>
            </p:nvCxnSpPr>
            <p:spPr>
              <a:xfrm>
                <a:off x="5306670" y="1575383"/>
                <a:ext cx="867397" cy="0"/>
              </a:xfrm>
              <a:prstGeom prst="line">
                <a:avLst/>
              </a:prstGeom>
              <a:ln w="38100">
                <a:solidFill>
                  <a:srgbClr val="F5333F"/>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2A17160B-137F-39E3-04CD-3CF47D12F139}"/>
                  </a:ext>
                </a:extLst>
              </p:cNvPr>
              <p:cNvSpPr/>
              <p:nvPr/>
            </p:nvSpPr>
            <p:spPr>
              <a:xfrm>
                <a:off x="6161017" y="1508979"/>
                <a:ext cx="141811" cy="156535"/>
              </a:xfrm>
              <a:prstGeom prst="ellipse">
                <a:avLst/>
              </a:prstGeom>
              <a:solidFill>
                <a:srgbClr val="F5333F"/>
              </a:solidFill>
              <a:ln>
                <a:solidFill>
                  <a:srgbClr val="F533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grpSp>
        <p:grpSp>
          <p:nvGrpSpPr>
            <p:cNvPr id="26" name="Group 25">
              <a:extLst>
                <a:ext uri="{FF2B5EF4-FFF2-40B4-BE49-F238E27FC236}">
                  <a16:creationId xmlns:a16="http://schemas.microsoft.com/office/drawing/2014/main" id="{E162A0BF-6FA1-2327-24AE-4DE7512A6F9C}"/>
                </a:ext>
              </a:extLst>
            </p:cNvPr>
            <p:cNvGrpSpPr/>
            <p:nvPr/>
          </p:nvGrpSpPr>
          <p:grpSpPr>
            <a:xfrm>
              <a:off x="5567924" y="3871183"/>
              <a:ext cx="996158" cy="156535"/>
              <a:chOff x="5306670" y="1508979"/>
              <a:chExt cx="996158" cy="156535"/>
            </a:xfrm>
          </p:grpSpPr>
          <p:cxnSp>
            <p:nvCxnSpPr>
              <p:cNvPr id="27" name="Straight Connector 26">
                <a:extLst>
                  <a:ext uri="{FF2B5EF4-FFF2-40B4-BE49-F238E27FC236}">
                    <a16:creationId xmlns:a16="http://schemas.microsoft.com/office/drawing/2014/main" id="{4C70B28D-A855-ADE6-F5FA-0C8FE7410528}"/>
                  </a:ext>
                </a:extLst>
              </p:cNvPr>
              <p:cNvCxnSpPr/>
              <p:nvPr/>
            </p:nvCxnSpPr>
            <p:spPr>
              <a:xfrm>
                <a:off x="5306670" y="1575383"/>
                <a:ext cx="867397" cy="0"/>
              </a:xfrm>
              <a:prstGeom prst="line">
                <a:avLst/>
              </a:prstGeom>
              <a:ln w="38100">
                <a:solidFill>
                  <a:srgbClr val="F5333F"/>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A5DE3C84-04FE-8D1D-ACF1-3ADE0CE55926}"/>
                  </a:ext>
                </a:extLst>
              </p:cNvPr>
              <p:cNvSpPr/>
              <p:nvPr/>
            </p:nvSpPr>
            <p:spPr>
              <a:xfrm>
                <a:off x="6161017" y="1508979"/>
                <a:ext cx="141811" cy="156535"/>
              </a:xfrm>
              <a:prstGeom prst="ellipse">
                <a:avLst/>
              </a:prstGeom>
              <a:solidFill>
                <a:srgbClr val="F5333F"/>
              </a:solidFill>
              <a:ln>
                <a:solidFill>
                  <a:srgbClr val="F533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grpSp>
        <p:grpSp>
          <p:nvGrpSpPr>
            <p:cNvPr id="29" name="Group 28">
              <a:extLst>
                <a:ext uri="{FF2B5EF4-FFF2-40B4-BE49-F238E27FC236}">
                  <a16:creationId xmlns:a16="http://schemas.microsoft.com/office/drawing/2014/main" id="{65F34785-78A1-C7E8-A924-221027670BE6}"/>
                </a:ext>
              </a:extLst>
            </p:cNvPr>
            <p:cNvGrpSpPr/>
            <p:nvPr/>
          </p:nvGrpSpPr>
          <p:grpSpPr>
            <a:xfrm>
              <a:off x="5578810" y="5101270"/>
              <a:ext cx="996158" cy="156535"/>
              <a:chOff x="5306670" y="1508979"/>
              <a:chExt cx="996158" cy="156535"/>
            </a:xfrm>
          </p:grpSpPr>
          <p:cxnSp>
            <p:nvCxnSpPr>
              <p:cNvPr id="30" name="Straight Connector 29">
                <a:extLst>
                  <a:ext uri="{FF2B5EF4-FFF2-40B4-BE49-F238E27FC236}">
                    <a16:creationId xmlns:a16="http://schemas.microsoft.com/office/drawing/2014/main" id="{8CB36542-0D6C-FC97-3ED5-CBAB4424D498}"/>
                  </a:ext>
                </a:extLst>
              </p:cNvPr>
              <p:cNvCxnSpPr/>
              <p:nvPr/>
            </p:nvCxnSpPr>
            <p:spPr>
              <a:xfrm>
                <a:off x="5306670" y="1575383"/>
                <a:ext cx="867397" cy="0"/>
              </a:xfrm>
              <a:prstGeom prst="line">
                <a:avLst/>
              </a:prstGeom>
              <a:ln w="38100">
                <a:solidFill>
                  <a:srgbClr val="F5333F"/>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75E55DC9-80CE-52A8-5282-E4FA3B2FC0C8}"/>
                  </a:ext>
                </a:extLst>
              </p:cNvPr>
              <p:cNvSpPr/>
              <p:nvPr/>
            </p:nvSpPr>
            <p:spPr>
              <a:xfrm>
                <a:off x="6161017" y="1508979"/>
                <a:ext cx="141811" cy="156535"/>
              </a:xfrm>
              <a:prstGeom prst="ellipse">
                <a:avLst/>
              </a:prstGeom>
              <a:solidFill>
                <a:srgbClr val="F5333F"/>
              </a:solidFill>
              <a:ln>
                <a:solidFill>
                  <a:srgbClr val="F533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grpSp>
        <p:grpSp>
          <p:nvGrpSpPr>
            <p:cNvPr id="160" name="Group 159">
              <a:extLst>
                <a:ext uri="{FF2B5EF4-FFF2-40B4-BE49-F238E27FC236}">
                  <a16:creationId xmlns:a16="http://schemas.microsoft.com/office/drawing/2014/main" id="{1EF41DB0-7D3C-9070-BA3A-39275A81DA0E}"/>
                </a:ext>
              </a:extLst>
            </p:cNvPr>
            <p:cNvGrpSpPr/>
            <p:nvPr/>
          </p:nvGrpSpPr>
          <p:grpSpPr>
            <a:xfrm>
              <a:off x="9552096" y="1508978"/>
              <a:ext cx="996158" cy="156535"/>
              <a:chOff x="5306670" y="1508979"/>
              <a:chExt cx="996158" cy="156535"/>
            </a:xfrm>
          </p:grpSpPr>
          <p:cxnSp>
            <p:nvCxnSpPr>
              <p:cNvPr id="161" name="Straight Connector 160">
                <a:extLst>
                  <a:ext uri="{FF2B5EF4-FFF2-40B4-BE49-F238E27FC236}">
                    <a16:creationId xmlns:a16="http://schemas.microsoft.com/office/drawing/2014/main" id="{62C812E0-722A-6CDC-5118-BFBF3C9E0E0F}"/>
                  </a:ext>
                </a:extLst>
              </p:cNvPr>
              <p:cNvCxnSpPr/>
              <p:nvPr/>
            </p:nvCxnSpPr>
            <p:spPr>
              <a:xfrm>
                <a:off x="5306670" y="1575383"/>
                <a:ext cx="867397" cy="0"/>
              </a:xfrm>
              <a:prstGeom prst="line">
                <a:avLst/>
              </a:prstGeom>
              <a:ln w="38100">
                <a:solidFill>
                  <a:srgbClr val="F5333F"/>
                </a:solidFill>
              </a:ln>
            </p:spPr>
            <p:style>
              <a:lnRef idx="1">
                <a:schemeClr val="accent1"/>
              </a:lnRef>
              <a:fillRef idx="0">
                <a:schemeClr val="accent1"/>
              </a:fillRef>
              <a:effectRef idx="0">
                <a:schemeClr val="accent1"/>
              </a:effectRef>
              <a:fontRef idx="minor">
                <a:schemeClr val="tx1"/>
              </a:fontRef>
            </p:style>
          </p:cxnSp>
          <p:sp>
            <p:nvSpPr>
              <p:cNvPr id="162" name="Oval 161">
                <a:extLst>
                  <a:ext uri="{FF2B5EF4-FFF2-40B4-BE49-F238E27FC236}">
                    <a16:creationId xmlns:a16="http://schemas.microsoft.com/office/drawing/2014/main" id="{53800EBE-65E5-921E-4B5A-9E6E8C91F5E5}"/>
                  </a:ext>
                </a:extLst>
              </p:cNvPr>
              <p:cNvSpPr/>
              <p:nvPr/>
            </p:nvSpPr>
            <p:spPr>
              <a:xfrm>
                <a:off x="6161017" y="1508979"/>
                <a:ext cx="141811" cy="156535"/>
              </a:xfrm>
              <a:prstGeom prst="ellipse">
                <a:avLst/>
              </a:prstGeom>
              <a:solidFill>
                <a:srgbClr val="F5333F"/>
              </a:solidFill>
              <a:ln>
                <a:solidFill>
                  <a:srgbClr val="F533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grpSp>
        <p:grpSp>
          <p:nvGrpSpPr>
            <p:cNvPr id="163" name="Group 162">
              <a:extLst>
                <a:ext uri="{FF2B5EF4-FFF2-40B4-BE49-F238E27FC236}">
                  <a16:creationId xmlns:a16="http://schemas.microsoft.com/office/drawing/2014/main" id="{54D9FF90-6015-EFDC-B3D0-5141DF2A1835}"/>
                </a:ext>
              </a:extLst>
            </p:cNvPr>
            <p:cNvGrpSpPr/>
            <p:nvPr/>
          </p:nvGrpSpPr>
          <p:grpSpPr>
            <a:xfrm>
              <a:off x="9562979" y="2695524"/>
              <a:ext cx="996158" cy="156535"/>
              <a:chOff x="5306670" y="1508979"/>
              <a:chExt cx="996158" cy="156535"/>
            </a:xfrm>
          </p:grpSpPr>
          <p:cxnSp>
            <p:nvCxnSpPr>
              <p:cNvPr id="164" name="Straight Connector 163">
                <a:extLst>
                  <a:ext uri="{FF2B5EF4-FFF2-40B4-BE49-F238E27FC236}">
                    <a16:creationId xmlns:a16="http://schemas.microsoft.com/office/drawing/2014/main" id="{11665598-674D-1185-E587-D859BAE6330A}"/>
                  </a:ext>
                </a:extLst>
              </p:cNvPr>
              <p:cNvCxnSpPr/>
              <p:nvPr/>
            </p:nvCxnSpPr>
            <p:spPr>
              <a:xfrm>
                <a:off x="5306670" y="1575383"/>
                <a:ext cx="867397" cy="0"/>
              </a:xfrm>
              <a:prstGeom prst="line">
                <a:avLst/>
              </a:prstGeom>
              <a:ln w="38100">
                <a:solidFill>
                  <a:srgbClr val="F5333F"/>
                </a:solidFill>
              </a:ln>
            </p:spPr>
            <p:style>
              <a:lnRef idx="1">
                <a:schemeClr val="accent1"/>
              </a:lnRef>
              <a:fillRef idx="0">
                <a:schemeClr val="accent1"/>
              </a:fillRef>
              <a:effectRef idx="0">
                <a:schemeClr val="accent1"/>
              </a:effectRef>
              <a:fontRef idx="minor">
                <a:schemeClr val="tx1"/>
              </a:fontRef>
            </p:style>
          </p:cxnSp>
          <p:sp>
            <p:nvSpPr>
              <p:cNvPr id="165" name="Oval 164">
                <a:extLst>
                  <a:ext uri="{FF2B5EF4-FFF2-40B4-BE49-F238E27FC236}">
                    <a16:creationId xmlns:a16="http://schemas.microsoft.com/office/drawing/2014/main" id="{2F5AE710-B86A-651F-4793-05A9FE723543}"/>
                  </a:ext>
                </a:extLst>
              </p:cNvPr>
              <p:cNvSpPr/>
              <p:nvPr/>
            </p:nvSpPr>
            <p:spPr>
              <a:xfrm>
                <a:off x="6161017" y="1508979"/>
                <a:ext cx="141811" cy="156535"/>
              </a:xfrm>
              <a:prstGeom prst="ellipse">
                <a:avLst/>
              </a:prstGeom>
              <a:solidFill>
                <a:srgbClr val="F5333F"/>
              </a:solidFill>
              <a:ln>
                <a:solidFill>
                  <a:srgbClr val="F533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grpSp>
        <p:grpSp>
          <p:nvGrpSpPr>
            <p:cNvPr id="166" name="Group 165">
              <a:extLst>
                <a:ext uri="{FF2B5EF4-FFF2-40B4-BE49-F238E27FC236}">
                  <a16:creationId xmlns:a16="http://schemas.microsoft.com/office/drawing/2014/main" id="{6F54C54C-FDDE-4C2D-5561-980F5588BFE2}"/>
                </a:ext>
              </a:extLst>
            </p:cNvPr>
            <p:cNvGrpSpPr/>
            <p:nvPr/>
          </p:nvGrpSpPr>
          <p:grpSpPr>
            <a:xfrm>
              <a:off x="9562978" y="3871182"/>
              <a:ext cx="996158" cy="156535"/>
              <a:chOff x="5306670" y="1508979"/>
              <a:chExt cx="996158" cy="156535"/>
            </a:xfrm>
          </p:grpSpPr>
          <p:cxnSp>
            <p:nvCxnSpPr>
              <p:cNvPr id="167" name="Straight Connector 166">
                <a:extLst>
                  <a:ext uri="{FF2B5EF4-FFF2-40B4-BE49-F238E27FC236}">
                    <a16:creationId xmlns:a16="http://schemas.microsoft.com/office/drawing/2014/main" id="{74457B82-23D1-2AB5-ED32-2671777F855A}"/>
                  </a:ext>
                </a:extLst>
              </p:cNvPr>
              <p:cNvCxnSpPr/>
              <p:nvPr/>
            </p:nvCxnSpPr>
            <p:spPr>
              <a:xfrm>
                <a:off x="5306670" y="1575383"/>
                <a:ext cx="867397" cy="0"/>
              </a:xfrm>
              <a:prstGeom prst="line">
                <a:avLst/>
              </a:prstGeom>
              <a:ln w="38100">
                <a:solidFill>
                  <a:srgbClr val="F5333F"/>
                </a:solidFill>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C9A532EB-3D15-84B3-75E6-605BFAA2F206}"/>
                  </a:ext>
                </a:extLst>
              </p:cNvPr>
              <p:cNvSpPr/>
              <p:nvPr/>
            </p:nvSpPr>
            <p:spPr>
              <a:xfrm>
                <a:off x="6161017" y="1508979"/>
                <a:ext cx="141811" cy="156535"/>
              </a:xfrm>
              <a:prstGeom prst="ellipse">
                <a:avLst/>
              </a:prstGeom>
              <a:solidFill>
                <a:srgbClr val="F5333F"/>
              </a:solidFill>
              <a:ln>
                <a:solidFill>
                  <a:srgbClr val="F533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8"/>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96" name="Google Shape;196;p8"/>
          <p:cNvSpPr txBox="1"/>
          <p:nvPr/>
        </p:nvSpPr>
        <p:spPr>
          <a:xfrm>
            <a:off x="612022" y="638259"/>
            <a:ext cx="289083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Opschalen</a:t>
            </a:r>
            <a:endParaRPr lang="nl" sz="3600" b="1"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nl" sz="180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600"/>
              </a:spcAft>
              <a:buClr>
                <a:schemeClr val="lt1"/>
              </a:buClr>
              <a:buSzPts val="4400"/>
              <a:buFont typeface="Arial"/>
              <a:buNone/>
            </a:pPr>
            <a:r>
              <a:rPr lang="nl" sz="20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Deze fase omvat de evaluatie van de situatie en het bepalen van een veilig actieplan: De negen stappen in het opschalingsmodel:</a:t>
            </a:r>
            <a:endParaRPr lang="nl" sz="20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sz="18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97" name="Google Shape;197;p8"/>
          <p:cNvSpPr txBox="1"/>
          <p:nvPr/>
        </p:nvSpPr>
        <p:spPr>
          <a:xfrm>
            <a:off x="4823074" y="548635"/>
            <a:ext cx="6756900" cy="575538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F5333F"/>
              </a:buClr>
              <a:buSzPts val="1600"/>
              <a:buFont typeface="+mj-lt"/>
              <a:buAutoNum type="arabicPeriod"/>
            </a:pPr>
            <a:r>
              <a:rPr lang="nl" sz="16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Verzamel feiten: </a:t>
            </a:r>
            <a:r>
              <a:rPr lang="nl" sz="16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Hou rekening met het uur, het type terrein en mogelijke gevaren.</a:t>
            </a:r>
            <a:endParaRPr lang="nl" sz="16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44500" marR="0" lvl="0" indent="-342900" algn="l" rtl="0">
              <a:spcBef>
                <a:spcPts val="0"/>
              </a:spcBef>
              <a:spcAft>
                <a:spcPts val="0"/>
              </a:spcAft>
              <a:buClr>
                <a:srgbClr val="F5333F"/>
              </a:buClr>
              <a:buSzPts val="1600"/>
              <a:buFont typeface="+mj-lt"/>
              <a:buAutoNum type="arabicPeriod"/>
            </a:pPr>
            <a:endParaRPr lang="nl" sz="16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600"/>
              <a:buFont typeface="+mj-lt"/>
              <a:buAutoNum type="arabicPeriod"/>
            </a:pPr>
            <a:r>
              <a:rPr lang="nl" sz="16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Evalueer en communiceer: </a:t>
            </a:r>
            <a:r>
              <a:rPr lang="nl" sz="16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Hou rekening met de omvang van de schade, documenteer bevindingen en deel deze met responsorganisaties.</a:t>
            </a:r>
            <a:endParaRPr lang="nl" sz="16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44500" marR="0" lvl="0" indent="-342900" algn="l" rtl="0">
              <a:spcBef>
                <a:spcPts val="0"/>
              </a:spcBef>
              <a:spcAft>
                <a:spcPts val="0"/>
              </a:spcAft>
              <a:buClr>
                <a:srgbClr val="F5333F"/>
              </a:buClr>
              <a:buSzPts val="1600"/>
              <a:buFont typeface="+mj-lt"/>
              <a:buAutoNum type="arabicPeriod"/>
            </a:pPr>
            <a:endParaRPr lang="nl" sz="16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600"/>
              <a:buFont typeface="+mj-lt"/>
              <a:buAutoNum type="arabicPeriod"/>
            </a:pPr>
            <a:r>
              <a:rPr lang="nl" sz="16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Hou rekening met waarschijnlijkheden: </a:t>
            </a:r>
            <a:r>
              <a:rPr lang="nl" sz="16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Hou rekening met wat-als-scenario’s.</a:t>
            </a:r>
            <a:endParaRPr lang="nl" sz="16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44500" marR="0" lvl="0" indent="-342900" algn="l" rtl="0">
              <a:spcBef>
                <a:spcPts val="0"/>
              </a:spcBef>
              <a:spcAft>
                <a:spcPts val="0"/>
              </a:spcAft>
              <a:buClr>
                <a:srgbClr val="F5333F"/>
              </a:buClr>
              <a:buSzPts val="1600"/>
              <a:buFont typeface="+mj-lt"/>
              <a:buAutoNum type="arabicPeriod"/>
            </a:pPr>
            <a:endParaRPr lang="nl" sz="16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600"/>
              <a:buFont typeface="+mj-lt"/>
              <a:buAutoNum type="arabicPeriod"/>
            </a:pPr>
            <a:r>
              <a:rPr lang="nl" sz="16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Evalueer uw situatie: </a:t>
            </a:r>
            <a:r>
              <a:rPr lang="nl" sz="16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Hou rekening met de vereiste hulpbronnen, beschikbare krachten en vaardigheden.</a:t>
            </a:r>
            <a:endParaRPr lang="nl" sz="16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44500" marR="0" lvl="0" indent="-342900" algn="l" rtl="0">
              <a:spcBef>
                <a:spcPts val="0"/>
              </a:spcBef>
              <a:spcAft>
                <a:spcPts val="0"/>
              </a:spcAft>
              <a:buClr>
                <a:srgbClr val="F5333F"/>
              </a:buClr>
              <a:buSzPts val="1600"/>
              <a:buFont typeface="+mj-lt"/>
              <a:buAutoNum type="arabicPeriod"/>
            </a:pPr>
            <a:endParaRPr lang="nl" sz="16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600"/>
              <a:buFont typeface="+mj-lt"/>
              <a:buAutoNum type="arabicPeriod"/>
            </a:pPr>
            <a:r>
              <a:rPr lang="nl" sz="16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Bepaal prioriteiten: </a:t>
            </a:r>
            <a:r>
              <a:rPr lang="nl" sz="16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Denk na wat er moet gebeuren</a:t>
            </a:r>
            <a:endParaRPr lang="nl" sz="16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44500" marR="0" lvl="0" indent="-342900" algn="l" rtl="0">
              <a:spcBef>
                <a:spcPts val="0"/>
              </a:spcBef>
              <a:spcAft>
                <a:spcPts val="0"/>
              </a:spcAft>
              <a:buClr>
                <a:srgbClr val="F5333F"/>
              </a:buClr>
              <a:buSzPts val="1600"/>
              <a:buFont typeface="+mj-lt"/>
              <a:buAutoNum type="arabicPeriod"/>
            </a:pPr>
            <a:endParaRPr lang="nl" sz="16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600"/>
              <a:buFont typeface="+mj-lt"/>
              <a:buAutoNum type="arabicPeriod"/>
            </a:pPr>
            <a:r>
              <a:rPr lang="nl" sz="16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Neem beslissingen</a:t>
            </a:r>
            <a:endParaRPr lang="nl" sz="1600" b="1"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444500" marR="0" lvl="0" indent="-342900" algn="l" rtl="0">
              <a:spcBef>
                <a:spcPts val="0"/>
              </a:spcBef>
              <a:spcAft>
                <a:spcPts val="0"/>
              </a:spcAft>
              <a:buClr>
                <a:srgbClr val="F5333F"/>
              </a:buClr>
              <a:buSzPts val="1600"/>
              <a:buFont typeface="+mj-lt"/>
              <a:buAutoNum type="arabicPeriod"/>
            </a:pPr>
            <a:endParaRPr lang="nl" sz="1600" b="1" dirty="0">
              <a:solidFill>
                <a:srgbClr val="055A99"/>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600"/>
              <a:buFont typeface="+mj-lt"/>
              <a:buAutoNum type="arabicPeriod"/>
            </a:pPr>
            <a:r>
              <a:rPr lang="nl" sz="16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Actieplan: </a:t>
            </a:r>
            <a:r>
              <a:rPr lang="nl" sz="16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Het team beslist welke stappen moeten worden genomen volgens de hoogste prioriteit. Documenteer deze stappen om te delen met responsorganisaties.</a:t>
            </a:r>
            <a:endParaRPr lang="nl" sz="16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44500" marR="0" lvl="0" indent="-342900" algn="l" rtl="0">
              <a:spcBef>
                <a:spcPts val="0"/>
              </a:spcBef>
              <a:spcAft>
                <a:spcPts val="0"/>
              </a:spcAft>
              <a:buClr>
                <a:srgbClr val="F5333F"/>
              </a:buClr>
              <a:buSzPts val="1600"/>
              <a:buFont typeface="+mj-lt"/>
              <a:buAutoNum type="arabicPeriod"/>
            </a:pPr>
            <a:endParaRPr lang="nl" sz="16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600"/>
              <a:buFont typeface="+mj-lt"/>
              <a:buAutoNum type="arabicPeriod"/>
            </a:pPr>
            <a:r>
              <a:rPr lang="nl" sz="16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Onderneem actie</a:t>
            </a:r>
            <a:endParaRPr lang="nl" sz="1600" b="1"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444500" marR="0" lvl="0" indent="-342900" algn="l" rtl="0">
              <a:spcBef>
                <a:spcPts val="0"/>
              </a:spcBef>
              <a:spcAft>
                <a:spcPts val="0"/>
              </a:spcAft>
              <a:buClr>
                <a:srgbClr val="F5333F"/>
              </a:buClr>
              <a:buSzPts val="1600"/>
              <a:buFont typeface="+mj-lt"/>
              <a:buAutoNum type="arabicPeriod"/>
            </a:pPr>
            <a:endParaRPr lang="nl" sz="1600" b="1" dirty="0">
              <a:solidFill>
                <a:srgbClr val="055A99"/>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600"/>
              <a:buFont typeface="+mj-lt"/>
              <a:buAutoNum type="arabicPeriod"/>
            </a:pPr>
            <a:r>
              <a:rPr lang="nl" sz="16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Evalueer de progressie: </a:t>
            </a:r>
            <a:r>
              <a:rPr lang="nl" sz="16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Hou rekening met verkregen informatie, die kan helpen bij latere beslissingen.</a:t>
            </a:r>
            <a:endParaRPr lang="nl"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3409</Words>
  <Application>Microsoft Office PowerPoint</Application>
  <PresentationFormat>Grand écran</PresentationFormat>
  <Paragraphs>415</Paragraphs>
  <Slides>44</Slides>
  <Notes>43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44</vt:i4>
      </vt:variant>
    </vt:vector>
  </HeadingPairs>
  <TitlesOfParts>
    <vt:vector size="52" baseType="lpstr">
      <vt:lpstr>Arial</vt:lpstr>
      <vt:lpstr>Arial Nova</vt:lpstr>
      <vt:lpstr>Calibri</vt:lpstr>
      <vt:lpstr>Noto Sans Symbols</vt:lpstr>
      <vt:lpstr>Open sans</vt:lpstr>
      <vt:lpstr>Times New Roman</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Nicholas</dc:creator>
  <cp:lastModifiedBy>Laura Defèche</cp:lastModifiedBy>
  <cp:revision>8</cp:revision>
  <dcterms:created xsi:type="dcterms:W3CDTF">2021-09-10T07:38:40Z</dcterms:created>
  <dcterms:modified xsi:type="dcterms:W3CDTF">2024-09-23T14:03:09Z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627b15a-80ec-4ef7-8353-f32e3c89bf3e_Enabled">
    <vt:lpwstr>true</vt:lpwstr>
  </property>
  <property fmtid="{D5CDD505-2E9C-101B-9397-08002B2CF9AE}" pid="3" name="MSIP_Label_6627b15a-80ec-4ef7-8353-f32e3c89bf3e_SetDate">
    <vt:lpwstr>2022-06-01T21:22:46Z</vt:lpwstr>
  </property>
  <property fmtid="{D5CDD505-2E9C-101B-9397-08002B2CF9AE}" pid="4" name="MSIP_Label_6627b15a-80ec-4ef7-8353-f32e3c89bf3e_Method">
    <vt:lpwstr>Privileged</vt:lpwstr>
  </property>
  <property fmtid="{D5CDD505-2E9C-101B-9397-08002B2CF9AE}" pid="5" name="MSIP_Label_6627b15a-80ec-4ef7-8353-f32e3c89bf3e_Name">
    <vt:lpwstr>IFRC Internal</vt:lpwstr>
  </property>
  <property fmtid="{D5CDD505-2E9C-101B-9397-08002B2CF9AE}" pid="6" name="MSIP_Label_6627b15a-80ec-4ef7-8353-f32e3c89bf3e_SiteId">
    <vt:lpwstr>a2b53be5-734e-4e6c-ab0d-d184f60fd917</vt:lpwstr>
  </property>
  <property fmtid="{D5CDD505-2E9C-101B-9397-08002B2CF9AE}" pid="7" name="MSIP_Label_6627b15a-80ec-4ef7-8353-f32e3c89bf3e_ActionId">
    <vt:lpwstr>25f0d28f-6878-4974-806f-6a5aa4d97104</vt:lpwstr>
  </property>
  <property fmtid="{D5CDD505-2E9C-101B-9397-08002B2CF9AE}" pid="8" name="MSIP_Label_6627b15a-80ec-4ef7-8353-f32e3c89bf3e_ContentBits">
    <vt:lpwstr>2</vt:lpwstr>
  </property>
</Properties>
</file>