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12" r:id="rId30"/>
    <p:sldId id="31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74BTpHjDNiXY5SM5tQdta70w6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70BAD-7AC3-4210-BB3F-02314DA7D731}" v="1" dt="2024-07-03T00:11:34.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0962" autoAdjust="0"/>
  </p:normalViewPr>
  <p:slideViewPr>
    <p:cSldViewPr snapToGrid="0">
      <p:cViewPr varScale="1">
        <p:scale>
          <a:sx n="97" d="100"/>
          <a:sy n="97" d="100"/>
        </p:scale>
        <p:origin x="14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AD470BAD-7AC3-4210-BB3F-02314DA7D731}"/>
    <pc:docChg chg="custSel addSld modSld">
      <pc:chgData name="Vanita REDOY" userId="bdf92b45-d4ea-4a1c-a375-114a0375a38b" providerId="ADAL" clId="{AD470BAD-7AC3-4210-BB3F-02314DA7D731}" dt="2024-07-03T00:11:55.811" v="536" actId="20577"/>
      <pc:docMkLst>
        <pc:docMk/>
      </pc:docMkLst>
      <pc:sldChg chg="addSp modSp mod">
        <pc:chgData name="Vanita REDOY" userId="bdf92b45-d4ea-4a1c-a375-114a0375a38b" providerId="ADAL" clId="{AD470BAD-7AC3-4210-BB3F-02314DA7D731}" dt="2024-07-03T00:11:55.811" v="536" actId="20577"/>
        <pc:sldMkLst>
          <pc:docMk/>
          <pc:sldMk cId="0" sldId="282"/>
        </pc:sldMkLst>
        <pc:spChg chg="add mod">
          <ac:chgData name="Vanita REDOY" userId="bdf92b45-d4ea-4a1c-a375-114a0375a38b" providerId="ADAL" clId="{AD470BAD-7AC3-4210-BB3F-02314DA7D731}" dt="2024-07-03T00:11:55.811" v="536" actId="20577"/>
          <ac:spMkLst>
            <pc:docMk/>
            <pc:sldMk cId="0" sldId="282"/>
            <ac:spMk id="2" creationId="{8B09D60E-407D-6ECD-6C6F-D84820756264}"/>
          </ac:spMkLst>
        </pc:spChg>
        <pc:spChg chg="mod">
          <ac:chgData name="Vanita REDOY" userId="bdf92b45-d4ea-4a1c-a375-114a0375a38b" providerId="ADAL" clId="{AD470BAD-7AC3-4210-BB3F-02314DA7D731}" dt="2024-07-03T00:08:40.024" v="192" actId="20577"/>
          <ac:spMkLst>
            <pc:docMk/>
            <pc:sldMk cId="0" sldId="282"/>
            <ac:spMk id="436" creationId="{00000000-0000-0000-0000-000000000000}"/>
          </ac:spMkLst>
        </pc:spChg>
        <pc:spChg chg="mod">
          <ac:chgData name="Vanita REDOY" userId="bdf92b45-d4ea-4a1c-a375-114a0375a38b" providerId="ADAL" clId="{AD470BAD-7AC3-4210-BB3F-02314DA7D731}" dt="2024-07-03T00:11:22.257" v="528" actId="20577"/>
          <ac:spMkLst>
            <pc:docMk/>
            <pc:sldMk cId="0" sldId="282"/>
            <ac:spMk id="442" creationId="{00000000-0000-0000-0000-000000000000}"/>
          </ac:spMkLst>
        </pc:spChg>
      </pc:sldChg>
      <pc:sldChg chg="add">
        <pc:chgData name="Vanita REDOY" userId="bdf92b45-d4ea-4a1c-a375-114a0375a38b" providerId="ADAL" clId="{AD470BAD-7AC3-4210-BB3F-02314DA7D731}" dt="2024-07-03T00:07:04.389" v="0" actId="2890"/>
        <pc:sldMkLst>
          <pc:docMk/>
          <pc:sldMk cId="3773683983"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are the items that you should include in the “grab and go” bag?</a:t>
            </a: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impromptu circumstances CDRTs may be responsible for opening a shelter to a community. Once permission is granted to open an alternative shelter the following should be done:</a:t>
            </a:r>
            <a:endParaRPr/>
          </a:p>
          <a:p>
            <a:pPr marL="0" lvl="0" indent="0" algn="l" rtl="0">
              <a:spcBef>
                <a:spcPts val="0"/>
              </a:spcBef>
              <a:spcAft>
                <a:spcPts val="0"/>
              </a:spcAft>
              <a:buNone/>
            </a:pPr>
            <a:r>
              <a:rPr lang="en-US"/>
              <a:t>Inspect the building/shelter- check that essential facilities and equipment are in place and functioning (running water, toilets, communication system, electricity). Make note of any equipment that might be needed and share this with response agencies.</a:t>
            </a:r>
            <a:endParaRPr/>
          </a:p>
          <a:p>
            <a:pPr marL="0" lvl="0" indent="0" algn="l" rtl="0">
              <a:spcBef>
                <a:spcPts val="0"/>
              </a:spcBef>
              <a:spcAft>
                <a:spcPts val="0"/>
              </a:spcAft>
              <a:buNone/>
            </a:pPr>
            <a:r>
              <a:rPr lang="en-US"/>
              <a:t>Determine and allocate spaces for shelterees- how many persons could be accommodated at the shelter. Sphere guidelines outlining space requirements will be discussed later in the presentation. </a:t>
            </a:r>
            <a:endParaRPr/>
          </a:p>
          <a:p>
            <a:pPr marL="0" lvl="0" indent="0" algn="l" rtl="0">
              <a:spcBef>
                <a:spcPts val="0"/>
              </a:spcBef>
              <a:spcAft>
                <a:spcPts val="0"/>
              </a:spcAft>
              <a:buNone/>
            </a:pPr>
            <a:r>
              <a:rPr lang="en-US"/>
              <a:t>Plan for obtaining, transport etc- This should include having a proper inventory and careful checking of expiration dates and defects in canned food.</a:t>
            </a:r>
            <a:endParaRPr/>
          </a:p>
          <a:p>
            <a:pPr marL="0" lvl="0" indent="0" algn="l" rtl="0">
              <a:spcBef>
                <a:spcPts val="0"/>
              </a:spcBef>
              <a:spcAft>
                <a:spcPts val="0"/>
              </a:spcAft>
              <a:buNone/>
            </a:pPr>
            <a:r>
              <a:rPr lang="en-US"/>
              <a:t>Set up meetings to coordinate tasks- Draft rules and regulations for shelterees; prepare activities and equipment for the shelter and enlist the support of the shelterees in managing the shelter.</a:t>
            </a:r>
            <a:endParaRPr/>
          </a:p>
          <a:p>
            <a:pPr marL="0" lvl="0" indent="0" algn="l" rtl="0">
              <a:spcBef>
                <a:spcPts val="0"/>
              </a:spcBef>
              <a:spcAft>
                <a:spcPts val="0"/>
              </a:spcAft>
              <a:buNone/>
            </a:pPr>
            <a:r>
              <a:rPr lang="en-US"/>
              <a:t>Meet with shelterees to abreast them of the rules of the shelter so they will know what to expect.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5a73bc6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c5a73bc6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32" name="Google Shape;232;g2c5a73bc64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Guide or handouts to discuss the sphere core standards</a:t>
            </a:r>
            <a:endParaRPr/>
          </a:p>
          <a:p>
            <a:pPr marL="0" lvl="0" indent="0" algn="l" rtl="0">
              <a:spcBef>
                <a:spcPts val="0"/>
              </a:spcBef>
              <a:spcAft>
                <a:spcPts val="0"/>
              </a:spcAft>
              <a:buNone/>
            </a:pPr>
            <a:r>
              <a:rPr lang="en-US"/>
              <a:t>Also go through the steps for opening and closing a shelter</a:t>
            </a:r>
            <a:endParaRPr/>
          </a:p>
          <a:p>
            <a:pPr marL="0" lvl="0" indent="0" algn="l" rtl="0">
              <a:spcBef>
                <a:spcPts val="0"/>
              </a:spcBef>
              <a:spcAft>
                <a:spcPts val="0"/>
              </a:spcAft>
              <a:buNone/>
            </a:pPr>
            <a:endParaRPr/>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hese would also be linked to shelteree needs identified: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Privacy – families, women and girls need privacy. Arrangements should be made to offer privacy and protection to these persons. Some uninhibited shelterees have engaged in sexual acts in the presence of other shelterees. Codes of conduct and enforcement arrangements are necessary in shelters</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Illegal immigrants and migrants often live in marginal areas prone to hazard impact and will need collective shelters. Unfortunately they may be reluctant to use these facilities due to discrimination, abuse or fear of deportation. In an emergency the most vulnerable must be protected.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National policies on shelter and recovery often omit the landless and socially outcast. Arrangements for these shelterees are slow in coming.</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Reluctant to leave – Shelters are often a magnet for assistance and aid. Shelterees who benefit from public and private goodwill are reluctant to leave and arrangements/encouragement for closing the shelters are necessary.</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Where permission is granted there should also be arrangements to compensate for the damage incurred</a:t>
            </a:r>
            <a:endParaRPr b="0"/>
          </a:p>
          <a:p>
            <a:pPr marL="0" lvl="0" indent="0" algn="l" rtl="0">
              <a:spcBef>
                <a:spcPts val="0"/>
              </a:spcBef>
              <a:spcAft>
                <a:spcPts val="0"/>
              </a:spcAft>
              <a:buNone/>
            </a:pPr>
            <a:br>
              <a:rPr lang="en-US" b="0"/>
            </a:br>
            <a:endParaRPr/>
          </a:p>
        </p:txBody>
      </p:sp>
      <p:sp>
        <p:nvSpPr>
          <p:cNvPr id="365" name="Google Shape;36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Security – The grouping of people present risk to children, women and men. Special arrangements are needed to protect those vulnerable to discrimination, abuse and harassment. Security should also be provided against the presence of illegal drugs and weapons.</a:t>
            </a:r>
            <a:endParaRPr/>
          </a:p>
          <a:p>
            <a:pPr marL="0" lvl="0" indent="0" algn="l" rtl="0">
              <a:spcBef>
                <a:spcPts val="0"/>
              </a:spcBef>
              <a:spcAft>
                <a:spcPts val="0"/>
              </a:spcAft>
              <a:buNone/>
            </a:pPr>
            <a:r>
              <a:rPr lang="en-US"/>
              <a:t>Water &amp; sanitation – May buildings used as shelters are not usually equipped for occupation for more than a day. Special arrangements for water and sanitation are required for the operation of shelters</a:t>
            </a:r>
            <a:endParaRPr/>
          </a:p>
          <a:p>
            <a:pPr marL="0" lvl="0" indent="0" algn="l" rtl="0">
              <a:spcBef>
                <a:spcPts val="0"/>
              </a:spcBef>
              <a:spcAft>
                <a:spcPts val="0"/>
              </a:spcAft>
              <a:buNone/>
            </a:pPr>
            <a:r>
              <a:rPr lang="en-US"/>
              <a:t>Food -Shelterees may often not have food for the duration and this need arranged. Long term sheltering e.g. volcanic eruption require special arrangements to give privacy to families and encourage self sufficiency</a:t>
            </a:r>
            <a:endParaRPr/>
          </a:p>
          <a:p>
            <a:pPr marL="0" lvl="0" indent="0" algn="l" rtl="0">
              <a:spcBef>
                <a:spcPts val="0"/>
              </a:spcBef>
              <a:spcAft>
                <a:spcPts val="0"/>
              </a:spcAft>
              <a:buNone/>
            </a:pPr>
            <a:r>
              <a:rPr lang="en-US"/>
              <a:t>Livestock &amp; animals – Shelters often prohibit these. But livestock represent wealth and persons at risk are reluctant to move away from their animals. Families have attachments to pets which if abandoned can result in psychological damage. Special arrangements should be made for animals when shelters are in operation</a:t>
            </a:r>
            <a:endParaRPr/>
          </a:p>
          <a:p>
            <a:pPr marL="0" lvl="0" indent="0" algn="l" rtl="0">
              <a:spcBef>
                <a:spcPts val="0"/>
              </a:spcBef>
              <a:spcAft>
                <a:spcPts val="0"/>
              </a:spcAft>
              <a:buNone/>
            </a:pPr>
            <a:r>
              <a:rPr lang="en-US"/>
              <a:t>Socialy displaced – unfortunately shelters can be a dumping ground for relatives wanting to have someone else care for older or infirm relatives. Homeless persons and persons with mental illnesses often end up in shelters. These persons require special medical care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0" name="Google Shape;38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a73bc64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c5a73bc64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a73bc64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c5a73bc64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856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Persons should identify possible host family shelters in their Family Emergency Plan.</a:t>
            </a:r>
            <a:endParaRPr/>
          </a:p>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 CDRT member the aim is to pre-disaster reduce the shelter risk in your community through on going improvements in construction and infrastructure that will reduce your community’s susceptibility to such risk. Shelter management post disaster should always seek to empower those affected to rebuild not just their homes (building) but their livelihoods and their community as well. Partnering with the affected populations as well as other key partners is the best way to achieve this.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a:spLocks noGrp="1"/>
          </p:cNvSpPr>
          <p:nvPr>
            <p:ph type="pic" idx="2"/>
          </p:nvPr>
        </p:nvSpPr>
        <p:spPr>
          <a:xfrm>
            <a:off x="5183188" y="987425"/>
            <a:ext cx="6172200" cy="4873625"/>
          </a:xfrm>
          <a:prstGeom prst="rect">
            <a:avLst/>
          </a:prstGeom>
          <a:noFill/>
          <a:ln>
            <a:noFill/>
          </a:ln>
        </p:spPr>
      </p:sp>
      <p:sp>
        <p:nvSpPr>
          <p:cNvPr id="69" name="Google Shape;69;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29"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4.pn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adrim.org/" TargetMode="External"/><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1026" name="Picture 2" descr="Media 20273 image">
            <a:extLst>
              <a:ext uri="{FF2B5EF4-FFF2-40B4-BE49-F238E27FC236}">
                <a16:creationId xmlns:a16="http://schemas.microsoft.com/office/drawing/2014/main" id="{68F13BD9-C30A-F7B0-7B29-7A35084B1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8"/>
          <a:stretch/>
        </p:blipFill>
        <p:spPr bwMode="auto">
          <a:xfrm>
            <a:off x="-14868" y="0"/>
            <a:ext cx="12206868" cy="684366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nl" sz="4400" b="1" i="0" u="none" strike="noStrike" cap="none" baseline="0">
                  <a:solidFill>
                    <a:schemeClr val="lt1"/>
                  </a:solidFill>
                  <a:latin typeface="Arial" panose="020B0604020202020204" pitchFamily="34" charset="0"/>
                  <a:cs typeface="+mn-cs"/>
                  <a:sym typeface="Arial" panose="020B0604020202020204" pitchFamily="34" charset="0"/>
                </a:rPr>
                <a:t>CDRT’s en opvangbeheer</a:t>
              </a:r>
            </a:p>
            <a:p>
              <a:pPr marL="0" marR="0" lvl="0" indent="0" algn="l" rtl="0">
                <a:spcBef>
                  <a:spcPts val="0"/>
                </a:spcBef>
                <a:spcAft>
                  <a:spcPts val="0"/>
                </a:spcAft>
                <a:buClr>
                  <a:schemeClr val="lt1"/>
                </a:buClr>
                <a:buSzPts val="5400"/>
                <a:buFont typeface="Arial"/>
                <a:buNone/>
              </a:pPr>
              <a:endParaRPr lang="nl"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Community Disaster Response Teams</a:t>
              </a:r>
              <a:endParaRPr lang="nl"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9" descr="A group of people outside a building&#10;&#10;Description automatically generated with medium confidence"/>
          <p:cNvPicPr preferRelativeResize="0"/>
          <p:nvPr/>
        </p:nvPicPr>
        <p:blipFill rotWithShape="1">
          <a:blip r:embed="rId3">
            <a:alphaModFix/>
          </a:blip>
          <a:srcRect b="3547"/>
          <a:stretch/>
        </p:blipFill>
        <p:spPr>
          <a:xfrm>
            <a:off x="2699555" y="0"/>
            <a:ext cx="9480187" cy="6858000"/>
          </a:xfrm>
          <a:prstGeom prst="rect">
            <a:avLst/>
          </a:prstGeom>
          <a:noFill/>
          <a:ln>
            <a:noFill/>
          </a:ln>
        </p:spPr>
      </p:pic>
      <p:sp>
        <p:nvSpPr>
          <p:cNvPr id="196" name="Google Shape;196;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Rol van uw CDRT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Wat is de rol van het CDRT qua opvangbeheer?</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09" name="Google Shape;209;p11"/>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rol van het CDRT: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Informatie / bewustmaking</a:t>
            </a:r>
            <a:endParaRPr lang="nl" sz="105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0" name="Google Shape;210;p11"/>
          <p:cNvSpPr txBox="1"/>
          <p:nvPr/>
        </p:nvSpPr>
        <p:spPr>
          <a:xfrm>
            <a:off x="4812024" y="993734"/>
            <a:ext cx="6666776" cy="50167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leden van de gemeenschap aanmoedigen </a:t>
            </a: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de locatie van de opvangplaatsen te kennen.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gemeenschap opleiden </a:t>
            </a: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 het samenstellen van een ‘grab and go’-zak die naar een opvangplaats kan worden meegenomen.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leden van de gemeenschap informeren </a:t>
            </a: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 de regels en wetten die in een opvangplaats moeten worden gevolgd.</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Gezinnen/individuen met hoog risico identificeren </a:t>
            </a: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deze informatie met hen overlopen.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Regelmatig contact houden </a:t>
            </a: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 andere CDRT-leden om de rollen en verantwoordelijkheden te herbekijken.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2" name="Google Shape;222;p12"/>
          <p:cNvSpPr txBox="1"/>
          <p:nvPr/>
        </p:nvSpPr>
        <p:spPr>
          <a:xfrm>
            <a:off x="68827" y="638259"/>
            <a:ext cx="401156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Voorbereidende acties: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Een opvangplaats openen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3" name="Google Shape;223;p12"/>
          <p:cNvSpPr txBox="1"/>
          <p:nvPr/>
        </p:nvSpPr>
        <p:spPr>
          <a:xfrm>
            <a:off x="4923535" y="274465"/>
            <a:ext cx="7199638" cy="65248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Het gebouw/de opvang inspecteren.</a:t>
            </a:r>
          </a:p>
          <a:p>
            <a:pPr marL="0" marR="0" lvl="0" indent="0" algn="l" rtl="0">
              <a:spcBef>
                <a:spcPts val="0"/>
              </a:spcBef>
              <a:spcAft>
                <a:spcPts val="0"/>
              </a:spcAft>
              <a:buNone/>
            </a:pPr>
            <a:endParaRPr lang="nl" sz="20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Bepalen</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en toewijzen van plaatsen voor op te vangen personen.</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Coördinatie </a:t>
            </a: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 overheidsinstanties om middelen te verkrijgen, </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transporteren, ontvangen en opslaan in de opvangplaats.</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Ondersteuning</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van teammobilisatie.</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Leggen en onderhouden van contact </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 relevante hulpverlenende diensten en belangengroepen. </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Organisatie van vergaderingen </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taken te coördineren met andere CDRT-leden/vrijwilligers.</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Verkrijgen</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van alle vereiste formulieren.</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Regelen van ontmoetingen</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met opgevangen personen.</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nl"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nl" sz="1800" b="1"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Opmaak van een lijst </a:t>
            </a:r>
            <a:r>
              <a:rPr lang="nl" sz="1800" b="0" i="0" u="none" strike="noStrike" cap="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 behoeften en prioriteiten van opgevangen personen.</a:t>
            </a:r>
            <a:endParaRPr lang="nl"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c5a73bc64c_0_0"/>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5" name="Google Shape;235;g2c5a73bc64c_0_0"/>
          <p:cNvSpPr txBox="1"/>
          <p:nvPr/>
        </p:nvSpPr>
        <p:spPr>
          <a:xfrm>
            <a:off x="414537" y="638259"/>
            <a:ext cx="34815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 –</a:t>
            </a:r>
            <a:r>
              <a:rPr lang="nl" sz="36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Voer een inspectie uit</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442;g2c5a73bc64c_0_12">
            <a:extLst>
              <a:ext uri="{FF2B5EF4-FFF2-40B4-BE49-F238E27FC236}">
                <a16:creationId xmlns:a16="http://schemas.microsoft.com/office/drawing/2014/main" id="{7C901582-31A3-6A46-57DA-30900BAD0957}"/>
              </a:ext>
            </a:extLst>
          </p:cNvPr>
          <p:cNvSpPr txBox="1"/>
          <p:nvPr/>
        </p:nvSpPr>
        <p:spPr>
          <a:xfrm>
            <a:off x="4625637" y="950322"/>
            <a:ext cx="7122000" cy="4247286"/>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De deelnemers krijgen een inspectieformulier voor een opvangplaats en worden in teams verdeeld.</a:t>
            </a:r>
          </a:p>
          <a:p>
            <a:pPr marL="457200" lvl="0" indent="-457200" algn="l" rtl="0">
              <a:spcBef>
                <a:spcPts val="0"/>
              </a:spcBef>
              <a:spcAft>
                <a:spcPts val="0"/>
              </a:spcAft>
              <a:buClr>
                <a:srgbClr val="F5333F"/>
              </a:buClr>
              <a:buFont typeface="Arial" panose="020B0604020202020204" pitchFamily="34" charset="0"/>
              <a:buChar char="•"/>
            </a:pPr>
            <a:endParaRPr lang="nl"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Elk team krijgt 15 minuten om rond de aangewezen ‘opvangplaats’ te lopen en het inspectieformulier in te vullen (het is niet erg als u het formulier niet volledig kunt invullen). </a:t>
            </a:r>
          </a:p>
          <a:p>
            <a:pPr marL="457200" lvl="0" indent="-457200" algn="l" rtl="0">
              <a:spcBef>
                <a:spcPts val="0"/>
              </a:spcBef>
              <a:spcAft>
                <a:spcPts val="0"/>
              </a:spcAft>
              <a:buClr>
                <a:srgbClr val="F5333F"/>
              </a:buClr>
              <a:buFont typeface="Arial" panose="020B0604020202020204" pitchFamily="34" charset="0"/>
              <a:buChar char="•"/>
            </a:pPr>
            <a:endParaRPr lang="nl"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De deelnemers moeten over hun ervaring spreken.  </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descr="A picture containing floor, indoor&#10;&#10;Description automatically generated"/>
          <p:cNvPicPr preferRelativeResize="0"/>
          <p:nvPr/>
        </p:nvPicPr>
        <p:blipFill rotWithShape="1">
          <a:blip r:embed="rId3">
            <a:alphaModFix/>
          </a:blip>
          <a:srcRect b="5201"/>
          <a:stretch/>
        </p:blipFill>
        <p:spPr>
          <a:xfrm>
            <a:off x="1906859" y="-5347"/>
            <a:ext cx="10285141" cy="6863347"/>
          </a:xfrm>
          <a:prstGeom prst="rect">
            <a:avLst/>
          </a:prstGeom>
          <a:noFill/>
          <a:ln>
            <a:noFill/>
          </a:ln>
        </p:spPr>
      </p:pic>
      <p:sp>
        <p:nvSpPr>
          <p:cNvPr id="247" name="Google Shape;247;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48" name="Google Shape;248;p13"/>
          <p:cNvSpPr txBox="1"/>
          <p:nvPr/>
        </p:nvSpPr>
        <p:spPr>
          <a:xfrm>
            <a:off x="299687" y="638259"/>
            <a:ext cx="370515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endParaRPr lang="nl"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36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Over welke basisbehoeften moet een opvangplaats beschikken?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9" name="Google Shape;259;p14"/>
          <p:cNvSpPr txBox="1"/>
          <p:nvPr/>
        </p:nvSpPr>
        <p:spPr>
          <a:xfrm>
            <a:off x="299687" y="638259"/>
            <a:ext cx="370515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Belangrijkste overwegingen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0" name="Google Shape;260;p14"/>
          <p:cNvSpPr txBox="1"/>
          <p:nvPr/>
        </p:nvSpPr>
        <p:spPr>
          <a:xfrm>
            <a:off x="5144099" y="5802747"/>
            <a:ext cx="6099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Zie sectie 10.4.3 van de Field Guide voor meer informatie.</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1" name="Google Shape;261;p14"/>
          <p:cNvSpPr txBox="1"/>
          <p:nvPr/>
        </p:nvSpPr>
        <p:spPr>
          <a:xfrm>
            <a:off x="5144099" y="960168"/>
            <a:ext cx="6099900"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Voedsel</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Gezondheid</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Water en sanitair</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Creëren van een veilige omgeving voor kinderen en andere kwetsbare groepen</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Veiligheid</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Fysieke ruimte</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Toegankelijkheid voor gehandicapte personen</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742950" marR="0" lvl="0" indent="-285750" algn="l" rtl="0">
              <a:spcBef>
                <a:spcPts val="0"/>
              </a:spcBef>
              <a:spcAft>
                <a:spcPts val="0"/>
              </a:spcAft>
              <a:buClr>
                <a:srgbClr val="F5333F"/>
              </a:buClr>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Toegang tot psychosociale ondersteuning</a:t>
            </a: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3" name="Google Shape;273;p15"/>
          <p:cNvSpPr txBox="1"/>
          <p:nvPr/>
        </p:nvSpPr>
        <p:spPr>
          <a:xfrm>
            <a:off x="294968" y="638259"/>
            <a:ext cx="389961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Standaarden voor opvang-capaciteit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Slaapvoorzieningen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4" name="Google Shape;274;p15"/>
          <p:cNvSpPr txBox="1"/>
          <p:nvPr/>
        </p:nvSpPr>
        <p:spPr>
          <a:xfrm>
            <a:off x="4959750" y="1939756"/>
            <a:ext cx="6758700"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Minimale vloeroppervlakte van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3,5 m²</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per persoon. </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Minimale afstand van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75 cm </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tussen bedden. </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Minstens één deken </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beddengoed (vloermat, matras, kinderbedje, lakens) per persoon. </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75" name="Google Shape;275;p15"/>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29347" y="638259"/>
            <a:ext cx="1833029" cy="831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7" name="Google Shape;287;p16"/>
          <p:cNvSpPr txBox="1"/>
          <p:nvPr/>
        </p:nvSpPr>
        <p:spPr>
          <a:xfrm>
            <a:off x="216310" y="638259"/>
            <a:ext cx="39782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Standaarden voor opvang-capaciteit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Vereisten qua watervoorziening</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88" name="Google Shape;288;p16"/>
          <p:cNvSpPr txBox="1"/>
          <p:nvPr/>
        </p:nvSpPr>
        <p:spPr>
          <a:xfrm>
            <a:off x="4872741" y="2196234"/>
            <a:ext cx="7102949" cy="16311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drinkwater: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2,5-3 liter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 persoon per dag.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hygiëne: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2-6 liter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 persoon per dag.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Minimum van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15 liter per persoon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 dag.</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89" name="Google Shape;289;p16"/>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131233" y="378149"/>
            <a:ext cx="517416" cy="1091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1" name="Google Shape;301;p17"/>
          <p:cNvSpPr txBox="1"/>
          <p:nvPr/>
        </p:nvSpPr>
        <p:spPr>
          <a:xfrm>
            <a:off x="245806" y="638259"/>
            <a:ext cx="383458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Standaarden voor opvang-capaciteit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Wasinfrastructuur</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2" name="Google Shape;302;p17"/>
          <p:cNvSpPr txBox="1"/>
          <p:nvPr/>
        </p:nvSpPr>
        <p:spPr>
          <a:xfrm>
            <a:off x="4959750" y="1939756"/>
            <a:ext cx="7232250" cy="34162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Aparte badkamers</a:t>
            </a:r>
            <a:r>
              <a:rPr lang="nl" sz="2400" b="0" i="0" u="none" baseline="0" dirty="0">
                <a:latin typeface="Open sans" panose="020B0606030504020204" pitchFamily="34" charset="0"/>
                <a:ea typeface="Open sans" panose="020B0606030504020204" pitchFamily="34" charset="0"/>
                <a:cs typeface="+mn-cs"/>
                <a:sym typeface="Arial" panose="020B0604020202020204" pitchFamily="34" charset="0"/>
              </a:rPr>
              <a:t> voor mannen en vrouwen.</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 toilet per </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25 vrouwen.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 toilet en 1 urinoir per </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35 mannen.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Eén (1) handwasbak </a:t>
            </a:r>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per 10 personen.</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Eén (1) douche </a:t>
            </a:r>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per 30 personen.</a:t>
            </a:r>
            <a:endParaRPr lang="nl" sz="24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03" name="Google Shape;303;p17"/>
          <p:cNvPicPr preferRelativeResize="0"/>
          <p:nvPr/>
        </p:nvPicPr>
        <p:blipFill rotWithShape="1">
          <a:blip r:embed="rId3">
            <a:alphaModFix/>
            <a:duotone>
              <a:prstClr val="black"/>
              <a:schemeClr val="accent3">
                <a:tint val="45000"/>
                <a:satMod val="400000"/>
              </a:schemeClr>
            </a:duotone>
          </a:blip>
          <a:srcRect/>
          <a:stretch/>
        </p:blipFill>
        <p:spPr>
          <a:xfrm>
            <a:off x="5053056" y="795545"/>
            <a:ext cx="1490297" cy="674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5" name="Google Shape;315;p18"/>
          <p:cNvSpPr txBox="1"/>
          <p:nvPr/>
        </p:nvSpPr>
        <p:spPr>
          <a:xfrm>
            <a:off x="147484" y="638259"/>
            <a:ext cx="404709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Standaarden voor opvang-capaciteit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Gezondheid en hygiëne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16" name="Google Shape;316;p18"/>
          <p:cNvSpPr txBox="1"/>
          <p:nvPr/>
        </p:nvSpPr>
        <p:spPr>
          <a:xfrm>
            <a:off x="4993204" y="2095873"/>
            <a:ext cx="6758700"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Toegang tot hygiëneproducten </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inclusief menstruatie- en incontinentieproducten.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Toegang tot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muggennetten </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waar nodig.</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Creëer een privézone </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waar opgevangen personen toegang hebben tot psychosociale en mentale ondersteuning en medische diensten.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17" name="Google Shape;317;p18"/>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99511" y="746069"/>
            <a:ext cx="1787426" cy="9285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We bedanken de Rode Kruis-organisaties van Belize, Grenada, Guyana, Jamaica, Saint Vincent en de Grenadines, Trinidad en Tobago en het Caribbean Disaster Emergency Management Agency (CDEMA) voor hun bereidheid om samen te werken met het Caribbean Disaster Risk Management (CADRIM)-referentiecentrum. Het CDRT-trainingsmateriaal werd samen met hen overlopen en bijgeschaafd om het geschikter en effectiever te maken voor opleidingen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9" name="Google Shape;329;p19"/>
          <p:cNvSpPr txBox="1"/>
          <p:nvPr/>
        </p:nvSpPr>
        <p:spPr>
          <a:xfrm>
            <a:off x="5158374" y="1921716"/>
            <a:ext cx="5678100" cy="38471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Brand en veiligheid</a:t>
            </a:r>
          </a:p>
          <a:p>
            <a:pPr marL="0" marR="0" lvl="0" indent="0" algn="l" rtl="0">
              <a:spcBef>
                <a:spcPts val="0"/>
              </a:spcBef>
              <a:spcAft>
                <a:spcPts val="0"/>
              </a:spcAft>
              <a:buNone/>
            </a:pP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Opgevangen personen </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mogen geen gevaarlijke wapens, vloeistoffen or andere producten bezitten die de veiligheid in gevaar kunnen brengen.</a:t>
            </a:r>
            <a:endParaRPr lang="nl" sz="2000" b="1"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Ro</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ken is verboden</a:t>
            </a: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Er mogen </a:t>
            </a: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geen alcoholische dranken </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worden geconsumeerd binnen het opvanggebied.</a:t>
            </a: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Drugs </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zijn verboden.</a:t>
            </a: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30" name="Google Shape;330;p1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158374" y="749232"/>
            <a:ext cx="908762" cy="836471"/>
          </a:xfrm>
          <a:prstGeom prst="rect">
            <a:avLst/>
          </a:prstGeom>
          <a:noFill/>
          <a:ln>
            <a:noFill/>
          </a:ln>
        </p:spPr>
      </p:pic>
      <p:sp>
        <p:nvSpPr>
          <p:cNvPr id="2" name="Google Shape;341;p20">
            <a:extLst>
              <a:ext uri="{FF2B5EF4-FFF2-40B4-BE49-F238E27FC236}">
                <a16:creationId xmlns:a16="http://schemas.microsoft.com/office/drawing/2014/main" id="{E1EC9A96-8BD2-1310-7D66-1DFDA575D1FD}"/>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Google Shape;342;p20">
            <a:extLst>
              <a:ext uri="{FF2B5EF4-FFF2-40B4-BE49-F238E27FC236}">
                <a16:creationId xmlns:a16="http://schemas.microsoft.com/office/drawing/2014/main" id="{DD55AB07-04A3-502B-70D3-B57E2FF0571B}"/>
              </a:ext>
            </a:extLst>
          </p:cNvPr>
          <p:cNvSpPr txBox="1"/>
          <p:nvPr/>
        </p:nvSpPr>
        <p:spPr>
          <a:xfrm>
            <a:off x="265471" y="638259"/>
            <a:ext cx="338329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Regels en behoeften van een opvangplaats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0"/>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561225" y="191542"/>
            <a:ext cx="906887" cy="893434"/>
          </a:xfrm>
          <a:prstGeom prst="rect">
            <a:avLst/>
          </a:prstGeom>
          <a:noFill/>
          <a:ln>
            <a:noFill/>
          </a:ln>
        </p:spPr>
      </p:pic>
      <p:sp>
        <p:nvSpPr>
          <p:cNvPr id="341" name="Google Shape;34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20"/>
          <p:cNvSpPr txBox="1"/>
          <p:nvPr/>
        </p:nvSpPr>
        <p:spPr>
          <a:xfrm>
            <a:off x="186813" y="638259"/>
            <a:ext cx="346195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Regels en behoeften van een opvangplaats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3" name="Google Shape;343;p20"/>
          <p:cNvSpPr txBox="1"/>
          <p:nvPr/>
        </p:nvSpPr>
        <p:spPr>
          <a:xfrm>
            <a:off x="5642393" y="526747"/>
            <a:ext cx="6207900" cy="615549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Gezondheid en hygiëne</a:t>
            </a:r>
          </a:p>
          <a:p>
            <a:pPr marR="0" lvl="0" algn="l" rtl="0">
              <a:spcBef>
                <a:spcPts val="0"/>
              </a:spcBef>
              <a:spcAft>
                <a:spcPts val="0"/>
              </a:spcAft>
            </a:pPr>
            <a:endParaRPr lang="nl" sz="20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opvangplaatsen moeten binnen en buiten </a:t>
            </a: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schoon blijven</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en er mag geen afval achterblijven.</a:t>
            </a: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Slaapruimtes moeten </a:t>
            </a: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steeds schoon en netjes blijven.</a:t>
            </a:r>
            <a:endParaRPr lang="nl" sz="2000" b="1"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Er moeten afvalcontainers op specifieke plaatsen staan en voldoende vaak </a:t>
            </a: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correct worden leeggemaakt</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voor voldoende water </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de hygiëne te garanderen (baden, wassen, toiletgebruik enz.).</a:t>
            </a:r>
            <a:endParaRPr lang="nl"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badkamer en wasfaciliteiten </a:t>
            </a:r>
            <a:r>
              <a:rPr lang="nl"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moeten schoon blijven</a:t>
            </a:r>
            <a:r>
              <a:rPr lang="nl"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2000" b="1"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ctr" rtl="0">
              <a:spcBef>
                <a:spcPts val="0"/>
              </a:spcBef>
              <a:spcAft>
                <a:spcPts val="0"/>
              </a:spcAft>
              <a:buNone/>
            </a:pPr>
            <a:endParaRPr lang="nl"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ctr" rtl="0">
              <a:spcBef>
                <a:spcPts val="0"/>
              </a:spcBef>
              <a:spcAft>
                <a:spcPts val="0"/>
              </a:spcAft>
              <a:buNone/>
            </a:pPr>
            <a:r>
              <a:rPr lang="nl" sz="1800" b="1" i="0" u="none" baseline="0">
                <a:solidFill>
                  <a:schemeClr val="bg1"/>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Opmerking: Opgevangen personen moeten deze handelingen implementeren.</a:t>
            </a:r>
            <a:endParaRPr lang="nl" sz="1800" b="1" dirty="0">
              <a:solidFill>
                <a:schemeClr val="bg1"/>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1"/>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609522" y="423220"/>
            <a:ext cx="940663" cy="898427"/>
          </a:xfrm>
          <a:prstGeom prst="rect">
            <a:avLst/>
          </a:prstGeom>
          <a:noFill/>
          <a:ln>
            <a:noFill/>
          </a:ln>
        </p:spPr>
      </p:pic>
      <p:sp>
        <p:nvSpPr>
          <p:cNvPr id="354" name="Google Shape;354;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5" name="Google Shape;355;p21"/>
          <p:cNvSpPr txBox="1"/>
          <p:nvPr/>
        </p:nvSpPr>
        <p:spPr>
          <a:xfrm>
            <a:off x="157316" y="638259"/>
            <a:ext cx="34914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Regels en behoeften van een opvangplaats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56" name="Google Shape;356;p21"/>
          <p:cNvSpPr txBox="1"/>
          <p:nvPr/>
        </p:nvSpPr>
        <p:spPr>
          <a:xfrm>
            <a:off x="5767032" y="771356"/>
            <a:ext cx="6267651" cy="600160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Andere regels</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Geen (huis)dieren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(het kan zijn dat sommige opvangplaatsen huisdieren buiten het gebouw toelaten).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Geen </a:t>
            </a: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luide muziek.</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Geen </a:t>
            </a: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luidruchtig en onhoffelijk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gedrag.</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Opgevangen personen die de opvangplaats tijdelijk verlaten, </a:t>
            </a: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moeten zich af- en aanmelden in de registratiezone.</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Laat kinderen niet alleen achter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hou hen in de gaten.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Onthoud dat de bestaande wetten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van het land van kracht blijven in opvangplaatsen.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Google Shape;382;p23" descr="A picture containing window, indoor&#10;&#10;Description automatically generated">
            <a:extLst>
              <a:ext uri="{FF2B5EF4-FFF2-40B4-BE49-F238E27FC236}">
                <a16:creationId xmlns:a16="http://schemas.microsoft.com/office/drawing/2014/main" id="{F97470EB-C5FF-71F3-8144-7D39D396709A}"/>
              </a:ext>
            </a:extLst>
          </p:cNvPr>
          <p:cNvPicPr preferRelativeResize="0"/>
          <p:nvPr/>
        </p:nvPicPr>
        <p:blipFill rotWithShape="1">
          <a:blip r:embed="rId3">
            <a:alphaModFix/>
          </a:blip>
          <a:srcRect r="11831"/>
          <a:stretch/>
        </p:blipFill>
        <p:spPr>
          <a:xfrm>
            <a:off x="2219092" y="3252"/>
            <a:ext cx="9972908" cy="6858000"/>
          </a:xfrm>
          <a:prstGeom prst="rect">
            <a:avLst/>
          </a:prstGeom>
          <a:noFill/>
          <a:ln>
            <a:noFill/>
          </a:ln>
        </p:spPr>
      </p:pic>
      <p:sp>
        <p:nvSpPr>
          <p:cNvPr id="368" name="Google Shape;368;p22"/>
          <p:cNvSpPr/>
          <p:nvPr/>
        </p:nvSpPr>
        <p:spPr>
          <a:xfrm>
            <a:off x="4491892" y="3429000"/>
            <a:ext cx="7435348" cy="1987241"/>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0" name="Google Shape;370;p22"/>
          <p:cNvSpPr txBox="1"/>
          <p:nvPr/>
        </p:nvSpPr>
        <p:spPr>
          <a:xfrm>
            <a:off x="68826" y="638259"/>
            <a:ext cx="39230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Uitdagingen in opvangplaatsen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71" name="Google Shape;371;p22"/>
          <p:cNvSpPr txBox="1"/>
          <p:nvPr/>
        </p:nvSpPr>
        <p:spPr>
          <a:xfrm>
            <a:off x="4914310" y="3655560"/>
            <a:ext cx="6660300" cy="147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Privacy</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Angst voor discriminatie onder migranten.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Geen opvangbeleid voor landlozen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Onwil om te vertrekken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Compensatie voor schade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3" descr="A picture containing window, indoor&#10;&#10;Description automatically generated"/>
          <p:cNvPicPr preferRelativeResize="0"/>
          <p:nvPr/>
        </p:nvPicPr>
        <p:blipFill rotWithShape="1">
          <a:blip r:embed="rId3">
            <a:alphaModFix/>
          </a:blip>
          <a:srcRect r="11831"/>
          <a:stretch/>
        </p:blipFill>
        <p:spPr>
          <a:xfrm>
            <a:off x="2219092" y="3252"/>
            <a:ext cx="9972908" cy="6858000"/>
          </a:xfrm>
          <a:prstGeom prst="rect">
            <a:avLst/>
          </a:prstGeom>
          <a:noFill/>
          <a:ln>
            <a:noFill/>
          </a:ln>
        </p:spPr>
      </p:pic>
      <p:sp>
        <p:nvSpPr>
          <p:cNvPr id="383" name="Google Shape;383;p23"/>
          <p:cNvSpPr/>
          <p:nvPr/>
        </p:nvSpPr>
        <p:spPr>
          <a:xfrm>
            <a:off x="4491892" y="3429000"/>
            <a:ext cx="7435348" cy="1987241"/>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5" name="Google Shape;385;p23"/>
          <p:cNvSpPr txBox="1"/>
          <p:nvPr/>
        </p:nvSpPr>
        <p:spPr>
          <a:xfrm>
            <a:off x="108154" y="638259"/>
            <a:ext cx="39230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Uitdagingen in opvangplaatsen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86" name="Google Shape;386;p23"/>
          <p:cNvSpPr txBox="1"/>
          <p:nvPr/>
        </p:nvSpPr>
        <p:spPr>
          <a:xfrm>
            <a:off x="4914310" y="3562960"/>
            <a:ext cx="6660300" cy="147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Veiligheid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Water en sanitair</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Maaltijden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(Huis)dieren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Sociaal ontheemden </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7" name="Google Shape;397;p24"/>
          <p:cNvSpPr txBox="1"/>
          <p:nvPr/>
        </p:nvSpPr>
        <p:spPr>
          <a:xfrm>
            <a:off x="304799" y="638259"/>
            <a:ext cx="363793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Rapporteren van opvang-activiteiten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98" name="Google Shape;398;p24"/>
          <p:cNvSpPr txBox="1"/>
          <p:nvPr/>
        </p:nvSpPr>
        <p:spPr>
          <a:xfrm>
            <a:off x="4573887" y="797530"/>
            <a:ext cx="7039216" cy="5047495"/>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Clr>
                <a:srgbClr val="859F25"/>
              </a:buClr>
              <a:buSzPts val="1800"/>
              <a:buFont typeface="Arial"/>
              <a:buNone/>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uitbater van de opvang houdt tijdens de opvang een opvanglog bij voor het documenteren van problemen, </a:t>
            </a: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oplossingen en andere belangrijke informatie.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CDRT’s kunnen problemen bespreken met de uitbater van de opvang en bijdragen tot de opvanglog.</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114300" marR="0" lvl="0" indent="0" algn="just" rtl="0">
              <a:spcBef>
                <a:spcPts val="0"/>
              </a:spcBef>
              <a:spcAft>
                <a:spcPts val="0"/>
              </a:spcAft>
              <a:buClr>
                <a:schemeClr val="dk1"/>
              </a:buClr>
              <a:buSzPts val="1800"/>
              <a:buFont typeface="Calibri"/>
              <a:buNone/>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just" rtl="0">
              <a:spcBef>
                <a:spcPts val="0"/>
              </a:spcBef>
              <a:spcAft>
                <a:spcPts val="0"/>
              </a:spcAft>
              <a:buClr>
                <a:srgbClr val="F5333F"/>
              </a:buClr>
              <a:buSzPts val="1800"/>
              <a:buFont typeface="Arial" panose="020B0604020202020204" pitchFamily="34" charset="0"/>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Help de uitbater van de opvang statistieken met het aantal personen in de opvang voor te bereiden en te bezorgen, zoals vereist door de overheid en hulpverleningsdiensten. </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just" rtl="0">
              <a:spcBef>
                <a:spcPts val="0"/>
              </a:spcBef>
              <a:spcAft>
                <a:spcPts val="0"/>
              </a:spcAft>
              <a:buClr>
                <a:srgbClr val="F5333F"/>
              </a:buClr>
              <a:buSzPts val="1800"/>
              <a:buFont typeface="Arial" panose="020B0604020202020204" pitchFamily="34" charset="0"/>
              <a:buChar char="•"/>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just" rtl="0">
              <a:spcBef>
                <a:spcPts val="0"/>
              </a:spcBef>
              <a:spcAft>
                <a:spcPts val="0"/>
              </a:spcAft>
              <a:buClr>
                <a:srgbClr val="F5333F"/>
              </a:buClr>
              <a:buSzPts val="1800"/>
              <a:buFont typeface="Arial" panose="020B0604020202020204" pitchFamily="34" charset="0"/>
              <a:buChar char="•"/>
            </a:pPr>
            <a:r>
              <a:rPr lang="nl" sz="22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Rapporteringsvereisten over het aantal bewoners kunnen tijdens de hulpoperatie wijzigen. </a:t>
            </a: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9" name="Google Shape;409;p26"/>
          <p:cNvSpPr txBox="1"/>
          <p:nvPr/>
        </p:nvSpPr>
        <p:spPr>
          <a:xfrm>
            <a:off x="311536" y="638259"/>
            <a:ext cx="344721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Sluiting van een opvangplaats:</a:t>
            </a:r>
            <a:r>
              <a:rPr lang="nl" sz="36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Deactivatie</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0" name="Google Shape;410;p26"/>
          <p:cNvSpPr txBox="1"/>
          <p:nvPr/>
        </p:nvSpPr>
        <p:spPr>
          <a:xfrm>
            <a:off x="5000264" y="1305341"/>
            <a:ext cx="6880200" cy="5139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Na evacuatie van de opvang</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Rehabilitatieregelingen voor de opgevangen personen zijn afgerond.</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Het nodige transport is geregeld.</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Opgevangen personen zijn afgemeld.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Na afronding van de administratieve details</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Debriefing van vrijwilligers is afgerond</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Alle formulieren zijn ingevuld (registraties, vereisten, inventarissen).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Activiteitslog is ingevuld.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Eindverslagen zijn opgemaakt.</a:t>
            </a: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11" name="Google Shape;411;p26"/>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96484" y="3565461"/>
            <a:ext cx="742522" cy="742522"/>
          </a:xfrm>
          <a:prstGeom prst="rect">
            <a:avLst/>
          </a:prstGeom>
          <a:noFill/>
          <a:ln>
            <a:noFill/>
          </a:ln>
        </p:spPr>
      </p:pic>
      <p:pic>
        <p:nvPicPr>
          <p:cNvPr id="412" name="Google Shape;412;p26"/>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977686" y="429664"/>
            <a:ext cx="761320" cy="7707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10000" y="1101082"/>
            <a:ext cx="829006" cy="778763"/>
          </a:xfrm>
          <a:prstGeom prst="rect">
            <a:avLst/>
          </a:prstGeom>
          <a:noFill/>
          <a:ln>
            <a:noFill/>
          </a:ln>
        </p:spPr>
      </p:pic>
      <p:sp>
        <p:nvSpPr>
          <p:cNvPr id="423" name="Google Shape;423;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4" name="Google Shape;424;p27"/>
          <p:cNvSpPr txBox="1"/>
          <p:nvPr/>
        </p:nvSpPr>
        <p:spPr>
          <a:xfrm>
            <a:off x="186814" y="638259"/>
            <a:ext cx="360539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Sluiting van een opvangplaats:</a:t>
            </a:r>
            <a:r>
              <a:rPr lang="nl" sz="36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Deactivatie</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25" name="Google Shape;425;p27"/>
          <p:cNvSpPr txBox="1"/>
          <p:nvPr/>
        </p:nvSpPr>
        <p:spPr>
          <a:xfrm>
            <a:off x="4796206" y="2172575"/>
            <a:ext cx="6880200"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Opvanggebouw schoongemaakt en hersteld</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Overblijvende middelen en apparatuur worden teruggestuurd.</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Opvangplaats wordt geïnspecteerd door de facility-manager.</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Schade aan de structuur wordt hersteld/gerapporteerd.</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Opvangplaats wordt schoongemaakt.</a:t>
            </a:r>
            <a:endParaRPr lang="nl" sz="24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5a73bc64c_0_12"/>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6" name="Google Shape;436;g2c5a73bc64c_0_12"/>
          <p:cNvSpPr txBox="1"/>
          <p:nvPr/>
        </p:nvSpPr>
        <p:spPr>
          <a:xfrm>
            <a:off x="551700" y="638259"/>
            <a:ext cx="3207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 (kan na de training gebeuren) </a:t>
            </a:r>
            <a:endParaRPr lang="nl"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2" name="Google Shape;442;g2c5a73bc64c_0_12"/>
          <p:cNvSpPr txBox="1"/>
          <p:nvPr/>
        </p:nvSpPr>
        <p:spPr>
          <a:xfrm>
            <a:off x="4518300" y="207918"/>
            <a:ext cx="7122000" cy="4278064"/>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nl" sz="22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Hou rekening met uw gemeenschap en identificeer personen die kunnen helpen met opvangbeheer.</a:t>
            </a:r>
          </a:p>
          <a:p>
            <a:pPr lvl="0" algn="l" rtl="0">
              <a:spcBef>
                <a:spcPts val="0"/>
              </a:spcBef>
              <a:spcAft>
                <a:spcPts val="0"/>
              </a:spcAft>
              <a:buClr>
                <a:srgbClr val="F5333F"/>
              </a:buClr>
            </a:pPr>
            <a:endParaRPr lang="nl" sz="22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nl" sz="22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Identificeer de kwetsbare personen binnen de gemeenschap die eventueel opvang nodig hebben.</a:t>
            </a:r>
          </a:p>
          <a:p>
            <a:pPr marL="457200" lvl="0" indent="-457200" algn="l" rtl="0">
              <a:spcBef>
                <a:spcPts val="0"/>
              </a:spcBef>
              <a:spcAft>
                <a:spcPts val="0"/>
              </a:spcAft>
              <a:buClr>
                <a:srgbClr val="F5333F"/>
              </a:buClr>
              <a:buFont typeface="Arial" panose="020B0604020202020204" pitchFamily="34" charset="0"/>
              <a:buChar char="•"/>
            </a:pPr>
            <a:endParaRPr lang="nl" sz="22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Identificeer de opvangplaatsen binnen uw gemeenschap of gebouwen die gebruikt kunnen worden als tijdelijke opvangplaatsen (voeg beperkingen toe, zoals wanneer het gebouw bij een overstroming niet kan worden gebruikt omdat het in overstromingsgebied ligt).</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TextBox 1">
            <a:extLst>
              <a:ext uri="{FF2B5EF4-FFF2-40B4-BE49-F238E27FC236}">
                <a16:creationId xmlns:a16="http://schemas.microsoft.com/office/drawing/2014/main" id="{8B09D60E-407D-6ECD-6C6F-D84820756264}"/>
              </a:ext>
            </a:extLst>
          </p:cNvPr>
          <p:cNvSpPr txBox="1"/>
          <p:nvPr/>
        </p:nvSpPr>
        <p:spPr>
          <a:xfrm>
            <a:off x="4846320" y="5555632"/>
            <a:ext cx="6492240" cy="923330"/>
          </a:xfrm>
          <a:prstGeom prst="rect">
            <a:avLst/>
          </a:prstGeom>
          <a:solidFill>
            <a:srgbClr val="F5333F"/>
          </a:solidFill>
        </p:spPr>
        <p:txBody>
          <a:bodyPr wrap="square" rtlCol="0">
            <a:spAutoFit/>
          </a:bodyPr>
          <a:lstStyle/>
          <a:p>
            <a:pPr algn="ctr" rtl="0"/>
            <a:r>
              <a:rPr lang="nl" sz="2000" b="1" i="0" u="none"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Opmerking: </a:t>
            </a:r>
            <a:r>
              <a:rPr lang="nl" sz="20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 kunt ook unit 10 raadplegen op pagina 21 van het CDRT-werkboek</a:t>
            </a:r>
          </a:p>
          <a:p>
            <a:endParaRPr lang="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5a73bc64c_0_12"/>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6" name="Google Shape;436;g2c5a73bc64c_0_12"/>
          <p:cNvSpPr txBox="1"/>
          <p:nvPr/>
        </p:nvSpPr>
        <p:spPr>
          <a:xfrm>
            <a:off x="551700" y="638259"/>
            <a:ext cx="3207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 </a:t>
            </a:r>
            <a:r>
              <a:rPr lang="nl" sz="36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fictieve opvang creëren </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2" name="Google Shape;442;g2c5a73bc64c_0_12"/>
          <p:cNvSpPr txBox="1"/>
          <p:nvPr/>
        </p:nvSpPr>
        <p:spPr>
          <a:xfrm>
            <a:off x="4762800" y="1428087"/>
            <a:ext cx="7122000" cy="3508623"/>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Deelnemers worden verdeeld in zes teams (registratie, slaapruimte, voeding, gezondheid en draagbare sanitaire oplossingen en opgevangen personen).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endParaRPr lang="nl"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Elk team heeft 10 minuten om hun toegekende zones in te richten.</a:t>
            </a:r>
          </a:p>
          <a:p>
            <a:pPr marL="457200" lvl="0" indent="-457200" algn="l" rtl="0">
              <a:spcBef>
                <a:spcPts val="0"/>
              </a:spcBef>
              <a:spcAft>
                <a:spcPts val="0"/>
              </a:spcAft>
              <a:buClr>
                <a:srgbClr val="F5333F"/>
              </a:buClr>
              <a:buFont typeface="Arial" panose="020B0604020202020204" pitchFamily="34" charset="0"/>
              <a:buChar char="•"/>
            </a:pPr>
            <a:endParaRPr lang="nl"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De deelnemers spreken over hun ervaring.</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377368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20899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Doelstellingen</a:t>
            </a:r>
            <a:endParaRPr lang="nl"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67265" y="2116517"/>
            <a:ext cx="10713083"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Begrip van de term opvang.</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de soorten opvang.</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de beste overwegingen waar opvang aan moet voldoen.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het opstarten van alternatieve opvang of voorbereidende acties. </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de standaarden voor opvangcapaciteit.</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de regels voor een opvangplaats.</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de uitdagingen van opvang.</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Weten hoe een opvang moet worden afgesloten of gedeactiveerd.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21558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U kunt op veel manieren deel uitmaken van ‘s werelds grootste humanitaire netwerk.</a:t>
              </a:r>
              <a:endParaRPr lang="nl"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 vrijwilliger, doneer, doe mee aan ons partnerschap</a:t>
            </a:r>
            <a:r>
              <a:rPr lang="nl" sz="1800" b="0"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a:t>
            </a:r>
            <a:endParaRPr lang="nl"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op de hoogte te blijven van de werking van de Caraïbische rampenbestrijding of om meer informatie te krijgen over beschikbare trainingen, trainingsmateriaal, onderzoek en tools voor informatiebeheer, bezoekt u: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large empty room&#10;&#10;Description automatically generated"/>
          <p:cNvPicPr preferRelativeResize="0"/>
          <p:nvPr/>
        </p:nvPicPr>
        <p:blipFill rotWithShape="1">
          <a:blip r:embed="rId3">
            <a:alphaModFix/>
          </a:blip>
          <a:srcRect t="15770"/>
          <a:stretch/>
        </p:blipFill>
        <p:spPr>
          <a:xfrm>
            <a:off x="735980" y="0"/>
            <a:ext cx="11456019" cy="6858000"/>
          </a:xfrm>
          <a:prstGeom prst="rect">
            <a:avLst/>
          </a:prstGeom>
          <a:noFill/>
          <a:ln>
            <a:noFill/>
          </a:ln>
        </p:spPr>
      </p:pic>
      <p:sp>
        <p:nvSpPr>
          <p:cNvPr id="117" name="Google Shape;117;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340843" y="1028552"/>
            <a:ext cx="349641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Wat is een opvangplaats?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opvangplaats is een veilige, bewoonbare en overdekte leefruimte die de bewoners ervan privacy en waardigheid biedt.</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20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Opvangbeheer</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Opvangbeheer kijkt naar het beheer van ruimtes zoals hierboven beschreven.</a:t>
            </a:r>
            <a:endParaRPr lang="nl" sz="16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A picture containing outdoor, outdoor object&#10;&#10;Description automatically generated"/>
          <p:cNvPicPr preferRelativeResize="0"/>
          <p:nvPr/>
        </p:nvPicPr>
        <p:blipFill rotWithShape="1">
          <a:blip r:embed="rId3">
            <a:alphaModFix/>
          </a:blip>
          <a:srcRect t="23292" b="25155"/>
          <a:stretch/>
        </p:blipFill>
        <p:spPr>
          <a:xfrm>
            <a:off x="3066585" y="0"/>
            <a:ext cx="9125415" cy="6858000"/>
          </a:xfrm>
          <a:prstGeom prst="rect">
            <a:avLst/>
          </a:prstGeom>
          <a:noFill/>
          <a:ln>
            <a:noFill/>
          </a:ln>
        </p:spPr>
      </p:pic>
      <p:sp>
        <p:nvSpPr>
          <p:cNvPr id="129" name="Google Shape;129;p4"/>
          <p:cNvSpPr/>
          <p:nvPr/>
        </p:nvSpPr>
        <p:spPr>
          <a:xfrm>
            <a:off x="-16475" y="-5347"/>
            <a:ext cx="470734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p:nvPr/>
        </p:nvSpPr>
        <p:spPr>
          <a:xfrm>
            <a:off x="225311" y="980194"/>
            <a:ext cx="42237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2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Soorten</a:t>
            </a:r>
            <a:r>
              <a:rPr lang="nl" sz="32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nl" sz="32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opvang:</a:t>
            </a:r>
          </a:p>
          <a:p>
            <a:pPr marL="0" marR="0" lvl="0" indent="0" algn="l" rtl="0">
              <a:lnSpc>
                <a:spcPct val="90000"/>
              </a:lnSpc>
              <a:spcBef>
                <a:spcPts val="0"/>
              </a:spcBef>
              <a:spcAft>
                <a:spcPts val="0"/>
              </a:spcAft>
              <a:buClr>
                <a:schemeClr val="lt1"/>
              </a:buClr>
              <a:buSzPts val="4400"/>
              <a:buFont typeface="Arial"/>
              <a:buNone/>
            </a:pPr>
            <a:endParaRPr lang="nl" dirty="0">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24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4400"/>
              <a:buFont typeface="Arial" panose="020B0604020202020204" pitchFamily="34" charset="0"/>
              <a:buChar char="•"/>
            </a:pPr>
            <a:r>
              <a:rPr lang="nl" sz="2400" b="1"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Opvang voor één persoon </a:t>
            </a:r>
            <a:r>
              <a:rPr lang="nl"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r>
              <a:rPr lang="nl"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aangeboden</a:t>
            </a:r>
            <a:r>
              <a:rPr lang="nl"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door familie </a:t>
            </a:r>
            <a:r>
              <a:rPr lang="nl"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of </a:t>
            </a:r>
            <a:r>
              <a:rPr lang="nl"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vrienden).</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24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4400"/>
              <a:buFont typeface="Arial" panose="020B0604020202020204" pitchFamily="34" charset="0"/>
              <a:buChar char="•"/>
            </a:pPr>
            <a:r>
              <a:rPr lang="nl" sz="2400" b="1"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Gemeenschaps- of collectieve opvang </a:t>
            </a:r>
            <a:r>
              <a:rPr lang="nl"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(gemeenschapscentra, scholen, religieuze gebouwen, stadions, publieke of privégebouwen.</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223024" y="638259"/>
            <a:ext cx="35850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Voor- en nadelen van opvang voor één persoon </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3" name="Google Shape;143;p5"/>
          <p:cNvSpPr txBox="1"/>
          <p:nvPr/>
        </p:nvSpPr>
        <p:spPr>
          <a:xfrm>
            <a:off x="4710896" y="1592977"/>
            <a:ext cx="22920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Voordelen</a:t>
            </a:r>
            <a:endParaRPr lang="nl"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4" name="Google Shape;144;p5"/>
          <p:cNvSpPr txBox="1"/>
          <p:nvPr/>
        </p:nvSpPr>
        <p:spPr>
          <a:xfrm>
            <a:off x="8512341" y="1592977"/>
            <a:ext cx="280838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Nadelen</a:t>
            </a:r>
            <a:endParaRPr lang="nl"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5" name="Google Shape;145;p5"/>
          <p:cNvSpPr txBox="1"/>
          <p:nvPr/>
        </p:nvSpPr>
        <p:spPr>
          <a:xfrm>
            <a:off x="4562355" y="2374758"/>
            <a:ext cx="3067290" cy="313928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5333F"/>
              </a:buClr>
              <a:buSzPct val="150000"/>
              <a:buFont typeface="Wingdings" panose="05000000000000000000" pitchFamily="2" charset="2"/>
              <a:buChar char="ü"/>
            </a:pPr>
            <a:r>
              <a:rPr lang="nl" sz="18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Beschikbaarheid van </a:t>
            </a: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levensbehoeften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Minder gezondheidsoverwegingen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Minder logistieke en organisatorische </a:t>
            </a:r>
            <a:r>
              <a:rPr lang="nl" sz="18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problemen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nl" sz="18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Kan </a:t>
            </a: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snel</a:t>
            </a:r>
            <a:r>
              <a:rPr lang="nl" sz="18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verlopen</a:t>
            </a:r>
            <a:endParaRPr lang="nl" sz="16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5" name="Group 4">
            <a:extLst>
              <a:ext uri="{FF2B5EF4-FFF2-40B4-BE49-F238E27FC236}">
                <a16:creationId xmlns:a16="http://schemas.microsoft.com/office/drawing/2014/main" id="{0AD9B994-F5B6-D8ED-7C3B-EF5537D0CAFA}"/>
              </a:ext>
            </a:extLst>
          </p:cNvPr>
          <p:cNvGrpSpPr/>
          <p:nvPr/>
        </p:nvGrpSpPr>
        <p:grpSpPr>
          <a:xfrm>
            <a:off x="8459997" y="2374757"/>
            <a:ext cx="3420350" cy="3156019"/>
            <a:chOff x="8459997" y="2374757"/>
            <a:chExt cx="3420350" cy="3156019"/>
          </a:xfrm>
        </p:grpSpPr>
        <p:sp>
          <p:nvSpPr>
            <p:cNvPr id="146" name="Google Shape;146;p5"/>
            <p:cNvSpPr txBox="1"/>
            <p:nvPr/>
          </p:nvSpPr>
          <p:spPr>
            <a:xfrm>
              <a:off x="8813057" y="2374757"/>
              <a:ext cx="3067290"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59F25"/>
                </a:buClr>
                <a:buSzPts val="1600"/>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Ze worden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meestal over het hoofd gezien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bij schade-assessments en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 het hoofd gezien</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in het geval van sociale bijstand</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84150" algn="l" rtl="0">
                <a:spcBef>
                  <a:spcPts val="0"/>
                </a:spcBef>
                <a:spcAft>
                  <a:spcPts val="0"/>
                </a:spcAft>
                <a:buClr>
                  <a:srgbClr val="859F25"/>
                </a:buClr>
                <a:buSzPts val="1600"/>
                <a:buFont typeface="Arial"/>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Ze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creëren minder</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sociale druk</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84150" algn="l" rtl="0">
                <a:spcBef>
                  <a:spcPts val="0"/>
                </a:spcBef>
                <a:spcAft>
                  <a:spcPts val="0"/>
                </a:spcAft>
                <a:buClr>
                  <a:srgbClr val="859F25"/>
                </a:buClr>
                <a:buSzPts val="1600"/>
                <a:buFont typeface="Arial"/>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Impact op de levensstijl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van het gastgezin</a:t>
              </a:r>
              <a:endParaRPr lang="nl" sz="16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BCDAEFAD-D49E-337D-4470-907F8ED01069}"/>
                </a:ext>
              </a:extLst>
            </p:cNvPr>
            <p:cNvSpPr txBox="1"/>
            <p:nvPr/>
          </p:nvSpPr>
          <p:spPr>
            <a:xfrm>
              <a:off x="8459997" y="2374757"/>
              <a:ext cx="546409" cy="400110"/>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617F09ED-2E44-0D2A-5691-61A0C029E840}"/>
                </a:ext>
              </a:extLst>
            </p:cNvPr>
            <p:cNvSpPr txBox="1"/>
            <p:nvPr/>
          </p:nvSpPr>
          <p:spPr>
            <a:xfrm>
              <a:off x="8467434" y="4277059"/>
              <a:ext cx="546409" cy="400110"/>
            </a:xfrm>
            <a:prstGeom prst="rect">
              <a:avLst/>
            </a:prstGeom>
            <a:noFill/>
          </p:spPr>
          <p:txBody>
            <a:bodyPr wrap="square" rtlCol="0">
              <a:spAutoFit/>
            </a:bodyPr>
            <a:lstStyle/>
            <a:p>
              <a:pPr algn="l" rtl="0"/>
              <a:r>
                <a:rPr lang="nl" sz="2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E3A51852-F60C-841D-B468-4AA2A878DFAF}"/>
                </a:ext>
              </a:extLst>
            </p:cNvPr>
            <p:cNvSpPr txBox="1"/>
            <p:nvPr/>
          </p:nvSpPr>
          <p:spPr>
            <a:xfrm>
              <a:off x="8486022" y="5130666"/>
              <a:ext cx="546409" cy="400110"/>
            </a:xfrm>
            <a:prstGeom prst="rect">
              <a:avLst/>
            </a:prstGeom>
            <a:noFill/>
          </p:spPr>
          <p:txBody>
            <a:bodyPr wrap="square" rtlCol="0">
              <a:spAutoFit/>
            </a:bodyPr>
            <a:lstStyle/>
            <a:p>
              <a:pPr algn="l" rtl="0"/>
              <a:r>
                <a:rPr lang="nl" sz="2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cxnSp>
        <p:nvCxnSpPr>
          <p:cNvPr id="7" name="Straight Connector 6">
            <a:extLst>
              <a:ext uri="{FF2B5EF4-FFF2-40B4-BE49-F238E27FC236}">
                <a16:creationId xmlns:a16="http://schemas.microsoft.com/office/drawing/2014/main" id="{A29C3B1D-3152-5C1D-508A-94E6401D43D9}"/>
              </a:ext>
            </a:extLst>
          </p:cNvPr>
          <p:cNvCxnSpPr/>
          <p:nvPr/>
        </p:nvCxnSpPr>
        <p:spPr>
          <a:xfrm>
            <a:off x="7830365" y="992459"/>
            <a:ext cx="0" cy="531913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311653" y="638259"/>
            <a:ext cx="35912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Voor- en nadelen van collectieve</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opvang </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8" name="Google Shape;158;p6"/>
          <p:cNvSpPr txBox="1"/>
          <p:nvPr/>
        </p:nvSpPr>
        <p:spPr>
          <a:xfrm>
            <a:off x="4710897" y="638259"/>
            <a:ext cx="206904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Voordelen</a:t>
            </a:r>
            <a:endParaRPr lang="nl"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9" name="Google Shape;159;p6"/>
          <p:cNvSpPr txBox="1"/>
          <p:nvPr/>
        </p:nvSpPr>
        <p:spPr>
          <a:xfrm>
            <a:off x="8292195" y="638259"/>
            <a:ext cx="256019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Nadelen</a:t>
            </a:r>
            <a:endParaRPr lang="nl"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0" name="Google Shape;160;p6"/>
          <p:cNvSpPr txBox="1"/>
          <p:nvPr/>
        </p:nvSpPr>
        <p:spPr>
          <a:xfrm>
            <a:off x="4710896" y="1386812"/>
            <a:ext cx="2916538" cy="3139281"/>
          </a:xfrm>
          <a:prstGeom prst="rect">
            <a:avLst/>
          </a:prstGeom>
          <a:noFill/>
          <a:ln>
            <a:noFill/>
          </a:ln>
        </p:spPr>
        <p:txBody>
          <a:bodyPr spcFirstLastPara="1" wrap="square" lIns="91425" tIns="45700" rIns="91425" bIns="45700" anchor="t" anchorCtr="0">
            <a:spAutoFit/>
          </a:bodyPr>
          <a:lstStyle/>
          <a:p>
            <a:pPr marL="457200" indent="-457200" algn="l" rtl="0">
              <a:buClr>
                <a:srgbClr val="F5333F"/>
              </a:buClr>
              <a:buSzPct val="150000"/>
              <a:buFont typeface="Wingdings" panose="05000000000000000000" pitchFamily="2" charset="2"/>
              <a:buChar char="ü"/>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Centrale ligging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binnen de gemeenschap</a:t>
            </a: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 sommige gevallen is er </a:t>
            </a: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niet veel reorganisatie nodig.</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a:t>
            </a: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knooppunt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hulpverlening.</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1" name="Google Shape;161;p6"/>
          <p:cNvSpPr txBox="1"/>
          <p:nvPr/>
        </p:nvSpPr>
        <p:spPr>
          <a:xfrm>
            <a:off x="8603700" y="1386812"/>
            <a:ext cx="3276647" cy="48012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59F25"/>
              </a:buClr>
              <a:buSzPts val="1600"/>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Het gebouw en de omgeving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kunnen gevaarlijk zijn</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1600" marR="0" lvl="0" algn="l" rtl="0">
              <a:spcBef>
                <a:spcPts val="0"/>
              </a:spcBef>
              <a:spcAft>
                <a:spcPts val="0"/>
              </a:spcAft>
              <a:buClr>
                <a:srgbClr val="859F25"/>
              </a:buClr>
              <a:buSzPts val="1600"/>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Risico op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grote overbevolking</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en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sociale druk.</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1600" marR="0" lvl="0" algn="l" rtl="0">
              <a:spcBef>
                <a:spcPts val="0"/>
              </a:spcBef>
              <a:spcAft>
                <a:spcPts val="0"/>
              </a:spcAft>
              <a:buClr>
                <a:srgbClr val="859F25"/>
              </a:buClr>
              <a:buSzPts val="1600"/>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Bij een groot aantal personen in de voorziening is er vaak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beperkte privacy</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1600" marR="0" lvl="0" algn="l" rtl="0">
              <a:spcBef>
                <a:spcPts val="0"/>
              </a:spcBef>
              <a:spcAft>
                <a:spcPts val="0"/>
              </a:spcAft>
              <a:buClr>
                <a:srgbClr val="859F25"/>
              </a:buClr>
              <a:buSzPts val="1600"/>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Bezetting van het gebouw als opvangplaats kan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schade aan de voorziening</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en haar bronnen veroorzaken en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het herstel vertragen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van deze dienstverlening</a:t>
            </a:r>
            <a:r>
              <a:rPr lang="nl" sz="16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6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E244C058-0C41-8652-5D71-8436D431B1E1}"/>
              </a:ext>
            </a:extLst>
          </p:cNvPr>
          <p:cNvSpPr txBox="1"/>
          <p:nvPr/>
        </p:nvSpPr>
        <p:spPr>
          <a:xfrm>
            <a:off x="8292195" y="1386812"/>
            <a:ext cx="546409" cy="400110"/>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BC099038-FEEA-8382-B7A0-700AABBEC9C5}"/>
              </a:ext>
            </a:extLst>
          </p:cNvPr>
          <p:cNvSpPr txBox="1"/>
          <p:nvPr/>
        </p:nvSpPr>
        <p:spPr>
          <a:xfrm>
            <a:off x="8299630" y="2213079"/>
            <a:ext cx="546409" cy="400110"/>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899A0F02-F95D-6D13-B061-BDC8B658EC79}"/>
              </a:ext>
            </a:extLst>
          </p:cNvPr>
          <p:cNvSpPr txBox="1"/>
          <p:nvPr/>
        </p:nvSpPr>
        <p:spPr>
          <a:xfrm>
            <a:off x="8307067" y="3282514"/>
            <a:ext cx="546409" cy="400110"/>
          </a:xfrm>
          <a:prstGeom prst="rect">
            <a:avLst/>
          </a:prstGeom>
          <a:noFill/>
        </p:spPr>
        <p:txBody>
          <a:bodyPr wrap="square" rtlCol="0">
            <a:spAutoFit/>
          </a:bodyPr>
          <a:lstStyle/>
          <a:p>
            <a:pPr algn="l" rtl="0"/>
            <a:r>
              <a:rPr lang="nl" sz="2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 name="TextBox 4">
            <a:extLst>
              <a:ext uri="{FF2B5EF4-FFF2-40B4-BE49-F238E27FC236}">
                <a16:creationId xmlns:a16="http://schemas.microsoft.com/office/drawing/2014/main" id="{EA51944B-C927-F6CD-DFF5-0C1D388C4188}"/>
              </a:ext>
            </a:extLst>
          </p:cNvPr>
          <p:cNvSpPr txBox="1"/>
          <p:nvPr/>
        </p:nvSpPr>
        <p:spPr>
          <a:xfrm>
            <a:off x="8314502" y="4416217"/>
            <a:ext cx="546409" cy="400110"/>
          </a:xfrm>
          <a:prstGeom prst="rect">
            <a:avLst/>
          </a:prstGeom>
          <a:noFill/>
        </p:spPr>
        <p:txBody>
          <a:bodyPr wrap="square" rtlCol="0">
            <a:spAutoFit/>
          </a:bodyPr>
          <a:lstStyle/>
          <a:p>
            <a:pPr algn="l" rtl="0"/>
            <a:r>
              <a:rPr lang="nl" sz="2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cxnSp>
        <p:nvCxnSpPr>
          <p:cNvPr id="6" name="Straight Connector 5">
            <a:extLst>
              <a:ext uri="{FF2B5EF4-FFF2-40B4-BE49-F238E27FC236}">
                <a16:creationId xmlns:a16="http://schemas.microsoft.com/office/drawing/2014/main" id="{250B18EA-CAF0-2E29-A0C8-86EFC151F7F6}"/>
              </a:ext>
            </a:extLst>
          </p:cNvPr>
          <p:cNvCxnSpPr>
            <a:cxnSpLocks/>
          </p:cNvCxnSpPr>
          <p:nvPr/>
        </p:nvCxnSpPr>
        <p:spPr>
          <a:xfrm>
            <a:off x="7830365" y="490654"/>
            <a:ext cx="0" cy="582093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2" name="Google Shape;172;p7"/>
          <p:cNvSpPr txBox="1"/>
          <p:nvPr/>
        </p:nvSpPr>
        <p:spPr>
          <a:xfrm>
            <a:off x="117987" y="638259"/>
            <a:ext cx="385424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Alle opvangplaatsen moeten: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73" name="Google Shape;173;p7"/>
          <p:cNvSpPr txBox="1"/>
          <p:nvPr/>
        </p:nvSpPr>
        <p:spPr>
          <a:xfrm>
            <a:off x="4801948" y="515693"/>
            <a:ext cx="6625800" cy="58784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Hulp bieden:</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Focus ligt op het redden van levens, dus inclusief snelle opvangplaatsen zoals tenten en opvangkits.</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Meer dan hulp bieden: </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Bescherming tegen klimaat bieden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Waardigheid beschermen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Veiligheid bieden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Daarnaast moeten opvangplaatsen:</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Betere weerstand bieden tegen slechte gezondheid en het verspreiden van ziektes</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Het leven van families en de gemeenschap ondersteunen tijdens een noodsituatie</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Gemeenschappelijke copingstrategieën</a:t>
            </a: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Rectangle 3">
            <a:extLst>
              <a:ext uri="{FF2B5EF4-FFF2-40B4-BE49-F238E27FC236}">
                <a16:creationId xmlns:a16="http://schemas.microsoft.com/office/drawing/2014/main" id="{6AAC14F3-BB65-9A9F-AF3C-D6A925955EA3}"/>
              </a:ext>
            </a:extLst>
          </p:cNvPr>
          <p:cNvSpPr/>
          <p:nvPr/>
        </p:nvSpPr>
        <p:spPr>
          <a:xfrm>
            <a:off x="4194578" y="-5347"/>
            <a:ext cx="7997422"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pic>
        <p:nvPicPr>
          <p:cNvPr id="3" name="Picture 2" descr="Media 20273 image">
            <a:extLst>
              <a:ext uri="{FF2B5EF4-FFF2-40B4-BE49-F238E27FC236}">
                <a16:creationId xmlns:a16="http://schemas.microsoft.com/office/drawing/2014/main" id="{1B30C6C7-E0EC-D328-52FA-26778EB1F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8"/>
          <a:stretch/>
        </p:blipFill>
        <p:spPr bwMode="auto">
          <a:xfrm>
            <a:off x="2821259" y="799517"/>
            <a:ext cx="9370741" cy="5253617"/>
          </a:xfrm>
          <a:prstGeom prst="rect">
            <a:avLst/>
          </a:prstGeom>
          <a:noFill/>
          <a:extLst>
            <a:ext uri="{909E8E84-426E-40DD-AFC4-6F175D3DCCD1}">
              <a14:hiddenFill xmlns:a14="http://schemas.microsoft.com/office/drawing/2010/main">
                <a:solidFill>
                  <a:srgbClr val="FFFFFF"/>
                </a:solidFill>
              </a14:hiddenFill>
            </a:ext>
          </a:extLst>
        </p:spPr>
      </p:pic>
      <p:sp>
        <p:nvSpPr>
          <p:cNvPr id="184" name="Google Shape;184;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5" name="Google Shape;185;p8"/>
          <p:cNvSpPr txBox="1"/>
          <p:nvPr/>
        </p:nvSpPr>
        <p:spPr>
          <a:xfrm>
            <a:off x="78658" y="638259"/>
            <a:ext cx="403122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Opvangplaatsen moeten: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4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Zelfvoorzienendheid aanmoedigen en afhankelijkheid afraden.</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2316</Words>
  <Application>Microsoft Office PowerPoint</Application>
  <PresentationFormat>Grand écran</PresentationFormat>
  <Paragraphs>315</Paragraphs>
  <Slides>30</Slides>
  <Notes>29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Arial Nova</vt:lpstr>
      <vt:lpstr>Calibri</vt:lpstr>
      <vt:lpstr>Noto Sans Symbols</vt:lpstr>
      <vt:lpstr>Open sans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13</cp:revision>
  <dcterms:created xsi:type="dcterms:W3CDTF">2021-09-10T07:38:40Z</dcterms:created>
  <dcterms:modified xsi:type="dcterms:W3CDTF">2024-09-23T14:06:31Z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2022-06-01T21:28:33Z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32695c1e-19a2-4dde-8fe4-30801ad5459f</vt:lpwstr>
  </property>
  <property fmtid="{D5CDD505-2E9C-101B-9397-08002B2CF9AE}" pid="8" name="MSIP_Label_caf3f7fd-5cd4-4287-9002-aceb9af13c42_ContentBits">
    <vt:lpwstr>2</vt:lpwstr>
  </property>
</Properties>
</file>