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48.jpg" ContentType="image/pn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310" r:id="rId2"/>
    <p:sldId id="309" r:id="rId3"/>
    <p:sldId id="257"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312" r:id="rId23"/>
    <p:sldId id="280" r:id="rId24"/>
    <p:sldId id="281" r:id="rId25"/>
    <p:sldId id="282" r:id="rId26"/>
    <p:sldId id="283" r:id="rId27"/>
    <p:sldId id="284" r:id="rId28"/>
    <p:sldId id="285" r:id="rId29"/>
    <p:sldId id="286" r:id="rId30"/>
    <p:sldId id="315" r:id="rId31"/>
    <p:sldId id="287" r:id="rId32"/>
    <p:sldId id="288" r:id="rId33"/>
    <p:sldId id="313" r:id="rId34"/>
    <p:sldId id="314" r:id="rId35"/>
    <p:sldId id="311" r:id="rId36"/>
  </p:sldIdLst>
  <p:sldSz cx="12192000" cy="6858000"/>
  <p:notesSz cx="6858000" cy="9144000"/>
  <p:embeddedFontLst>
    <p:embeddedFont>
      <p:font typeface="Arial Nova" panose="020B050402020202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t3RH29ZGMN3+6PdwntBeuzZkH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TRCS Crisis2"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E42D38"/>
    <a:srgbClr val="C2C1C1"/>
    <a:srgbClr val="F5F4F4"/>
    <a:srgbClr val="FFFFFF"/>
    <a:srgbClr val="E9E8E8"/>
    <a:srgbClr val="727272"/>
    <a:srgbClr val="011E41"/>
    <a:srgbClr val="32323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8366E-84D9-4671-9EF1-C62E19F072D8}" v="1" dt="2024-07-02T23:51:53.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93447" autoAdjust="0"/>
  </p:normalViewPr>
  <p:slideViewPr>
    <p:cSldViewPr snapToGrid="0">
      <p:cViewPr varScale="1">
        <p:scale>
          <a:sx n="100" d="100"/>
          <a:sy n="100" d="100"/>
        </p:scale>
        <p:origin x="13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9FD8366E-84D9-4671-9EF1-C62E19F072D8}"/>
    <pc:docChg chg="custSel addSld delSld modSld sldOrd">
      <pc:chgData name="Vanita REDOY" userId="bdf92b45-d4ea-4a1c-a375-114a0375a38b" providerId="ADAL" clId="{9FD8366E-84D9-4671-9EF1-C62E19F072D8}" dt="2024-07-02T23:52:08.551" v="279" actId="20577"/>
      <pc:docMkLst>
        <pc:docMk/>
      </pc:docMkLst>
      <pc:sldChg chg="modSp mod">
        <pc:chgData name="Vanita REDOY" userId="bdf92b45-d4ea-4a1c-a375-114a0375a38b" providerId="ADAL" clId="{9FD8366E-84D9-4671-9EF1-C62E19F072D8}" dt="2024-07-02T23:41:59.684" v="0" actId="1076"/>
        <pc:sldMkLst>
          <pc:docMk/>
          <pc:sldMk cId="0" sldId="258"/>
        </pc:sldMkLst>
        <pc:spChg chg="mod">
          <ac:chgData name="Vanita REDOY" userId="bdf92b45-d4ea-4a1c-a375-114a0375a38b" providerId="ADAL" clId="{9FD8366E-84D9-4671-9EF1-C62E19F072D8}" dt="2024-07-02T23:41:59.684" v="0" actId="1076"/>
          <ac:spMkLst>
            <pc:docMk/>
            <pc:sldMk cId="0" sldId="258"/>
            <ac:spMk id="3" creationId="{BE85C8AF-D767-1459-A732-DAD70B63A847}"/>
          </ac:spMkLst>
        </pc:spChg>
      </pc:sldChg>
      <pc:sldChg chg="del">
        <pc:chgData name="Vanita REDOY" userId="bdf92b45-d4ea-4a1c-a375-114a0375a38b" providerId="ADAL" clId="{9FD8366E-84D9-4671-9EF1-C62E19F072D8}" dt="2024-07-02T23:43:16.709" v="3" actId="2696"/>
        <pc:sldMkLst>
          <pc:docMk/>
          <pc:sldMk cId="0" sldId="260"/>
        </pc:sldMkLst>
      </pc:sldChg>
      <pc:sldChg chg="modSp mod">
        <pc:chgData name="Vanita REDOY" userId="bdf92b45-d4ea-4a1c-a375-114a0375a38b" providerId="ADAL" clId="{9FD8366E-84D9-4671-9EF1-C62E19F072D8}" dt="2024-07-02T23:43:01.277" v="2" actId="20577"/>
        <pc:sldMkLst>
          <pc:docMk/>
          <pc:sldMk cId="0" sldId="262"/>
        </pc:sldMkLst>
        <pc:spChg chg="mod">
          <ac:chgData name="Vanita REDOY" userId="bdf92b45-d4ea-4a1c-a375-114a0375a38b" providerId="ADAL" clId="{9FD8366E-84D9-4671-9EF1-C62E19F072D8}" dt="2024-07-02T23:42:30.704" v="1" actId="14100"/>
          <ac:spMkLst>
            <pc:docMk/>
            <pc:sldMk cId="0" sldId="262"/>
            <ac:spMk id="265" creationId="{00000000-0000-0000-0000-000000000000}"/>
          </ac:spMkLst>
        </pc:spChg>
        <pc:spChg chg="mod">
          <ac:chgData name="Vanita REDOY" userId="bdf92b45-d4ea-4a1c-a375-114a0375a38b" providerId="ADAL" clId="{9FD8366E-84D9-4671-9EF1-C62E19F072D8}" dt="2024-07-02T23:43:01.277" v="2" actId="20577"/>
          <ac:spMkLst>
            <pc:docMk/>
            <pc:sldMk cId="0" sldId="262"/>
            <ac:spMk id="266" creationId="{00000000-0000-0000-0000-000000000000}"/>
          </ac:spMkLst>
        </pc:spChg>
      </pc:sldChg>
      <pc:sldChg chg="modSp mod">
        <pc:chgData name="Vanita REDOY" userId="bdf92b45-d4ea-4a1c-a375-114a0375a38b" providerId="ADAL" clId="{9FD8366E-84D9-4671-9EF1-C62E19F072D8}" dt="2024-07-02T23:45:31.410" v="13" actId="20577"/>
        <pc:sldMkLst>
          <pc:docMk/>
          <pc:sldMk cId="0" sldId="288"/>
        </pc:sldMkLst>
        <pc:spChg chg="mod">
          <ac:chgData name="Vanita REDOY" userId="bdf92b45-d4ea-4a1c-a375-114a0375a38b" providerId="ADAL" clId="{9FD8366E-84D9-4671-9EF1-C62E19F072D8}" dt="2024-07-02T23:45:31.410" v="13" actId="20577"/>
          <ac:spMkLst>
            <pc:docMk/>
            <pc:sldMk cId="0" sldId="288"/>
            <ac:spMk id="653" creationId="{00000000-0000-0000-0000-000000000000}"/>
          </ac:spMkLst>
        </pc:spChg>
      </pc:sldChg>
      <pc:sldChg chg="del">
        <pc:chgData name="Vanita REDOY" userId="bdf92b45-d4ea-4a1c-a375-114a0375a38b" providerId="ADAL" clId="{9FD8366E-84D9-4671-9EF1-C62E19F072D8}" dt="2024-07-02T23:45:40.293" v="14" actId="2696"/>
        <pc:sldMkLst>
          <pc:docMk/>
          <pc:sldMk cId="1822952716" sldId="291"/>
        </pc:sldMkLst>
      </pc:sldChg>
      <pc:sldChg chg="delSp modSp add mod ord">
        <pc:chgData name="Vanita REDOY" userId="bdf92b45-d4ea-4a1c-a375-114a0375a38b" providerId="ADAL" clId="{9FD8366E-84D9-4671-9EF1-C62E19F072D8}" dt="2024-07-02T23:47:20.773" v="74" actId="14100"/>
        <pc:sldMkLst>
          <pc:docMk/>
          <pc:sldMk cId="4004122414" sldId="314"/>
        </pc:sldMkLst>
        <pc:spChg chg="mod">
          <ac:chgData name="Vanita REDOY" userId="bdf92b45-d4ea-4a1c-a375-114a0375a38b" providerId="ADAL" clId="{9FD8366E-84D9-4671-9EF1-C62E19F072D8}" dt="2024-07-02T23:47:20.773" v="74" actId="14100"/>
          <ac:spMkLst>
            <pc:docMk/>
            <pc:sldMk cId="4004122414" sldId="314"/>
            <ac:spMk id="626" creationId="{00000000-0000-0000-0000-000000000000}"/>
          </ac:spMkLst>
        </pc:spChg>
        <pc:spChg chg="mod">
          <ac:chgData name="Vanita REDOY" userId="bdf92b45-d4ea-4a1c-a375-114a0375a38b" providerId="ADAL" clId="{9FD8366E-84D9-4671-9EF1-C62E19F072D8}" dt="2024-07-02T23:46:55.541" v="52" actId="1076"/>
          <ac:spMkLst>
            <pc:docMk/>
            <pc:sldMk cId="4004122414" sldId="314"/>
            <ac:spMk id="627" creationId="{00000000-0000-0000-0000-000000000000}"/>
          </ac:spMkLst>
        </pc:spChg>
        <pc:picChg chg="del">
          <ac:chgData name="Vanita REDOY" userId="bdf92b45-d4ea-4a1c-a375-114a0375a38b" providerId="ADAL" clId="{9FD8366E-84D9-4671-9EF1-C62E19F072D8}" dt="2024-07-02T23:46:57.230" v="53" actId="478"/>
          <ac:picMkLst>
            <pc:docMk/>
            <pc:sldMk cId="4004122414" sldId="314"/>
            <ac:picMk id="628" creationId="{00000000-0000-0000-0000-000000000000}"/>
          </ac:picMkLst>
        </pc:picChg>
        <pc:picChg chg="del">
          <ac:chgData name="Vanita REDOY" userId="bdf92b45-d4ea-4a1c-a375-114a0375a38b" providerId="ADAL" clId="{9FD8366E-84D9-4671-9EF1-C62E19F072D8}" dt="2024-07-02T23:46:58.320" v="54" actId="478"/>
          <ac:picMkLst>
            <pc:docMk/>
            <pc:sldMk cId="4004122414" sldId="314"/>
            <ac:picMk id="629" creationId="{00000000-0000-0000-0000-000000000000}"/>
          </ac:picMkLst>
        </pc:picChg>
      </pc:sldChg>
      <pc:sldChg chg="addSp delSp modSp add mod">
        <pc:chgData name="Vanita REDOY" userId="bdf92b45-d4ea-4a1c-a375-114a0375a38b" providerId="ADAL" clId="{9FD8366E-84D9-4671-9EF1-C62E19F072D8}" dt="2024-07-02T23:52:08.551" v="279" actId="20577"/>
        <pc:sldMkLst>
          <pc:docMk/>
          <pc:sldMk cId="4007995798" sldId="315"/>
        </pc:sldMkLst>
        <pc:spChg chg="add mod">
          <ac:chgData name="Vanita REDOY" userId="bdf92b45-d4ea-4a1c-a375-114a0375a38b" providerId="ADAL" clId="{9FD8366E-84D9-4671-9EF1-C62E19F072D8}" dt="2024-07-02T23:52:08.551" v="279" actId="20577"/>
          <ac:spMkLst>
            <pc:docMk/>
            <pc:sldMk cId="4007995798" sldId="315"/>
            <ac:spMk id="2" creationId="{AA6089CA-1BCB-3620-5798-09C9482C9672}"/>
          </ac:spMkLst>
        </pc:spChg>
        <pc:spChg chg="mod">
          <ac:chgData name="Vanita REDOY" userId="bdf92b45-d4ea-4a1c-a375-114a0375a38b" providerId="ADAL" clId="{9FD8366E-84D9-4671-9EF1-C62E19F072D8}" dt="2024-07-02T23:50:26.593" v="273" actId="20577"/>
          <ac:spMkLst>
            <pc:docMk/>
            <pc:sldMk cId="4007995798" sldId="315"/>
            <ac:spMk id="626" creationId="{00000000-0000-0000-0000-000000000000}"/>
          </ac:spMkLst>
        </pc:spChg>
        <pc:spChg chg="mod">
          <ac:chgData name="Vanita REDOY" userId="bdf92b45-d4ea-4a1c-a375-114a0375a38b" providerId="ADAL" clId="{9FD8366E-84D9-4671-9EF1-C62E19F072D8}" dt="2024-07-02T23:50:18.727" v="261" actId="1076"/>
          <ac:spMkLst>
            <pc:docMk/>
            <pc:sldMk cId="4007995798" sldId="315"/>
            <ac:spMk id="627" creationId="{00000000-0000-0000-0000-000000000000}"/>
          </ac:spMkLst>
        </pc:spChg>
        <pc:picChg chg="del">
          <ac:chgData name="Vanita REDOY" userId="bdf92b45-d4ea-4a1c-a375-114a0375a38b" providerId="ADAL" clId="{9FD8366E-84D9-4671-9EF1-C62E19F072D8}" dt="2024-07-02T23:51:49.152" v="274" actId="478"/>
          <ac:picMkLst>
            <pc:docMk/>
            <pc:sldMk cId="4007995798" sldId="315"/>
            <ac:picMk id="62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Avoid the “electrical octopus.”  Eliminate tangles of electrical cords.  Don’t overload electrical outlets.  Don’t plug power strips into other power strips.</a:t>
            </a:r>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Don’t run electrical cords under carpets.</a:t>
            </a:r>
            <a:endParaRPr/>
          </a:p>
          <a:p>
            <a:pPr marL="342900" marR="0" lvl="0" indent="-342900" algn="l" rtl="0">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Replace broken or frayed cords immediately.</a:t>
            </a:r>
            <a:endParaRPr/>
          </a:p>
          <a:p>
            <a:pPr marL="342900" marR="0" lvl="0" indent="-34290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Maintain electrical appliances properly.  Repair or replace malfunctioning appliance</a:t>
            </a:r>
            <a:endParaRPr/>
          </a:p>
          <a:p>
            <a:pPr marL="342900" marR="0" lvl="0" indent="-34290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Know where the power shutoffs for electrical appliances are.</a:t>
            </a:r>
            <a:endParaRPr/>
          </a:p>
          <a:p>
            <a:pPr marL="342900" marR="0" lvl="0" indent="-34290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Know where the power shutoff for circuit breakers or fuses is and how to shut off the power.</a:t>
            </a:r>
            <a:endParaRPr/>
          </a:p>
          <a:p>
            <a:pPr marL="0" lvl="0" indent="0" algn="l" rtl="0">
              <a:spcBef>
                <a:spcPts val="0"/>
              </a:spcBef>
              <a:spcAft>
                <a:spcPts val="0"/>
              </a:spcAft>
              <a:buNone/>
            </a:pPr>
            <a:endParaRPr/>
          </a:p>
        </p:txBody>
      </p:sp>
      <p:sp>
        <p:nvSpPr>
          <p:cNvPr id="339" name="Google Shape;33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a:extLst>
            <a:ext uri="{FF2B5EF4-FFF2-40B4-BE49-F238E27FC236}">
              <a16:creationId xmlns:a16="http://schemas.microsoft.com/office/drawing/2014/main" id="{57724C20-D360-1B6A-89DA-4F94413B6199}"/>
            </a:ext>
          </a:extLst>
        </p:cNvPr>
        <p:cNvGrpSpPr/>
        <p:nvPr/>
      </p:nvGrpSpPr>
      <p:grpSpPr>
        <a:xfrm>
          <a:off x="0" y="0"/>
          <a:ext cx="0" cy="0"/>
          <a:chOff x="0" y="0"/>
          <a:chExt cx="0" cy="0"/>
        </a:xfrm>
      </p:grpSpPr>
      <p:sp>
        <p:nvSpPr>
          <p:cNvPr id="471" name="Google Shape;471;p23:notes">
            <a:extLst>
              <a:ext uri="{FF2B5EF4-FFF2-40B4-BE49-F238E27FC236}">
                <a16:creationId xmlns:a16="http://schemas.microsoft.com/office/drawing/2014/main" id="{54BDFEB0-A3C9-5821-4EB4-4F0E1D154B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Questions:</a:t>
            </a:r>
          </a:p>
          <a:p>
            <a:pPr marL="0" lvl="0" indent="0" algn="l" rtl="0">
              <a:spcBef>
                <a:spcPts val="0"/>
              </a:spcBef>
              <a:spcAft>
                <a:spcPts val="0"/>
              </a:spcAft>
              <a:buNone/>
            </a:pPr>
            <a:endParaRPr lang="en-US" dirty="0"/>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Fire Safety Activity 1</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questions 1- 5 choose the class of fire for the following materials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Circuit breaker.  Answers: Class A, Class B,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Wood. Answers: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B, Class C,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Alcohol. Answers: Class A,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C,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Grease in a kitchen. Answers: Class A, Class B, Class C, Class D or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burning of metals such as metallic substances such as sodium, titanium, zirconium, or magnesium is considered which type of class fire?  Answers: Class A, Class B, Class C,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2" name="Google Shape;472;p23:notes">
            <a:extLst>
              <a:ext uri="{FF2B5EF4-FFF2-40B4-BE49-F238E27FC236}">
                <a16:creationId xmlns:a16="http://schemas.microsoft.com/office/drawing/2014/main" id="{67041B0F-6FA3-96D9-3259-FB10C1EA9C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30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f3e4934084_47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g1f3e4934084_47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f3e4934084_47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1f3e4934084_47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Fire can double in size every 30 seconds</a:t>
            </a:r>
            <a:endParaRPr dirty="0"/>
          </a:p>
        </p:txBody>
      </p:sp>
      <p:sp>
        <p:nvSpPr>
          <p:cNvPr id="548" name="Google Shape;54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2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f3e4934084_47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f3e4934084_47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774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783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4"/>
          <p:cNvSpPr>
            <a:spLocks noGrp="1"/>
          </p:cNvSpPr>
          <p:nvPr>
            <p:ph type="pic" idx="2"/>
          </p:nvPr>
        </p:nvSpPr>
        <p:spPr>
          <a:xfrm>
            <a:off x="5183188" y="987425"/>
            <a:ext cx="6172200" cy="4873625"/>
          </a:xfrm>
          <a:prstGeom prst="rect">
            <a:avLst/>
          </a:prstGeom>
          <a:noFill/>
          <a:ln>
            <a:noFill/>
          </a:ln>
        </p:spPr>
      </p:sp>
      <p:sp>
        <p:nvSpPr>
          <p:cNvPr id="69" name="Google Shape;69;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
        <p:nvSpPr>
          <p:cNvPr id="15" name="Google Shape;15;p33"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BbL_dK_Dsng?feature=oembed" TargetMode="Externa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51.png"/><Relationship Id="rId4" Type="http://schemas.microsoft.com/office/2007/relationships/hdphoto" Target="../media/hdphoto10.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54.png"/><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3.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6.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www.cadrim.org/" TargetMode="External"/><Relationship Id="rId7"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9.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6B78439B-7E8E-FE05-1211-0A850FD9F28E}"/>
              </a:ext>
            </a:extLst>
          </p:cNvPr>
          <p:cNvGrpSpPr/>
          <p:nvPr/>
        </p:nvGrpSpPr>
        <p:grpSpPr>
          <a:xfrm>
            <a:off x="-7286" y="0"/>
            <a:ext cx="12199286" cy="6858000"/>
            <a:chOff x="-7286" y="0"/>
            <a:chExt cx="12643002" cy="6858000"/>
          </a:xfrm>
        </p:grpSpPr>
        <p:pic>
          <p:nvPicPr>
            <p:cNvPr id="2" name="Google Shape;168;p1" descr="A firefighter using a hose to water a fire hydrant&#10;&#10;Description automatically generated with low confidence">
              <a:extLst>
                <a:ext uri="{FF2B5EF4-FFF2-40B4-BE49-F238E27FC236}">
                  <a16:creationId xmlns:a16="http://schemas.microsoft.com/office/drawing/2014/main" id="{F5EF28B3-9A59-803B-DDB7-D535A58DBDB7}"/>
                </a:ext>
              </a:extLst>
            </p:cNvPr>
            <p:cNvPicPr preferRelativeResize="0"/>
            <p:nvPr/>
          </p:nvPicPr>
          <p:blipFill rotWithShape="1">
            <a:blip r:embed="rId3">
              <a:alphaModFix/>
            </a:blip>
            <a:srcRect/>
            <a:stretch/>
          </p:blipFill>
          <p:spPr>
            <a:xfrm>
              <a:off x="-7286" y="0"/>
              <a:ext cx="6789420" cy="6858000"/>
            </a:xfrm>
            <a:prstGeom prst="rect">
              <a:avLst/>
            </a:prstGeom>
            <a:noFill/>
            <a:ln>
              <a:noFill/>
            </a:ln>
          </p:spPr>
        </p:pic>
        <p:pic>
          <p:nvPicPr>
            <p:cNvPr id="11" name="Google Shape;168;p1" descr="A firefighter using a hose to water a fire hydrant&#10;&#10;Description automatically generated with low confidence">
              <a:extLst>
                <a:ext uri="{FF2B5EF4-FFF2-40B4-BE49-F238E27FC236}">
                  <a16:creationId xmlns:a16="http://schemas.microsoft.com/office/drawing/2014/main" id="{4A430626-14B0-D291-2B8C-6E0819094874}"/>
                </a:ext>
              </a:extLst>
            </p:cNvPr>
            <p:cNvPicPr preferRelativeResize="0"/>
            <p:nvPr/>
          </p:nvPicPr>
          <p:blipFill rotWithShape="1">
            <a:blip r:embed="rId3">
              <a:alphaModFix/>
            </a:blip>
            <a:srcRect l="56705"/>
            <a:stretch/>
          </p:blipFill>
          <p:spPr>
            <a:xfrm flipH="1">
              <a:off x="6767648" y="0"/>
              <a:ext cx="2939477" cy="6858000"/>
            </a:xfrm>
            <a:prstGeom prst="rect">
              <a:avLst/>
            </a:prstGeom>
            <a:noFill/>
            <a:ln>
              <a:noFill/>
            </a:ln>
          </p:spPr>
        </p:pic>
        <p:pic>
          <p:nvPicPr>
            <p:cNvPr id="14" name="Google Shape;168;p1" descr="A firefighter using a hose to water a fire hydrant&#10;&#10;Description automatically generated with low confidence">
              <a:extLst>
                <a:ext uri="{FF2B5EF4-FFF2-40B4-BE49-F238E27FC236}">
                  <a16:creationId xmlns:a16="http://schemas.microsoft.com/office/drawing/2014/main" id="{5095A18B-D39E-AFC4-0481-5E18B470C667}"/>
                </a:ext>
              </a:extLst>
            </p:cNvPr>
            <p:cNvPicPr preferRelativeResize="0"/>
            <p:nvPr/>
          </p:nvPicPr>
          <p:blipFill rotWithShape="1">
            <a:blip r:embed="rId3">
              <a:alphaModFix/>
            </a:blip>
            <a:srcRect l="56705"/>
            <a:stretch/>
          </p:blipFill>
          <p:spPr>
            <a:xfrm>
              <a:off x="9696239" y="0"/>
              <a:ext cx="2939477" cy="6858000"/>
            </a:xfrm>
            <a:prstGeom prst="rect">
              <a:avLst/>
            </a:prstGeom>
            <a:noFill/>
            <a:ln>
              <a:noFill/>
            </a:ln>
          </p:spPr>
        </p:pic>
      </p:grpSp>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90898"/>
            <a:chOff x="324999" y="2351761"/>
            <a:chExt cx="6589617" cy="3290898"/>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16983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nl" sz="4400" b="1" i="0" u="none" strike="noStrike" cap="none" baseline="0" dirty="0">
                  <a:solidFill>
                    <a:schemeClr val="lt1">
                      <a:lumMod val="100000"/>
                    </a:schemeClr>
                  </a:solidFill>
                  <a:latin typeface="Arial" panose="020B0604020202020204" pitchFamily="34" charset="0"/>
                  <a:cs typeface="+mn-cs"/>
                  <a:sym typeface="Arial" panose="020B0604020202020204" pitchFamily="34" charset="0"/>
                </a:rPr>
                <a:t>CDRT’s en </a:t>
              </a:r>
              <a:r>
                <a:rPr lang="nl" sz="4400" b="1" i="0" u="none" strike="noStrike" cap="none" baseline="0" dirty="0">
                  <a:solidFill>
                    <a:schemeClr val="lt1"/>
                  </a:solidFill>
                  <a:latin typeface="Arial" panose="020B0604020202020204" pitchFamily="34" charset="0"/>
                  <a:cs typeface="+mn-cs"/>
                  <a:sym typeface="Arial" panose="020B0604020202020204" pitchFamily="34" charset="0"/>
                </a:rPr>
                <a:t>brandveiligheid</a:t>
              </a:r>
              <a:endParaRPr lang="nl" sz="1400" b="0" i="0" u="none" strike="noStrike" cap="none" dirty="0">
                <a:solidFill>
                  <a:schemeClr val="dk1"/>
                </a:solidFill>
                <a:latin typeface="Arial" panose="020B0604020202020204" pitchFamily="34" charset="0"/>
                <a:ea typeface="Calibri"/>
                <a:cs typeface="+mn-cs"/>
                <a:sym typeface="Arial" panose="020B0604020202020204" pitchFamily="34" charset="0"/>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1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Voor Community Disaster Response Teams</a:t>
              </a:r>
              <a:endParaRPr lang="nl" sz="2100" b="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7" name="Google Shape;317;p11"/>
          <p:cNvSpPr txBox="1"/>
          <p:nvPr/>
        </p:nvSpPr>
        <p:spPr>
          <a:xfrm>
            <a:off x="233862" y="686531"/>
            <a:ext cx="388093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Woningbranden vermijden</a:t>
            </a:r>
            <a:endParaRPr lang="nl"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18" name="Google Shape;318;p11"/>
          <p:cNvSpPr txBox="1"/>
          <p:nvPr/>
        </p:nvSpPr>
        <p:spPr>
          <a:xfrm>
            <a:off x="5657254" y="833967"/>
            <a:ext cx="6300884" cy="503210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Installeer brandalarmen en brandblussers</a:t>
            </a:r>
            <a:endParaRPr lang="nl"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Test ze elke maand</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lnSpc>
                <a:spcPct val="150000"/>
              </a:lnSpc>
              <a:buClr>
                <a:srgbClr val="E42D38"/>
              </a:buClr>
              <a:buSzPts val="1800"/>
              <a:buFont typeface="Arial"/>
              <a:buChar char="•"/>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Zorg ervoor dat alle gezinsleden, ook kinderen, weten wat te doen bij het horen van het alarm.</a:t>
            </a:r>
          </a:p>
          <a:p>
            <a:pPr algn="l" rtl="0">
              <a:lnSpc>
                <a:spcPct val="150000"/>
              </a:lnSpc>
              <a:buClr>
                <a:srgbClr val="E42D38"/>
              </a:buClr>
              <a:buSzPts val="1800"/>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Werk een evacuatieplan uit</a:t>
            </a:r>
          </a:p>
          <a:p>
            <a:pPr marL="342900" lvl="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Zorg ervoor dat alle gezinsleden elke kamer op twee manieren kunnen ontvluchten.</a:t>
            </a:r>
          </a:p>
          <a:p>
            <a:pPr marL="342900" lvl="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Bewaar sleutels voor inbraakwerend glas op een veilige, makkelijk toegankelijke plek.</a:t>
            </a:r>
          </a:p>
          <a:p>
            <a:pPr marL="0" marR="0" lvl="0" indent="0" algn="l" rtl="0">
              <a:spcBef>
                <a:spcPts val="0"/>
              </a:spcBef>
              <a:spcAft>
                <a:spcPts val="0"/>
              </a:spcAft>
              <a:buNone/>
            </a:pPr>
            <a:endParaRPr sz="1800" b="1" dirty="0">
              <a:solidFill>
                <a:srgbClr val="FFA025"/>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 name="Graphic 2" descr="Siren with solid fill">
            <a:extLst>
              <a:ext uri="{FF2B5EF4-FFF2-40B4-BE49-F238E27FC236}">
                <a16:creationId xmlns:a16="http://schemas.microsoft.com/office/drawing/2014/main" id="{7B16DD32-9C09-A6CB-2A35-EDFD1CD63C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8716" y="894709"/>
            <a:ext cx="914400" cy="914400"/>
          </a:xfrm>
          <a:prstGeom prst="rect">
            <a:avLst/>
          </a:prstGeom>
        </p:spPr>
      </p:pic>
      <p:pic>
        <p:nvPicPr>
          <p:cNvPr id="5" name="Graphic 4" descr="Checklist with solid fill">
            <a:extLst>
              <a:ext uri="{FF2B5EF4-FFF2-40B4-BE49-F238E27FC236}">
                <a16:creationId xmlns:a16="http://schemas.microsoft.com/office/drawing/2014/main" id="{CD4FCEBB-6322-3877-F249-A343E6013F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8716" y="3426325"/>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9" name="Google Shape;329;p12"/>
          <p:cNvSpPr txBox="1"/>
          <p:nvPr/>
        </p:nvSpPr>
        <p:spPr>
          <a:xfrm>
            <a:off x="0" y="788131"/>
            <a:ext cx="419457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Woningbranden vermijden</a:t>
            </a:r>
            <a:endParaRPr lang="nl"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30" name="Google Shape;330;p12"/>
          <p:cNvSpPr txBox="1"/>
          <p:nvPr/>
        </p:nvSpPr>
        <p:spPr>
          <a:xfrm>
            <a:off x="5634051" y="635948"/>
            <a:ext cx="6141389" cy="5863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4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Bijkomende tips</a:t>
            </a:r>
          </a:p>
          <a:p>
            <a:pPr marL="0" marR="0" lvl="0" indent="0" algn="l" rtl="0">
              <a:spcBef>
                <a:spcPts val="0"/>
              </a:spcBef>
              <a:spcAft>
                <a:spcPts val="0"/>
              </a:spcAft>
              <a:buNone/>
            </a:pPr>
            <a:endParaRPr lang="nl" sz="18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342900" lvl="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Hou lucifers en aanstekers buiten het bereik van kinderen.</a:t>
            </a:r>
          </a:p>
          <a:p>
            <a:pPr marL="342900" lvl="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Bewaar alle brandbare vloeistoffen of gevaarlijke chemische stoffen op een veilige plek, uit de buurt van voorwerpen of toestellen die warmte afgeven.</a:t>
            </a:r>
          </a:p>
          <a:p>
            <a:pPr marL="342900" lvl="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Bewaar voldoende ruimte tussen toestellen.</a:t>
            </a:r>
          </a:p>
          <a:p>
            <a:pPr marL="342900" lvl="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Zorg ervoor dat alle gezinsleden het nummer van de brandweer kennen.</a:t>
            </a:r>
          </a:p>
          <a:p>
            <a:pPr marL="342900" lvl="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Vermijd rommel of stapels oude kranten.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lvl="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Bekijk hoe u de schakelkast/zekeringskast uitschakelt. </a:t>
            </a:r>
          </a:p>
          <a:p>
            <a:pPr marL="342900" lvl="0" indent="-342900" algn="l" rtl="0">
              <a:lnSpc>
                <a:spcPct val="150000"/>
              </a:lnSpc>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Neem voorzorgsmaatregelen bij het gebruik van vuurwerk.</a:t>
            </a:r>
          </a:p>
          <a:p>
            <a:pPr marL="0" marR="0" lvl="0" indent="0" algn="l" rtl="0">
              <a:spcBef>
                <a:spcPts val="0"/>
              </a:spcBef>
              <a:spcAft>
                <a:spcPts val="0"/>
              </a:spcAft>
              <a:buNone/>
            </a:pPr>
            <a:endParaRPr lang="nl" sz="1800" b="1" dirty="0">
              <a:solidFill>
                <a:srgbClr val="FFA0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sz="1800" b="1" dirty="0">
              <a:solidFill>
                <a:srgbClr val="FFA025"/>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 name="Graphic 2" descr="Clipboard Checked outline">
            <a:extLst>
              <a:ext uri="{FF2B5EF4-FFF2-40B4-BE49-F238E27FC236}">
                <a16:creationId xmlns:a16="http://schemas.microsoft.com/office/drawing/2014/main" id="{20546630-1AA0-D00B-78A4-3564D34ACB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0156" y="635948"/>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2" name="Google Shape;342;p13"/>
          <p:cNvSpPr txBox="1"/>
          <p:nvPr/>
        </p:nvSpPr>
        <p:spPr>
          <a:xfrm>
            <a:off x="156390" y="686531"/>
            <a:ext cx="38726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Beveiligings-schakelaars </a:t>
            </a:r>
            <a:r>
              <a:rPr lang="nl" sz="36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uitschakelen</a:t>
            </a:r>
            <a:endParaRPr lang="nl"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3" name="Google Shape;343;p13"/>
          <p:cNvSpPr/>
          <p:nvPr/>
        </p:nvSpPr>
        <p:spPr>
          <a:xfrm>
            <a:off x="6553200" y="4225370"/>
            <a:ext cx="3790950" cy="369291"/>
          </a:xfrm>
          <a:prstGeom prst="rect">
            <a:avLst/>
          </a:prstGeom>
          <a:solidFill>
            <a:srgbClr val="E42D38"/>
          </a:solidFill>
          <a:ln>
            <a:noFill/>
          </a:ln>
        </p:spPr>
        <p:txBody>
          <a:bodyPr spcFirstLastPara="1" wrap="square" lIns="91425" tIns="45700" rIns="91425" bIns="45700" anchor="t" anchorCtr="0">
            <a:spAutoFit/>
          </a:bodyPr>
          <a:lstStyle/>
          <a:p>
            <a:pPr marL="4514850" marR="0" lvl="0" indent="-4514850" algn="ctr" rtl="0">
              <a:spcBef>
                <a:spcPts val="0"/>
              </a:spcBef>
              <a:spcAft>
                <a:spcPts val="0"/>
              </a:spcAft>
              <a:buNone/>
            </a:pPr>
            <a:r>
              <a:rPr lang="nl"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BEVEILIGINGSSCHAKELAARS  </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4" name="Google Shape;344;p13"/>
          <p:cNvSpPr txBox="1"/>
          <p:nvPr/>
        </p:nvSpPr>
        <p:spPr>
          <a:xfrm>
            <a:off x="5220803" y="4833409"/>
            <a:ext cx="6339826" cy="189581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nl" sz="16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Stappen om de schakelkast uit te schakelen. </a:t>
            </a:r>
          </a:p>
          <a:p>
            <a:pPr marL="0" marR="0" lvl="0" indent="0" algn="l" rtl="0">
              <a:lnSpc>
                <a:spcPct val="150000"/>
              </a:lnSpc>
              <a:spcBef>
                <a:spcPts val="0"/>
              </a:spcBef>
              <a:spcAft>
                <a:spcPts val="0"/>
              </a:spcAft>
              <a:buNone/>
            </a:pPr>
            <a:r>
              <a:rPr lang="nl" sz="1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a:t>
            </a:r>
            <a:r>
              <a:rPr lang="nl" sz="1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tap 1:  </a:t>
            </a:r>
            <a:r>
              <a:rPr lang="nl" sz="16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Schakel </a:t>
            </a:r>
            <a:r>
              <a:rPr lang="nl" sz="16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hoofdschakelaars</a:t>
            </a:r>
            <a:r>
              <a:rPr lang="nl" sz="16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in</a:t>
            </a:r>
            <a:r>
              <a:rPr lang="nl" sz="16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een noodsituatie uit.</a:t>
            </a:r>
            <a:r>
              <a:rPr lang="nl" sz="16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endParaRPr lang="nl" sz="16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1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Stap 2</a:t>
            </a:r>
            <a:r>
              <a:rPr lang="nl" sz="1600" b="0"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nl" sz="16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Wanneer </a:t>
            </a:r>
            <a:r>
              <a:rPr lang="nl" sz="1600" b="0" i="0" u="none" baseline="0">
                <a:solidFill>
                  <a:schemeClr val="dk1">
                    <a:lumMod val="100000"/>
                  </a:schemeClr>
                </a:solidFill>
                <a:latin typeface="Open sans" panose="020B0606030504020204" pitchFamily="34" charset="0"/>
                <a:ea typeface="Open sans" panose="020B0606030504020204" pitchFamily="34" charset="0"/>
                <a:cs typeface="+mn-cs"/>
                <a:sym typeface="Roboto" panose="02000000000000000000" pitchFamily="2"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u ze opnieuw inschakelt, zet u de </a:t>
            </a:r>
            <a:r>
              <a:rPr lang="nl" sz="1600" b="0" i="0" u="none" baseline="0">
                <a:solidFill>
                  <a:schemeClr val="dk1">
                    <a:lumMod val="100000"/>
                  </a:schemeClr>
                </a:solidFill>
                <a:latin typeface="Open sans" panose="020B0606030504020204" pitchFamily="34" charset="0"/>
                <a:ea typeface="Open sans" panose="020B0606030504020204" pitchFamily="34" charset="0"/>
                <a:cs typeface="+mn-cs"/>
                <a:sym typeface="Roboto" panose="02000000000000000000" pitchFamily="2" charset="0"/>
              </a:rPr>
              <a:t>individuele schakelaars uit en zet u vervolgens eerst de hoofdschakelaar en dan de individuele schakelaars opnieuw aan.</a:t>
            </a:r>
          </a:p>
        </p:txBody>
      </p:sp>
      <p:pic>
        <p:nvPicPr>
          <p:cNvPr id="3" name="Picture 2" descr="A diagram of a electrical service&#10;&#10;Description automatically generated">
            <a:extLst>
              <a:ext uri="{FF2B5EF4-FFF2-40B4-BE49-F238E27FC236}">
                <a16:creationId xmlns:a16="http://schemas.microsoft.com/office/drawing/2014/main" id="{C7A8B393-C0B6-7957-190C-25AAFFFD2633}"/>
              </a:ext>
            </a:extLst>
          </p:cNvPr>
          <p:cNvPicPr>
            <a:picLocks noChangeAspect="1"/>
          </p:cNvPicPr>
          <p:nvPr/>
        </p:nvPicPr>
        <p:blipFill>
          <a:blip r:embed="rId3">
            <a:duotone>
              <a:prstClr val="black"/>
              <a:schemeClr val="tx2">
                <a:tint val="45000"/>
                <a:satMod val="400000"/>
              </a:schemeClr>
            </a:duotone>
          </a:blip>
          <a:stretch>
            <a:fillRect/>
          </a:stretch>
        </p:blipFill>
        <p:spPr>
          <a:xfrm>
            <a:off x="4837119" y="429177"/>
            <a:ext cx="6320610" cy="3720732"/>
          </a:xfrm>
          <a:prstGeom prst="rect">
            <a:avLst/>
          </a:prstGeom>
        </p:spPr>
      </p:pic>
      <p:sp>
        <p:nvSpPr>
          <p:cNvPr id="2" name="ZoneTexte 1">
            <a:extLst>
              <a:ext uri="{FF2B5EF4-FFF2-40B4-BE49-F238E27FC236}">
                <a16:creationId xmlns:a16="http://schemas.microsoft.com/office/drawing/2014/main" id="{688F5F96-CC9E-4512-0F44-BC86036AF8D5}"/>
              </a:ext>
            </a:extLst>
          </p:cNvPr>
          <p:cNvSpPr txBox="1"/>
          <p:nvPr/>
        </p:nvSpPr>
        <p:spPr>
          <a:xfrm>
            <a:off x="5011731" y="532640"/>
            <a:ext cx="6145998" cy="369332"/>
          </a:xfrm>
          <a:prstGeom prst="rect">
            <a:avLst/>
          </a:prstGeom>
          <a:solidFill>
            <a:srgbClr val="E9E8E8"/>
          </a:solidFill>
        </p:spPr>
        <p:txBody>
          <a:bodyPr wrap="square" rtlCol="0">
            <a:spAutoFit/>
          </a:bodyPr>
          <a:lstStyle/>
          <a:p>
            <a:pPr algn="l" rtl="0"/>
            <a:r>
              <a:rPr lang="nl" sz="1800" b="1" i="0" u="none" baseline="0"/>
              <a:t>In uw schakelkast</a:t>
            </a:r>
            <a:endParaRPr lang="nl" sz="1800" b="1" dirty="0"/>
          </a:p>
        </p:txBody>
      </p:sp>
      <p:sp>
        <p:nvSpPr>
          <p:cNvPr id="4" name="ZoneTexte 3">
            <a:extLst>
              <a:ext uri="{FF2B5EF4-FFF2-40B4-BE49-F238E27FC236}">
                <a16:creationId xmlns:a16="http://schemas.microsoft.com/office/drawing/2014/main" id="{822B63EA-DFEE-503D-C3DC-9185342FAA2F}"/>
              </a:ext>
            </a:extLst>
          </p:cNvPr>
          <p:cNvSpPr txBox="1"/>
          <p:nvPr/>
        </p:nvSpPr>
        <p:spPr>
          <a:xfrm>
            <a:off x="4837119" y="1354639"/>
            <a:ext cx="1258881" cy="430887"/>
          </a:xfrm>
          <a:prstGeom prst="rect">
            <a:avLst/>
          </a:prstGeom>
          <a:solidFill>
            <a:srgbClr val="E9E8E8"/>
          </a:solidFill>
        </p:spPr>
        <p:txBody>
          <a:bodyPr wrap="square" rtlCol="0">
            <a:spAutoFit/>
          </a:bodyPr>
          <a:lstStyle/>
          <a:p>
            <a:pPr algn="l" rtl="0"/>
            <a:r>
              <a:rPr lang="nl" sz="1100" b="1" i="0" u="none" baseline="0" dirty="0"/>
              <a:t>HOOFD-SCHAKELAAR</a:t>
            </a:r>
            <a:endParaRPr lang="nl" sz="1100" b="1" dirty="0"/>
          </a:p>
        </p:txBody>
      </p:sp>
      <p:sp>
        <p:nvSpPr>
          <p:cNvPr id="5" name="ZoneTexte 4">
            <a:extLst>
              <a:ext uri="{FF2B5EF4-FFF2-40B4-BE49-F238E27FC236}">
                <a16:creationId xmlns:a16="http://schemas.microsoft.com/office/drawing/2014/main" id="{FC996545-2C3D-48C4-9942-8E7A1FDDA2B2}"/>
              </a:ext>
            </a:extLst>
          </p:cNvPr>
          <p:cNvSpPr txBox="1"/>
          <p:nvPr/>
        </p:nvSpPr>
        <p:spPr>
          <a:xfrm>
            <a:off x="4837119" y="2133525"/>
            <a:ext cx="1639882" cy="430887"/>
          </a:xfrm>
          <a:prstGeom prst="rect">
            <a:avLst/>
          </a:prstGeom>
          <a:solidFill>
            <a:srgbClr val="E9E8E8"/>
          </a:solidFill>
        </p:spPr>
        <p:txBody>
          <a:bodyPr wrap="square" rtlCol="0">
            <a:spAutoFit/>
          </a:bodyPr>
          <a:lstStyle/>
          <a:p>
            <a:pPr algn="l" rtl="0"/>
            <a:r>
              <a:rPr lang="nl" sz="1100" b="1" i="0" u="none" baseline="0" dirty="0"/>
              <a:t>BEVEILIGINGS-SCHAKELAARS</a:t>
            </a:r>
            <a:endParaRPr lang="nl" sz="1100" b="1" dirty="0"/>
          </a:p>
        </p:txBody>
      </p:sp>
      <p:sp>
        <p:nvSpPr>
          <p:cNvPr id="6" name="ZoneTexte 5">
            <a:extLst>
              <a:ext uri="{FF2B5EF4-FFF2-40B4-BE49-F238E27FC236}">
                <a16:creationId xmlns:a16="http://schemas.microsoft.com/office/drawing/2014/main" id="{46ECE5DB-CEE7-C1A5-AFF2-C98B8269CB47}"/>
              </a:ext>
            </a:extLst>
          </p:cNvPr>
          <p:cNvSpPr txBox="1"/>
          <p:nvPr/>
        </p:nvSpPr>
        <p:spPr>
          <a:xfrm>
            <a:off x="4837118" y="2838762"/>
            <a:ext cx="1563682" cy="769441"/>
          </a:xfrm>
          <a:prstGeom prst="rect">
            <a:avLst/>
          </a:prstGeom>
          <a:solidFill>
            <a:srgbClr val="E9E8E8"/>
          </a:solidFill>
        </p:spPr>
        <p:txBody>
          <a:bodyPr wrap="square" rtlCol="0">
            <a:spAutoFit/>
          </a:bodyPr>
          <a:lstStyle/>
          <a:p>
            <a:pPr algn="l" rtl="0"/>
            <a:r>
              <a:rPr lang="nl" sz="1100" b="1" i="0" u="none" baseline="0"/>
              <a:t>SPANNINGSRAILS </a:t>
            </a:r>
            <a:r>
              <a:rPr lang="nl" sz="1100" b="0" i="0" u="none" baseline="0"/>
              <a:t>(zijn langs de achterkant van de schakelaars mogelijk niet zichtbaar)</a:t>
            </a:r>
            <a:endParaRPr lang="nl" sz="1100" dirty="0"/>
          </a:p>
        </p:txBody>
      </p:sp>
      <p:sp>
        <p:nvSpPr>
          <p:cNvPr id="7" name="ZoneTexte 6">
            <a:extLst>
              <a:ext uri="{FF2B5EF4-FFF2-40B4-BE49-F238E27FC236}">
                <a16:creationId xmlns:a16="http://schemas.microsoft.com/office/drawing/2014/main" id="{9154F71B-EC66-9121-39AA-2F52622542FE}"/>
              </a:ext>
            </a:extLst>
          </p:cNvPr>
          <p:cNvSpPr txBox="1"/>
          <p:nvPr/>
        </p:nvSpPr>
        <p:spPr>
          <a:xfrm>
            <a:off x="9898848" y="1370028"/>
            <a:ext cx="1258881" cy="430887"/>
          </a:xfrm>
          <a:prstGeom prst="rect">
            <a:avLst/>
          </a:prstGeom>
          <a:solidFill>
            <a:srgbClr val="E9E8E8"/>
          </a:solidFill>
        </p:spPr>
        <p:txBody>
          <a:bodyPr wrap="square" rtlCol="0">
            <a:spAutoFit/>
          </a:bodyPr>
          <a:lstStyle/>
          <a:p>
            <a:pPr algn="l" rtl="0"/>
            <a:r>
              <a:rPr lang="nl" sz="1100" b="1" i="0" u="none" baseline="0" dirty="0"/>
              <a:t>NULRAILS</a:t>
            </a:r>
            <a:endParaRPr lang="nl" sz="1100" b="1" dirty="0"/>
          </a:p>
        </p:txBody>
      </p:sp>
      <p:sp>
        <p:nvSpPr>
          <p:cNvPr id="9" name="ZoneTexte 8">
            <a:extLst>
              <a:ext uri="{FF2B5EF4-FFF2-40B4-BE49-F238E27FC236}">
                <a16:creationId xmlns:a16="http://schemas.microsoft.com/office/drawing/2014/main" id="{E050DB19-81F2-17B8-F474-20D749E4AAAE}"/>
              </a:ext>
            </a:extLst>
          </p:cNvPr>
          <p:cNvSpPr txBox="1"/>
          <p:nvPr/>
        </p:nvSpPr>
        <p:spPr>
          <a:xfrm>
            <a:off x="9975048" y="3034274"/>
            <a:ext cx="1045378" cy="430887"/>
          </a:xfrm>
          <a:prstGeom prst="rect">
            <a:avLst/>
          </a:prstGeom>
          <a:solidFill>
            <a:srgbClr val="E9E8E8"/>
          </a:solidFill>
        </p:spPr>
        <p:txBody>
          <a:bodyPr wrap="square" rtlCol="0">
            <a:spAutoFit/>
          </a:bodyPr>
          <a:lstStyle/>
          <a:p>
            <a:pPr algn="l" rtl="0"/>
            <a:r>
              <a:rPr lang="nl" sz="1100" b="1" i="0" u="none" baseline="0" dirty="0"/>
              <a:t>AARDINGS-RAILS</a:t>
            </a:r>
            <a:endParaRPr lang="nl" sz="11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4"/>
          <p:cNvSpPr/>
          <p:nvPr/>
        </p:nvSpPr>
        <p:spPr>
          <a:xfrm>
            <a:off x="-26167" y="0"/>
            <a:ext cx="4199237"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14"/>
          <p:cNvSpPr txBox="1"/>
          <p:nvPr/>
        </p:nvSpPr>
        <p:spPr>
          <a:xfrm>
            <a:off x="706281" y="2459524"/>
            <a:ext cx="327660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32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Branden </a:t>
            </a:r>
            <a:r>
              <a:rPr lang="nl" sz="32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op het werk</a:t>
            </a:r>
          </a:p>
          <a:p>
            <a:pPr marL="0" marR="0" lvl="0" indent="0" algn="l" rtl="0">
              <a:spcBef>
                <a:spcPts val="0"/>
              </a:spcBef>
              <a:spcAft>
                <a:spcPts val="0"/>
              </a:spcAft>
              <a:buNone/>
            </a:pPr>
            <a:endParaRPr sz="24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56" name="Google Shape;356;p14"/>
          <p:cNvSpPr/>
          <p:nvPr/>
        </p:nvSpPr>
        <p:spPr>
          <a:xfrm>
            <a:off x="5178029" y="514730"/>
            <a:ext cx="6628771" cy="54860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A025"/>
              </a:buClr>
              <a:buSzPts val="2800"/>
              <a:buFont typeface="Arial"/>
              <a:buNone/>
            </a:pPr>
            <a:r>
              <a:rPr lang="nl" sz="2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Belangrijkste</a:t>
            </a:r>
            <a:r>
              <a:rPr lang="nl" sz="2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oorzaken van branden op de werkvloer</a:t>
            </a:r>
            <a:endParaRPr lang="nl" sz="2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2800"/>
              <a:buFont typeface="Calibri"/>
              <a:buNone/>
            </a:pPr>
            <a:endParaRPr lang="nl" sz="2800" b="1" i="0" u="none" strike="noStrike" cap="none" dirty="0">
              <a:solidFill>
                <a:srgbClr val="FFA025"/>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Onachtzaamheid en overbelasting van stopcontacten.</a:t>
            </a:r>
          </a:p>
          <a:p>
            <a:pPr marL="469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Roken en onjuist weggooien van sigarettenpeuken of lucifers.</a:t>
            </a:r>
          </a:p>
          <a:p>
            <a:pPr marL="469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Ongeschikte opslag van ontvlambare vloeistoffen en gevaarlijke chemicaliën.</a:t>
            </a:r>
          </a:p>
          <a:p>
            <a:pPr marL="469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nl"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Rommel en opstapeling van papiersnippers en oude kranten.</a:t>
            </a: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Roboto" panose="02000000000000000000" pitchFamily="2" charset="0"/>
              </a:rPr>
              <a:t>Slechte bekabeling en herstellingen door niet-gecertificeerd personeel.</a:t>
            </a:r>
          </a:p>
          <a:p>
            <a:pPr marL="0" marR="0" lvl="0" indent="0" algn="l" rtl="0">
              <a:lnSpc>
                <a:spcPct val="100000"/>
              </a:lnSpc>
              <a:spcBef>
                <a:spcPts val="0"/>
              </a:spcBef>
              <a:spcAft>
                <a:spcPts val="0"/>
              </a:spcAft>
              <a:buNone/>
            </a:pPr>
            <a:endParaRPr lang="nl" sz="1050" dirty="0">
              <a:solidFill>
                <a:srgbClr val="444746"/>
              </a:solidFill>
              <a:latin typeface="Open sans" panose="020B0606030504020204" pitchFamily="34" charset="0"/>
              <a:ea typeface="Open sans" panose="020B0606030504020204" pitchFamily="34" charset="0"/>
              <a:cs typeface="+mn-cs"/>
              <a:sym typeface="Roboto" panose="02000000000000000000" pitchFamily="2" charset="0"/>
            </a:endParaRPr>
          </a:p>
          <a:p>
            <a:pPr marL="0" marR="0" lvl="0" indent="0" algn="l" rtl="0">
              <a:spcBef>
                <a:spcPts val="0"/>
              </a:spcBef>
              <a:spcAft>
                <a:spcPts val="0"/>
              </a:spcAft>
              <a:buNone/>
            </a:pPr>
            <a:endParaRPr sz="24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Graphic 4" descr="Comment Fire outline">
            <a:extLst>
              <a:ext uri="{FF2B5EF4-FFF2-40B4-BE49-F238E27FC236}">
                <a16:creationId xmlns:a16="http://schemas.microsoft.com/office/drawing/2014/main" id="{5691A6A5-8B55-0D44-44A3-7738F71815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3629" y="362330"/>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5"/>
          <p:cNvSpPr/>
          <p:nvPr/>
        </p:nvSpPr>
        <p:spPr>
          <a:xfrm>
            <a:off x="-26167" y="0"/>
            <a:ext cx="4199237"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15"/>
          <p:cNvSpPr txBox="1"/>
          <p:nvPr/>
        </p:nvSpPr>
        <p:spPr>
          <a:xfrm>
            <a:off x="533400" y="2133600"/>
            <a:ext cx="363967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32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Brandpreventie </a:t>
            </a:r>
            <a:r>
              <a:rPr lang="nl" sz="32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op het werk</a:t>
            </a:r>
          </a:p>
          <a:p>
            <a:pPr marL="0" marR="0" lvl="0" indent="0" algn="l" rtl="0">
              <a:spcBef>
                <a:spcPts val="0"/>
              </a:spcBef>
              <a:spcAft>
                <a:spcPts val="0"/>
              </a:spcAft>
              <a:buNone/>
            </a:pPr>
            <a:endParaRPr sz="24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68" name="Google Shape;368;p15"/>
          <p:cNvSpPr/>
          <p:nvPr/>
        </p:nvSpPr>
        <p:spPr>
          <a:xfrm>
            <a:off x="5577839" y="255574"/>
            <a:ext cx="6452235"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A025"/>
              </a:buClr>
              <a:buSzPts val="2300"/>
              <a:buFont typeface="Arial"/>
              <a:buNone/>
            </a:pPr>
            <a:r>
              <a:rPr lang="nl" sz="1800" b="1" i="0" u="none" strike="noStrike" cap="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Installeer brandalarmen en brand</a:t>
            </a:r>
            <a:r>
              <a:rPr lang="nl" sz="18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blussers</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100000"/>
              </a:lnSpc>
              <a:spcBef>
                <a:spcPts val="0"/>
              </a:spcBef>
              <a:spcAft>
                <a:spcPts val="0"/>
              </a:spcAft>
              <a:buClr>
                <a:srgbClr val="E42D38"/>
              </a:buClr>
              <a:buSzPts val="2300"/>
              <a:buFont typeface="Arial" panose="020B0604020202020204" pitchFamily="34" charset="0"/>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Test ze elke maand</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100000"/>
              </a:lnSpc>
              <a:spcBef>
                <a:spcPts val="0"/>
              </a:spcBef>
              <a:spcAft>
                <a:spcPts val="0"/>
              </a:spcAft>
              <a:buClr>
                <a:srgbClr val="E42D38"/>
              </a:buClr>
              <a:buSzPts val="2300"/>
              <a:buFont typeface="Arial" panose="020B0604020202020204" pitchFamily="34" charset="0"/>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Zorg ervoor dat alle medewerkers weten wat te doen bij het horen van het alarm.</a:t>
            </a:r>
          </a:p>
          <a:p>
            <a:pPr marL="457200" marR="0" lvl="0" indent="0" algn="l" rtl="0">
              <a:lnSpc>
                <a:spcPct val="100000"/>
              </a:lnSpc>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Laat elektrische inspecties uitvoeren door de afdeling die instaat voor gezondheid en veiligheid op het werk.</a:t>
            </a:r>
          </a:p>
          <a:p>
            <a:pPr marL="0" marR="0" lvl="0" indent="0" algn="l" rtl="0">
              <a:lnSpc>
                <a:spcPct val="100000"/>
              </a:lnSpc>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nl" sz="18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Werk een evacuatieplan uit</a:t>
            </a:r>
          </a:p>
          <a:p>
            <a:pPr marL="457200" indent="-457200" algn="l" rtl="0">
              <a:buClr>
                <a:srgbClr val="E42D38"/>
              </a:buClr>
              <a:buSzPts val="2300"/>
              <a:buFont typeface="Arial" panose="020B0604020202020204" pitchFamily="34" charset="0"/>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Plaats op elke verdieping van het gebouw vluchtplannen.</a:t>
            </a:r>
          </a:p>
          <a:p>
            <a:pPr marL="457200" indent="-457200" algn="l" rtl="0">
              <a:buClr>
                <a:srgbClr val="E42D38"/>
              </a:buClr>
              <a:buSzPts val="2300"/>
              <a:buFont typeface="Arial" panose="020B0604020202020204" pitchFamily="34" charset="0"/>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Stel op elke verdieping van het gebouw veiligheidsbewakers aan en zorg voor hun opleiding.</a:t>
            </a:r>
          </a:p>
          <a:p>
            <a:pPr marL="457200" indent="-457200" algn="l" rtl="0">
              <a:buClr>
                <a:srgbClr val="E42D38"/>
              </a:buClr>
              <a:buSzPts val="2300"/>
              <a:buFont typeface="Arial" panose="020B0604020202020204" pitchFamily="34" charset="0"/>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Informeer medewerkers over de plaats van de uitgangen, de vluchtwegen en de locaties van de brandblussers en EHBO-kits.</a:t>
            </a:r>
          </a:p>
          <a:p>
            <a:pPr marL="457200" indent="-457200" algn="l" rtl="0">
              <a:buClr>
                <a:srgbClr val="E42D38"/>
              </a:buClr>
              <a:buSzPts val="2300"/>
              <a:buFont typeface="Arial" panose="020B0604020202020204" pitchFamily="34" charset="0"/>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Organiseer regelmatig oefeningen en trainingen in het gebruik van een brandblusser.</a:t>
            </a:r>
          </a:p>
          <a:p>
            <a:pPr marL="457200" indent="-457200" algn="l" rtl="0">
              <a:buClr>
                <a:srgbClr val="E42D38"/>
              </a:buClr>
              <a:buSzPts val="2300"/>
              <a:buFont typeface="Arial" panose="020B0604020202020204" pitchFamily="34" charset="0"/>
              <a:buChar char="•"/>
            </a:pPr>
            <a:r>
              <a:rPr lang="nl" sz="18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Zorg dat er geen rommel ligt bij de nooduitgangen.</a:t>
            </a:r>
            <a:endParaRPr lang="nl" sz="20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 name="Graphic 2" descr="Siren outline">
            <a:extLst>
              <a:ext uri="{FF2B5EF4-FFF2-40B4-BE49-F238E27FC236}">
                <a16:creationId xmlns:a16="http://schemas.microsoft.com/office/drawing/2014/main" id="{267CFB4E-A659-33FE-EA2D-7290D6582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0175" y="255574"/>
            <a:ext cx="914400" cy="914400"/>
          </a:xfrm>
          <a:prstGeom prst="rect">
            <a:avLst/>
          </a:prstGeom>
        </p:spPr>
      </p:pic>
      <p:pic>
        <p:nvPicPr>
          <p:cNvPr id="5" name="Graphic 4" descr="Playbook outline">
            <a:extLst>
              <a:ext uri="{FF2B5EF4-FFF2-40B4-BE49-F238E27FC236}">
                <a16:creationId xmlns:a16="http://schemas.microsoft.com/office/drawing/2014/main" id="{C51A9AE5-17E9-2B86-3AF6-1E73A688D7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0175" y="2971800"/>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9" name="Google Shape;379;p16"/>
          <p:cNvSpPr txBox="1"/>
          <p:nvPr/>
        </p:nvSpPr>
        <p:spPr>
          <a:xfrm>
            <a:off x="408420" y="686531"/>
            <a:ext cx="368733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28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Brandclassificatie</a:t>
            </a:r>
            <a:endParaRPr lang="nl" sz="110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80" name="Google Shape;380;p16"/>
          <p:cNvSpPr txBox="1"/>
          <p:nvPr/>
        </p:nvSpPr>
        <p:spPr>
          <a:xfrm>
            <a:off x="5717342" y="443702"/>
            <a:ext cx="6066238" cy="6211098"/>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FFA025"/>
              </a:buClr>
              <a:buSzPts val="1200"/>
              <a:buFont typeface="Arial"/>
              <a:buNone/>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Brandklasse A</a:t>
            </a:r>
            <a:endParaRPr lang="nl"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Normale brandstoffen zoals papier, kleding, hout, rubber en veel plastics.</a:t>
            </a:r>
          </a:p>
          <a:p>
            <a:pPr marL="0" marR="0" lvl="0" indent="0" algn="l" rtl="0">
              <a:lnSpc>
                <a:spcPct val="95000"/>
              </a:lnSpc>
              <a:spcBef>
                <a:spcPts val="0"/>
              </a:spcBef>
              <a:spcAft>
                <a:spcPts val="0"/>
              </a:spcAft>
              <a:buClr>
                <a:schemeClr val="dk1"/>
              </a:buClr>
              <a:buSzPts val="1200"/>
              <a:buFont typeface="Arial"/>
              <a:buNone/>
            </a:pPr>
            <a:endParaRPr lang="nl" sz="20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rgbClr val="FFA025"/>
              </a:buClr>
              <a:buSzPts val="1200"/>
              <a:buFont typeface="Arial"/>
              <a:buNone/>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Brandklasse B</a:t>
            </a:r>
            <a:endParaRPr lang="nl"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Ontvlambare vloeistoffen (vb. olie, benzine) en brandbare vloeistoffen (vb. aanmaakvloeistof, kerosine).  Deze brandstoffen branden enkel aan de oppervlakte aangezien zuurstof niet doordringt tot de diepte van de vloeistof.  Bij ontsteking brandt enkel de damp.</a:t>
            </a:r>
          </a:p>
          <a:p>
            <a:pPr marL="0" marR="0" lvl="0" indent="0" algn="l" rtl="0">
              <a:lnSpc>
                <a:spcPct val="95000"/>
              </a:lnSpc>
              <a:spcBef>
                <a:spcPts val="0"/>
              </a:spcBef>
              <a:spcAft>
                <a:spcPts val="0"/>
              </a:spcAft>
              <a:buClr>
                <a:schemeClr val="dk1"/>
              </a:buClr>
              <a:buSzPts val="1200"/>
              <a:buFont typeface="Arial"/>
              <a:buNone/>
            </a:pPr>
            <a:endParaRPr lang="nl" sz="20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rgbClr val="FFA025"/>
              </a:buClr>
              <a:buSzPts val="1200"/>
              <a:buFont typeface="Arial"/>
              <a:buNone/>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Brandklasse C</a:t>
            </a:r>
            <a:endParaRPr lang="nl"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Elektrische apparatuur onder stroom (vb. bekabeling, motoren).  (Als de elektriciteit is uitgeschakeld, gaat het om een brand van brandklasse A.)</a:t>
            </a:r>
          </a:p>
          <a:p>
            <a:pPr marL="0" marR="0" lvl="0" indent="0" algn="l" rtl="0">
              <a:lnSpc>
                <a:spcPct val="95000"/>
              </a:lnSpc>
              <a:spcBef>
                <a:spcPts val="0"/>
              </a:spcBef>
              <a:spcAft>
                <a:spcPts val="0"/>
              </a:spcAft>
              <a:buClr>
                <a:schemeClr val="dk1"/>
              </a:buClr>
              <a:buSzPts val="1200"/>
              <a:buFont typeface="Arial"/>
              <a:buNone/>
            </a:pPr>
            <a:endParaRPr lang="nl" sz="20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rgbClr val="FFA025"/>
              </a:buClr>
              <a:buSzPts val="1200"/>
              <a:buFont typeface="Arial"/>
              <a:buNone/>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Brandklasse D</a:t>
            </a:r>
            <a:endParaRPr lang="nl"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Brandbare metalen (vb. aluminium, magnesium, titanium).</a:t>
            </a:r>
          </a:p>
          <a:p>
            <a:pPr marL="0" marR="0" lvl="0" indent="0" algn="l" rtl="0">
              <a:lnSpc>
                <a:spcPct val="95000"/>
              </a:lnSpc>
              <a:spcBef>
                <a:spcPts val="0"/>
              </a:spcBef>
              <a:spcAft>
                <a:spcPts val="0"/>
              </a:spcAft>
              <a:buClr>
                <a:schemeClr val="dk1"/>
              </a:buClr>
              <a:buSzPts val="1200"/>
              <a:buFont typeface="Arial"/>
              <a:buNone/>
            </a:pPr>
            <a:endParaRPr lang="nl" sz="20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lnSpc>
                <a:spcPct val="95000"/>
              </a:lnSpc>
              <a:buClr>
                <a:srgbClr val="FFA025"/>
              </a:buClr>
              <a:buSzPts val="1200"/>
            </a:pPr>
            <a:r>
              <a:rPr lang="nl" sz="20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Brandklasse K</a:t>
            </a:r>
            <a:endParaRPr lang="nl" sz="20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Keukenbranden met spijsolie.</a:t>
            </a:r>
            <a:endParaRPr lang="nl" sz="1800"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81" name="Google Shape;381;p16"/>
          <p:cNvPicPr preferRelativeResize="0"/>
          <p:nvPr/>
        </p:nvPicPr>
        <p:blipFill rotWithShape="1">
          <a:blip r:embed="rId3">
            <a:alphaModFix/>
            <a:duotone>
              <a:schemeClr val="accent3">
                <a:shade val="45000"/>
                <a:satMod val="135000"/>
              </a:schemeClr>
              <a:prstClr val="white"/>
            </a:duotone>
          </a:blip>
          <a:srcRect/>
          <a:stretch/>
        </p:blipFill>
        <p:spPr>
          <a:xfrm>
            <a:off x="4905131" y="526937"/>
            <a:ext cx="598311" cy="519289"/>
          </a:xfrm>
          <a:prstGeom prst="rect">
            <a:avLst/>
          </a:prstGeom>
          <a:noFill/>
          <a:ln>
            <a:noFill/>
          </a:ln>
        </p:spPr>
      </p:pic>
      <p:pic>
        <p:nvPicPr>
          <p:cNvPr id="382" name="Google Shape;382;p16"/>
          <p:cNvPicPr preferRelativeResize="0"/>
          <p:nvPr/>
        </p:nvPicPr>
        <p:blipFill rotWithShape="1">
          <a:blip r:embed="rId4">
            <a:alphaModFix/>
            <a:duotone>
              <a:schemeClr val="accent3">
                <a:shade val="45000"/>
                <a:satMod val="135000"/>
              </a:schemeClr>
              <a:prstClr val="white"/>
            </a:duotone>
          </a:blip>
          <a:srcRect/>
          <a:stretch/>
        </p:blipFill>
        <p:spPr>
          <a:xfrm>
            <a:off x="4905130" y="1610726"/>
            <a:ext cx="598311" cy="598311"/>
          </a:xfrm>
          <a:prstGeom prst="rect">
            <a:avLst/>
          </a:prstGeom>
          <a:noFill/>
          <a:ln>
            <a:noFill/>
          </a:ln>
        </p:spPr>
      </p:pic>
      <p:pic>
        <p:nvPicPr>
          <p:cNvPr id="383" name="Google Shape;383;p16"/>
          <p:cNvPicPr preferRelativeResize="0"/>
          <p:nvPr/>
        </p:nvPicPr>
        <p:blipFill rotWithShape="1">
          <a:blip r:embed="rId5">
            <a:alphaModFix/>
            <a:duotone>
              <a:schemeClr val="accent3">
                <a:shade val="45000"/>
                <a:satMod val="135000"/>
              </a:schemeClr>
              <a:prstClr val="white"/>
            </a:duotone>
          </a:blip>
          <a:srcRect/>
          <a:stretch/>
        </p:blipFill>
        <p:spPr>
          <a:xfrm>
            <a:off x="4905130" y="3426326"/>
            <a:ext cx="598311" cy="598311"/>
          </a:xfrm>
          <a:prstGeom prst="rect">
            <a:avLst/>
          </a:prstGeom>
          <a:noFill/>
          <a:ln>
            <a:noFill/>
          </a:ln>
        </p:spPr>
      </p:pic>
      <p:pic>
        <p:nvPicPr>
          <p:cNvPr id="384" name="Google Shape;384;p16"/>
          <p:cNvPicPr preferRelativeResize="0"/>
          <p:nvPr/>
        </p:nvPicPr>
        <p:blipFill rotWithShape="1">
          <a:blip r:embed="rId6">
            <a:alphaModFix/>
            <a:duotone>
              <a:schemeClr val="accent3">
                <a:shade val="45000"/>
                <a:satMod val="135000"/>
              </a:schemeClr>
              <a:prstClr val="white"/>
            </a:duotone>
          </a:blip>
          <a:srcRect/>
          <a:stretch/>
        </p:blipFill>
        <p:spPr>
          <a:xfrm>
            <a:off x="4896376" y="4758957"/>
            <a:ext cx="688622" cy="643467"/>
          </a:xfrm>
          <a:prstGeom prst="rect">
            <a:avLst/>
          </a:prstGeom>
          <a:noFill/>
          <a:ln>
            <a:noFill/>
          </a:ln>
        </p:spPr>
      </p:pic>
      <p:grpSp>
        <p:nvGrpSpPr>
          <p:cNvPr id="5" name="Group 4">
            <a:extLst>
              <a:ext uri="{FF2B5EF4-FFF2-40B4-BE49-F238E27FC236}">
                <a16:creationId xmlns:a16="http://schemas.microsoft.com/office/drawing/2014/main" id="{52AC0EBB-FF91-C079-5B02-C6E02CD7DBDA}"/>
              </a:ext>
            </a:extLst>
          </p:cNvPr>
          <p:cNvGrpSpPr/>
          <p:nvPr/>
        </p:nvGrpSpPr>
        <p:grpSpPr>
          <a:xfrm>
            <a:off x="4988560" y="5933440"/>
            <a:ext cx="543742" cy="468743"/>
            <a:chOff x="5059680" y="5862320"/>
            <a:chExt cx="543742" cy="468743"/>
          </a:xfrm>
        </p:grpSpPr>
        <p:sp>
          <p:nvSpPr>
            <p:cNvPr id="2" name="Hexagon 1">
              <a:extLst>
                <a:ext uri="{FF2B5EF4-FFF2-40B4-BE49-F238E27FC236}">
                  <a16:creationId xmlns:a16="http://schemas.microsoft.com/office/drawing/2014/main" id="{9E7A2827-EB93-C494-C4C9-403626000315}"/>
                </a:ext>
              </a:extLst>
            </p:cNvPr>
            <p:cNvSpPr/>
            <p:nvPr/>
          </p:nvSpPr>
          <p:spPr>
            <a:xfrm>
              <a:off x="5059680" y="5862320"/>
              <a:ext cx="543742" cy="468743"/>
            </a:xfrm>
            <a:prstGeom prst="hexagon">
              <a:avLst/>
            </a:prstGeom>
            <a:solidFill>
              <a:srgbClr val="7272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4" name="TextBox 3">
              <a:extLst>
                <a:ext uri="{FF2B5EF4-FFF2-40B4-BE49-F238E27FC236}">
                  <a16:creationId xmlns:a16="http://schemas.microsoft.com/office/drawing/2014/main" id="{E343065B-32EB-F198-60DA-0B80E2D29F94}"/>
                </a:ext>
              </a:extLst>
            </p:cNvPr>
            <p:cNvSpPr txBox="1"/>
            <p:nvPr/>
          </p:nvSpPr>
          <p:spPr>
            <a:xfrm>
              <a:off x="5124351" y="5865561"/>
              <a:ext cx="283460" cy="461665"/>
            </a:xfrm>
            <a:prstGeom prst="rect">
              <a:avLst/>
            </a:prstGeom>
            <a:noFill/>
          </p:spPr>
          <p:txBody>
            <a:bodyPr wrap="square" rtlCol="0">
              <a:spAutoFit/>
            </a:bodyPr>
            <a:lstStyle/>
            <a:p>
              <a:pPr algn="l" rtl="0"/>
              <a:r>
                <a:rPr lang="nl" sz="24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K</a:t>
              </a:r>
              <a:endParaRPr lang="nl" sz="1200" b="1"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 name="TextBox 6">
            <a:extLst>
              <a:ext uri="{FF2B5EF4-FFF2-40B4-BE49-F238E27FC236}">
                <a16:creationId xmlns:a16="http://schemas.microsoft.com/office/drawing/2014/main" id="{BFAC49CD-8EEF-C049-18F5-600E032302F9}"/>
              </a:ext>
            </a:extLst>
          </p:cNvPr>
          <p:cNvSpPr txBox="1"/>
          <p:nvPr/>
        </p:nvSpPr>
        <p:spPr>
          <a:xfrm>
            <a:off x="4596031" y="4819081"/>
            <a:ext cx="283460" cy="523220"/>
          </a:xfrm>
          <a:prstGeom prst="rect">
            <a:avLst/>
          </a:prstGeom>
          <a:noFill/>
        </p:spPr>
        <p:txBody>
          <a:bodyPr wrap="square" rtlCol="0">
            <a:spAutoFit/>
          </a:bodyPr>
          <a:lstStyle/>
          <a:p>
            <a:pPr algn="l" rtl="0"/>
            <a:r>
              <a:rPr lang="nl" sz="28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D</a:t>
            </a:r>
            <a:endParaRPr lang="nl" b="1"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5" name="Google Shape;395;p17"/>
          <p:cNvSpPr txBox="1"/>
          <p:nvPr/>
        </p:nvSpPr>
        <p:spPr>
          <a:xfrm>
            <a:off x="788019" y="686531"/>
            <a:ext cx="260206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Hoe </a:t>
            </a:r>
            <a:r>
              <a:rPr lang="nl"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blust u </a:t>
            </a: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een brand?</a:t>
            </a:r>
            <a:endParaRPr lang="nl"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96" name="Google Shape;396;p17"/>
          <p:cNvSpPr txBox="1"/>
          <p:nvPr/>
        </p:nvSpPr>
        <p:spPr>
          <a:xfrm>
            <a:off x="4632960" y="1330875"/>
            <a:ext cx="698806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A025"/>
              </a:buClr>
              <a:buSzPts val="1800"/>
              <a:buFont typeface="Arial"/>
              <a:buNone/>
            </a:pP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Afkoeling</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nl" sz="1800" b="0" i="0" u="none" strike="noStrike" cap="none" baseline="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Men spreekt over afkoeling wanneer de hitte ofwel wordt weggenomen ofwel wordt verminderd tot onder de ontstekingstemperatuur. Afkoeling gebeurt meestal met water.</a:t>
            </a:r>
            <a:endParaRPr lang="nl" sz="1800" dirty="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nl" sz="18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nl" sz="1800" b="0" i="0" u="none" strike="noStrike" cap="none"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FFA025"/>
              </a:buClr>
              <a:buSzPts val="1800"/>
              <a:buFont typeface="Arial"/>
              <a:buNone/>
            </a:pP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Uithongering</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nl" sz="1800" b="0" i="0" u="none" strike="noStrike" cap="none" baseline="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Uithongering slaat op het verwijderen van de brandstof die het vuur actief houdt, aangezien vuur blijft branden zolang er brandbaar materiaal aanwezig is. Het afsluiten van de gastoevoer is een vorm van uithongering.</a:t>
            </a:r>
            <a:endParaRPr lang="nl" sz="1800" dirty="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nl" sz="18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nl" sz="1800" b="0" i="0" u="none" strike="noStrike" cap="none"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FFA025"/>
              </a:buClr>
              <a:buSzPts val="1800"/>
              <a:buFont typeface="Arial"/>
              <a:buNone/>
            </a:pP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Verstikking</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nl" sz="1800" b="0" i="0" u="none" strike="noStrike" cap="none" baseline="0">
                <a:solidFill>
                  <a:srgbClr val="000000"/>
                </a:solidFill>
                <a:latin typeface="Open sans" panose="020B0606030504020204" pitchFamily="34" charset="0"/>
                <a:ea typeface="Open sans" panose="020B0606030504020204" pitchFamily="34" charset="0"/>
                <a:cs typeface="+mn-cs"/>
                <a:sym typeface="Arial" panose="020B0604020202020204" pitchFamily="34" charset="0"/>
              </a:rPr>
              <a:t>Bij verstikking wordt de zuurstof weggenomen, een techniek die meestal wordt gebruikt bij vuur met vaste brandstoffen. Verstikking kan met een branddeken.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FC6F4F7E-99FE-28B1-70D7-8457FC88358C}"/>
              </a:ext>
            </a:extLst>
          </p:cNvPr>
          <p:cNvSpPr txBox="1"/>
          <p:nvPr/>
        </p:nvSpPr>
        <p:spPr>
          <a:xfrm>
            <a:off x="4538900" y="455698"/>
            <a:ext cx="2814988" cy="461665"/>
          </a:xfrm>
          <a:prstGeom prst="rect">
            <a:avLst/>
          </a:prstGeom>
          <a:noFill/>
        </p:spPr>
        <p:txBody>
          <a:bodyPr wrap="square" rtlCol="0">
            <a:spAutoFit/>
          </a:bodyPr>
          <a:lstStyle/>
          <a:p>
            <a:pPr algn="l" rtl="0"/>
            <a:r>
              <a:rPr lang="nl"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Drie methodes</a:t>
            </a:r>
            <a:endParaRPr lang="nl"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07" name="Google Shape;407;p18"/>
          <p:cNvSpPr txBox="1"/>
          <p:nvPr/>
        </p:nvSpPr>
        <p:spPr>
          <a:xfrm>
            <a:off x="200025" y="943058"/>
            <a:ext cx="369570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28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Brandbestrijdings-middelen</a:t>
            </a:r>
            <a:endParaRPr lang="nl" sz="11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08" name="Google Shape;408;p18"/>
          <p:cNvSpPr txBox="1"/>
          <p:nvPr/>
        </p:nvSpPr>
        <p:spPr>
          <a:xfrm>
            <a:off x="4959098" y="1445312"/>
            <a:ext cx="6439877" cy="3693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Er zijn veel elementen </a:t>
            </a: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(vloeistoffen, gassen en vaste stoffen) </a:t>
            </a: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die gebruikt kunnen worden als brandbestrijdingsmiddel. Het gebruik van de juiste middelen in een bepaalde situatie hangt af van: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nl"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brandklasse</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lnSpc>
                <a:spcPct val="100000"/>
              </a:lnSpc>
              <a:spcBef>
                <a:spcPts val="0"/>
              </a:spcBef>
              <a:spcAft>
                <a:spcPts val="0"/>
              </a:spcAft>
              <a:buClr>
                <a:srgbClr val="E42D38"/>
              </a:buClr>
              <a:buSzPts val="1800"/>
              <a:buFont typeface="Arial" panose="020B0604020202020204" pitchFamily="34" charset="0"/>
              <a:buChar char="•"/>
            </a:pPr>
            <a:endParaRPr lang="nl"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locatie van de brand</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lnSpc>
                <a:spcPct val="100000"/>
              </a:lnSpc>
              <a:spcBef>
                <a:spcPts val="0"/>
              </a:spcBef>
              <a:spcAft>
                <a:spcPts val="0"/>
              </a:spcAft>
              <a:buClr>
                <a:srgbClr val="E42D38"/>
              </a:buClr>
              <a:buSzPts val="1800"/>
              <a:buFont typeface="Arial" panose="020B0604020202020204" pitchFamily="34" charset="0"/>
              <a:buChar char="•"/>
            </a:pPr>
            <a:endParaRPr lang="nl"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omvang van de brand</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lnSpc>
                <a:spcPct val="100000"/>
              </a:lnSpc>
              <a:spcBef>
                <a:spcPts val="0"/>
              </a:spcBef>
              <a:spcAft>
                <a:spcPts val="0"/>
              </a:spcAft>
              <a:buClr>
                <a:srgbClr val="E42D38"/>
              </a:buClr>
              <a:buSzPts val="1800"/>
              <a:buFont typeface="Arial" panose="020B0604020202020204" pitchFamily="34" charset="0"/>
              <a:buChar char="•"/>
            </a:pPr>
            <a:endParaRPr lang="nl"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Beschikbaarheid van brandblusapparatuur</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9"/>
          <p:cNvSpPr/>
          <p:nvPr/>
        </p:nvSpPr>
        <p:spPr>
          <a:xfrm>
            <a:off x="-16474" y="-5347"/>
            <a:ext cx="4211052" cy="695478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19" name="Google Shape;419;p19"/>
          <p:cNvSpPr txBox="1"/>
          <p:nvPr/>
        </p:nvSpPr>
        <p:spPr>
          <a:xfrm>
            <a:off x="727412" y="638258"/>
            <a:ext cx="327308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De belangrijkste middelen:</a:t>
            </a:r>
            <a:endParaRPr lang="nl"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20" name="Google Shape;420;p19"/>
          <p:cNvSpPr txBox="1"/>
          <p:nvPr/>
        </p:nvSpPr>
        <p:spPr>
          <a:xfrm>
            <a:off x="4849337" y="2016278"/>
            <a:ext cx="6986497" cy="224672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nl" sz="20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Water</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457200" marR="0" lvl="0" indent="-342900" algn="l" rtl="0">
              <a:lnSpc>
                <a:spcPct val="100000"/>
              </a:lnSpc>
              <a:spcBef>
                <a:spcPts val="0"/>
              </a:spcBef>
              <a:spcAft>
                <a:spcPts val="0"/>
              </a:spcAft>
              <a:buClr>
                <a:srgbClr val="E42D38"/>
              </a:buClr>
              <a:buSzPts val="1800"/>
              <a:buFont typeface="Arial" panose="020B0604020202020204" pitchFamily="34" charset="0"/>
              <a:buChar char="•"/>
            </a:pPr>
            <a:endParaRPr lang="nl" sz="20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nl"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Poederblusser</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457200" marR="0" lvl="0" indent="-342900" algn="l" rtl="0">
              <a:lnSpc>
                <a:spcPct val="100000"/>
              </a:lnSpc>
              <a:spcBef>
                <a:spcPts val="0"/>
              </a:spcBef>
              <a:spcAft>
                <a:spcPts val="0"/>
              </a:spcAft>
              <a:buClr>
                <a:srgbClr val="E42D38"/>
              </a:buClr>
              <a:buSzPts val="1800"/>
              <a:buFont typeface="Arial" panose="020B0604020202020204" pitchFamily="34" charset="0"/>
              <a:buChar char="•"/>
            </a:pPr>
            <a:endParaRPr lang="nl" sz="20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nl" sz="20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Koolstofdioxide</a:t>
            </a:r>
            <a:endParaRPr lang="nl"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457200" marR="0" lvl="0" indent="-342900" algn="l" rtl="0">
              <a:lnSpc>
                <a:spcPct val="100000"/>
              </a:lnSpc>
              <a:spcBef>
                <a:spcPts val="0"/>
              </a:spcBef>
              <a:spcAft>
                <a:spcPts val="0"/>
              </a:spcAft>
              <a:buClr>
                <a:srgbClr val="E42D38"/>
              </a:buClr>
              <a:buSzPts val="1800"/>
              <a:buFont typeface="Arial" panose="020B0604020202020204" pitchFamily="34" charset="0"/>
              <a:buChar char="•"/>
            </a:pPr>
            <a:endParaRPr lang="nl" sz="20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nl" sz="20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Schuimstof</a:t>
            </a:r>
            <a:endParaRPr lang="nl" sz="2000" dirty="0">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p:txBody>
      </p:sp>
      <p:pic>
        <p:nvPicPr>
          <p:cNvPr id="421" name="Google Shape;421;p19" descr="C:\Users\B.T. Marksman\AppData\Local\Microsoft\Windows\Temporary Internet Files\Content.IE5\LTC0U68J\MC900340286[1].wmf"/>
          <p:cNvPicPr preferRelativeResize="0"/>
          <p:nvPr/>
        </p:nvPicPr>
        <p:blipFill rotWithShape="1">
          <a:blip r:embed="rId3">
            <a:alphaModFix/>
          </a:blip>
          <a:srcRect/>
          <a:stretch/>
        </p:blipFill>
        <p:spPr>
          <a:xfrm>
            <a:off x="8608080" y="1243056"/>
            <a:ext cx="3357094" cy="39836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32" name="Google Shape;432;p20"/>
          <p:cNvSpPr txBox="1"/>
          <p:nvPr/>
        </p:nvSpPr>
        <p:spPr>
          <a:xfrm>
            <a:off x="1" y="638258"/>
            <a:ext cx="408622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2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belangrijkste </a:t>
            </a:r>
            <a:r>
              <a:rPr lang="nl" sz="32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brandbestrijdings-middelen:</a:t>
            </a:r>
            <a:endParaRPr lang="nl" sz="12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33" name="Google Shape;433;p20"/>
          <p:cNvSpPr txBox="1"/>
          <p:nvPr/>
        </p:nvSpPr>
        <p:spPr>
          <a:xfrm>
            <a:off x="5848667" y="1064141"/>
            <a:ext cx="571125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Water</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nl" sz="18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Het meest gebruikte middel, gebruikt in combinatie met het wegnemen van hitte door koeling. Het gaat om de meest effectieve methode om een vuur van brandklasse A te doven.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34" name="Google Shape;434;p20"/>
          <p:cNvSpPr txBox="1"/>
          <p:nvPr/>
        </p:nvSpPr>
        <p:spPr>
          <a:xfrm>
            <a:off x="5848667" y="3278409"/>
            <a:ext cx="5711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435" name="Google Shape;435;p20" descr="A picture containing chart&#10;&#10;Description automatically generated"/>
          <p:cNvPicPr preferRelativeResize="0"/>
          <p:nvPr/>
        </p:nvPicPr>
        <p:blipFill rotWithShape="1">
          <a:blip r:embed="rId3">
            <a:alphaModFix/>
          </a:blip>
          <a:srcRect/>
          <a:stretch/>
        </p:blipFill>
        <p:spPr>
          <a:xfrm>
            <a:off x="4843127" y="943524"/>
            <a:ext cx="604598" cy="1320946"/>
          </a:xfrm>
          <a:prstGeom prst="rect">
            <a:avLst/>
          </a:prstGeom>
          <a:noFill/>
          <a:ln>
            <a:noFill/>
          </a:ln>
        </p:spPr>
      </p:pic>
      <p:pic>
        <p:nvPicPr>
          <p:cNvPr id="436" name="Google Shape;436;p20" descr="A picture containing fire extinguisher, kitchen appliance&#10;&#10;Description automatically generated"/>
          <p:cNvPicPr preferRelativeResize="0"/>
          <p:nvPr/>
        </p:nvPicPr>
        <p:blipFill rotWithShape="1">
          <a:blip r:embed="rId4">
            <a:alphaModFix/>
          </a:blip>
          <a:srcRect/>
          <a:stretch/>
        </p:blipFill>
        <p:spPr>
          <a:xfrm>
            <a:off x="4843127" y="3278409"/>
            <a:ext cx="644713" cy="1170512"/>
          </a:xfrm>
          <a:prstGeom prst="rect">
            <a:avLst/>
          </a:prstGeom>
          <a:noFill/>
          <a:ln>
            <a:noFill/>
          </a:ln>
        </p:spPr>
      </p:pic>
      <p:sp>
        <p:nvSpPr>
          <p:cNvPr id="2" name="Google Shape;433;p20">
            <a:extLst>
              <a:ext uri="{FF2B5EF4-FFF2-40B4-BE49-F238E27FC236}">
                <a16:creationId xmlns:a16="http://schemas.microsoft.com/office/drawing/2014/main" id="{7BD2DA2C-E481-420A-7F56-D334D3914200}"/>
              </a:ext>
            </a:extLst>
          </p:cNvPr>
          <p:cNvSpPr txBox="1"/>
          <p:nvPr/>
        </p:nvSpPr>
        <p:spPr>
          <a:xfrm>
            <a:off x="5848667" y="3429000"/>
            <a:ext cx="571125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Poederblusser</a:t>
            </a:r>
          </a:p>
          <a:p>
            <a:pPr marL="0" marR="0" lvl="0" indent="0" algn="l" rtl="0">
              <a:lnSpc>
                <a:spcPct val="100000"/>
              </a:lnSpc>
              <a:spcBef>
                <a:spcPts val="0"/>
              </a:spcBef>
              <a:spcAft>
                <a:spcPts val="0"/>
              </a:spcAft>
              <a:buNone/>
            </a:pPr>
            <a:r>
              <a:rPr lang="nl" sz="18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Gebruikt om het vuur te smoren of verstikken. Het gaat om de meest effectieve methode om een vuur van brandklasse A, B en C te doven.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Dankwoord</a:t>
            </a:r>
            <a:endParaRPr lang="nl"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We bedanken de Rode Kruis-organisaties van Belize, Grenada, Guyana, Jamaica, Saint Vincent en de Grenadines, Trinidad en Tobago en het Caribbean Disaster Emergency Management Agency (CDEMA) voor hun bereidheid om samen te werken met </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het Caribbean Disaster Risk Management (CADRIM)-referentiecentrum. We hebben het CDRT-trainingsmateriaal samen met hen herbekeken en aangepast om het relevanter en effectiever te maken</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voor trainingen in rampenbestrijding. Jullie inzet is een mooi voorbeeld van de zin voor samenwerking binnen de humanitaire gemeenschap, en jullie onschatbare bijdragen worden enorm gewaardeerd.</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7" name="Google Shape;447;p21"/>
          <p:cNvSpPr txBox="1"/>
          <p:nvPr/>
        </p:nvSpPr>
        <p:spPr>
          <a:xfrm>
            <a:off x="0" y="638258"/>
            <a:ext cx="419457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2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belangrijkste </a:t>
            </a:r>
            <a:r>
              <a:rPr lang="nl" sz="32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brandbestrijdings-middelen:</a:t>
            </a:r>
            <a:endParaRPr lang="nl" sz="32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8" name="Google Shape;448;p21"/>
          <p:cNvSpPr txBox="1"/>
          <p:nvPr/>
        </p:nvSpPr>
        <p:spPr>
          <a:xfrm>
            <a:off x="5848667" y="1064141"/>
            <a:ext cx="57114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Schuimstof </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nl"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Schuimstof wordt ook gebruikt bij branden van brandklasse B en bedekt een brandbare vloeistof met een witte schuimlaag.</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endParaRPr lang="nl"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nl" sz="18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Bij het gebruik van schuim vloeit er een waterige laag (zoals een waterfilm) uit het schuim, die zich over het oppervlak van de vloeistof verspreidt en deze ‘afsluit’, zodat er geen zuurstof meer bij het vuur kan.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449" name="Google Shape;449;p21" descr="A picture containing text, red&#10;&#10;Description automatically generated"/>
          <p:cNvPicPr preferRelativeResize="0"/>
          <p:nvPr/>
        </p:nvPicPr>
        <p:blipFill rotWithShape="1">
          <a:blip r:embed="rId3">
            <a:alphaModFix/>
          </a:blip>
          <a:srcRect/>
          <a:stretch/>
        </p:blipFill>
        <p:spPr>
          <a:xfrm>
            <a:off x="4843127" y="1169248"/>
            <a:ext cx="688483" cy="1550327"/>
          </a:xfrm>
          <a:prstGeom prst="rect">
            <a:avLst/>
          </a:prstGeom>
          <a:noFill/>
          <a:ln>
            <a:noFill/>
          </a:ln>
        </p:spPr>
      </p:pic>
      <p:sp>
        <p:nvSpPr>
          <p:cNvPr id="450" name="Google Shape;450;p21"/>
          <p:cNvSpPr txBox="1"/>
          <p:nvPr/>
        </p:nvSpPr>
        <p:spPr>
          <a:xfrm>
            <a:off x="5848666" y="4190685"/>
            <a:ext cx="601821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a:t>
            </a: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oolstofdioxide</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CO2 wordt gebruikt bij branden van brandklasse B en C. </a:t>
            </a:r>
          </a:p>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Het verstikt het vuur door de hoeveelheid zuurstof (nodig voor de ontsteking) te verminderen. </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451" name="Google Shape;451;p21" descr="A picture containing red, fire extinguisher&#10;&#10;Description automatically generated"/>
          <p:cNvPicPr preferRelativeResize="0"/>
          <p:nvPr/>
        </p:nvPicPr>
        <p:blipFill rotWithShape="1">
          <a:blip r:embed="rId4">
            <a:alphaModFix/>
          </a:blip>
          <a:srcRect/>
          <a:stretch/>
        </p:blipFill>
        <p:spPr>
          <a:xfrm>
            <a:off x="4843127" y="3986017"/>
            <a:ext cx="688483" cy="12748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75" name="Google Shape;475;p23"/>
          <p:cNvSpPr txBox="1"/>
          <p:nvPr/>
        </p:nvSpPr>
        <p:spPr>
          <a:xfrm>
            <a:off x="300149" y="925737"/>
            <a:ext cx="33269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Brandblus-middelen </a:t>
            </a:r>
            <a:endParaRPr lang="nl"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12" name="Group 11">
            <a:extLst>
              <a:ext uri="{FF2B5EF4-FFF2-40B4-BE49-F238E27FC236}">
                <a16:creationId xmlns:a16="http://schemas.microsoft.com/office/drawing/2014/main" id="{9CCB64C3-4BA1-DE68-CDD0-CBF36388C67B}"/>
              </a:ext>
            </a:extLst>
          </p:cNvPr>
          <p:cNvGrpSpPr/>
          <p:nvPr/>
        </p:nvGrpSpPr>
        <p:grpSpPr>
          <a:xfrm>
            <a:off x="4267200" y="1016000"/>
            <a:ext cx="7721600" cy="5070100"/>
            <a:chOff x="4338320" y="812800"/>
            <a:chExt cx="7721600" cy="5070100"/>
          </a:xfrm>
        </p:grpSpPr>
        <p:pic>
          <p:nvPicPr>
            <p:cNvPr id="476" name="Google Shape;476;p23"/>
            <p:cNvPicPr preferRelativeResize="0"/>
            <p:nvPr/>
          </p:nvPicPr>
          <p:blipFill rotWithShape="1">
            <a:blip r:embed="rId3">
              <a:alphaModFix/>
              <a:duotone>
                <a:prstClr val="black"/>
                <a:schemeClr val="tx2">
                  <a:tint val="45000"/>
                  <a:satMod val="400000"/>
                </a:schemeClr>
              </a:duotone>
            </a:blip>
            <a:srcRect/>
            <a:stretch/>
          </p:blipFill>
          <p:spPr>
            <a:xfrm>
              <a:off x="4338320" y="813311"/>
              <a:ext cx="7721600" cy="4144521"/>
            </a:xfrm>
            <a:prstGeom prst="rect">
              <a:avLst/>
            </a:prstGeom>
            <a:noFill/>
            <a:ln>
              <a:noFill/>
            </a:ln>
          </p:spPr>
        </p:pic>
        <p:pic>
          <p:nvPicPr>
            <p:cNvPr id="2" name="Picture 1">
              <a:extLst>
                <a:ext uri="{FF2B5EF4-FFF2-40B4-BE49-F238E27FC236}">
                  <a16:creationId xmlns:a16="http://schemas.microsoft.com/office/drawing/2014/main" id="{0D9F1D93-BAA3-DF2F-1317-E003B55F4394}"/>
                </a:ext>
              </a:extLst>
            </p:cNvPr>
            <p:cNvPicPr>
              <a:picLocks noChangeAspect="1"/>
            </p:cNvPicPr>
            <p:nvPr/>
          </p:nvPicPr>
          <p:blipFill rotWithShape="1">
            <a:blip r:embed="rId4">
              <a:duotone>
                <a:prstClr val="black"/>
                <a:schemeClr val="tx2">
                  <a:tint val="45000"/>
                  <a:satMod val="400000"/>
                </a:schemeClr>
              </a:duotone>
            </a:blip>
            <a:srcRect r="50395"/>
            <a:stretch/>
          </p:blipFill>
          <p:spPr>
            <a:xfrm>
              <a:off x="4348480" y="4957832"/>
              <a:ext cx="3830320" cy="925068"/>
            </a:xfrm>
            <a:prstGeom prst="rect">
              <a:avLst/>
            </a:prstGeom>
          </p:spPr>
        </p:pic>
        <p:sp>
          <p:nvSpPr>
            <p:cNvPr id="3" name="Rectangle 2">
              <a:extLst>
                <a:ext uri="{FF2B5EF4-FFF2-40B4-BE49-F238E27FC236}">
                  <a16:creationId xmlns:a16="http://schemas.microsoft.com/office/drawing/2014/main" id="{62727D3B-54D6-2642-13AE-2268746EFE88}"/>
                </a:ext>
              </a:extLst>
            </p:cNvPr>
            <p:cNvSpPr/>
            <p:nvPr/>
          </p:nvSpPr>
          <p:spPr>
            <a:xfrm>
              <a:off x="8199120" y="4957832"/>
              <a:ext cx="1940560" cy="609848"/>
            </a:xfrm>
            <a:prstGeom prst="rect">
              <a:avLst/>
            </a:prstGeom>
            <a:solidFill>
              <a:srgbClr val="C2C1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4" name="Rectangle 3">
              <a:extLst>
                <a:ext uri="{FF2B5EF4-FFF2-40B4-BE49-F238E27FC236}">
                  <a16:creationId xmlns:a16="http://schemas.microsoft.com/office/drawing/2014/main" id="{87DA2B8F-FC90-09F8-824A-B88DE1A46167}"/>
                </a:ext>
              </a:extLst>
            </p:cNvPr>
            <p:cNvSpPr/>
            <p:nvPr/>
          </p:nvSpPr>
          <p:spPr>
            <a:xfrm>
              <a:off x="10139680" y="4957832"/>
              <a:ext cx="1920240" cy="609848"/>
            </a:xfrm>
            <a:prstGeom prst="rect">
              <a:avLst/>
            </a:prstGeom>
            <a:solidFill>
              <a:srgbClr val="C2C1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5" name="TextBox 4">
              <a:extLst>
                <a:ext uri="{FF2B5EF4-FFF2-40B4-BE49-F238E27FC236}">
                  <a16:creationId xmlns:a16="http://schemas.microsoft.com/office/drawing/2014/main" id="{B5DB9885-6C4F-23E0-44CB-3AA59903012C}"/>
                </a:ext>
              </a:extLst>
            </p:cNvPr>
            <p:cNvSpPr txBox="1"/>
            <p:nvPr/>
          </p:nvSpPr>
          <p:spPr>
            <a:xfrm>
              <a:off x="8229600" y="5097460"/>
              <a:ext cx="1930400" cy="261610"/>
            </a:xfrm>
            <a:prstGeom prst="rect">
              <a:avLst/>
            </a:prstGeom>
            <a:no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Schuimstof</a:t>
              </a:r>
              <a:endParaRPr lang="nl" sz="1100" dirty="0">
                <a:latin typeface="Arial" panose="020B0604020202020204" pitchFamily="34" charset="0"/>
                <a:cs typeface="+mn-cs"/>
                <a:sym typeface="Arial" panose="020B0604020202020204" pitchFamily="34" charset="0"/>
              </a:endParaRPr>
            </a:p>
          </p:txBody>
        </p:sp>
        <p:sp>
          <p:nvSpPr>
            <p:cNvPr id="7" name="TextBox 6">
              <a:extLst>
                <a:ext uri="{FF2B5EF4-FFF2-40B4-BE49-F238E27FC236}">
                  <a16:creationId xmlns:a16="http://schemas.microsoft.com/office/drawing/2014/main" id="{4DD4AFD0-26B1-D44F-047D-91BEB960C57A}"/>
                </a:ext>
              </a:extLst>
            </p:cNvPr>
            <p:cNvSpPr txBox="1"/>
            <p:nvPr/>
          </p:nvSpPr>
          <p:spPr>
            <a:xfrm>
              <a:off x="10119360" y="5128238"/>
              <a:ext cx="1930400" cy="261610"/>
            </a:xfrm>
            <a:prstGeom prst="rect">
              <a:avLst/>
            </a:prstGeom>
            <a:no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Verwijdert lucht</a:t>
              </a:r>
            </a:p>
          </p:txBody>
        </p:sp>
        <p:sp>
          <p:nvSpPr>
            <p:cNvPr id="9" name="Rectangle 8">
              <a:extLst>
                <a:ext uri="{FF2B5EF4-FFF2-40B4-BE49-F238E27FC236}">
                  <a16:creationId xmlns:a16="http://schemas.microsoft.com/office/drawing/2014/main" id="{8D6ECEFC-4037-9217-C499-C53D27DE2E7E}"/>
                </a:ext>
              </a:extLst>
            </p:cNvPr>
            <p:cNvSpPr/>
            <p:nvPr/>
          </p:nvSpPr>
          <p:spPr>
            <a:xfrm>
              <a:off x="5466080" y="4998472"/>
              <a:ext cx="1706880" cy="53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8" name="TextBox 7">
              <a:extLst>
                <a:ext uri="{FF2B5EF4-FFF2-40B4-BE49-F238E27FC236}">
                  <a16:creationId xmlns:a16="http://schemas.microsoft.com/office/drawing/2014/main" id="{9E18EF9B-ABC4-E5B2-894E-8D6D402EBEF3}"/>
                </a:ext>
              </a:extLst>
            </p:cNvPr>
            <p:cNvSpPr txBox="1"/>
            <p:nvPr/>
          </p:nvSpPr>
          <p:spPr>
            <a:xfrm>
              <a:off x="5288280" y="5158756"/>
              <a:ext cx="1930400" cy="261610"/>
            </a:xfrm>
            <a:prstGeom prst="rect">
              <a:avLst/>
            </a:prstGeom>
            <a:no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Spijsoliën</a:t>
              </a:r>
              <a:endParaRPr lang="nl" sz="1100" dirty="0">
                <a:latin typeface="Arial" panose="020B0604020202020204" pitchFamily="34" charset="0"/>
                <a:cs typeface="+mn-cs"/>
                <a:sym typeface="Arial" panose="020B0604020202020204" pitchFamily="34" charset="0"/>
              </a:endParaRPr>
            </a:p>
          </p:txBody>
        </p:sp>
        <p:cxnSp>
          <p:nvCxnSpPr>
            <p:cNvPr id="11" name="Straight Arrow Connector 10">
              <a:extLst>
                <a:ext uri="{FF2B5EF4-FFF2-40B4-BE49-F238E27FC236}">
                  <a16:creationId xmlns:a16="http://schemas.microsoft.com/office/drawing/2014/main" id="{931ED3B7-0707-EDB7-FB74-3C79ADFFFD41}"/>
                </a:ext>
              </a:extLst>
            </p:cNvPr>
            <p:cNvCxnSpPr/>
            <p:nvPr/>
          </p:nvCxnSpPr>
          <p:spPr>
            <a:xfrm>
              <a:off x="12049760" y="812800"/>
              <a:ext cx="10160" cy="474749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1E6A9161-7A5A-2875-F7A7-3CE6C9F378B1}"/>
              </a:ext>
            </a:extLst>
          </p:cNvPr>
          <p:cNvSpPr txBox="1"/>
          <p:nvPr/>
        </p:nvSpPr>
        <p:spPr>
          <a:xfrm>
            <a:off x="5335355" y="1049768"/>
            <a:ext cx="1497965" cy="369332"/>
          </a:xfrm>
          <a:prstGeom prst="rect">
            <a:avLst/>
          </a:prstGeom>
          <a:solidFill>
            <a:srgbClr val="F5F4F4"/>
          </a:solidFill>
        </p:spPr>
        <p:txBody>
          <a:bodyPr wrap="square" rtlCol="0">
            <a:spAutoFit/>
          </a:bodyPr>
          <a:lstStyle/>
          <a:p>
            <a:pPr algn="ctr" rtl="0"/>
            <a:r>
              <a:rPr lang="nl" sz="1800" b="1" i="0" u="none" baseline="0"/>
              <a:t>Type vuur</a:t>
            </a:r>
            <a:endParaRPr lang="nl" sz="1800" b="1" dirty="0"/>
          </a:p>
        </p:txBody>
      </p:sp>
      <p:sp>
        <p:nvSpPr>
          <p:cNvPr id="10" name="ZoneTexte 9">
            <a:extLst>
              <a:ext uri="{FF2B5EF4-FFF2-40B4-BE49-F238E27FC236}">
                <a16:creationId xmlns:a16="http://schemas.microsoft.com/office/drawing/2014/main" id="{F1D6B355-6BEE-EA11-F4EF-FE8656327143}"/>
              </a:ext>
            </a:extLst>
          </p:cNvPr>
          <p:cNvSpPr txBox="1"/>
          <p:nvPr/>
        </p:nvSpPr>
        <p:spPr>
          <a:xfrm>
            <a:off x="8772440" y="1079613"/>
            <a:ext cx="2413720" cy="369332"/>
          </a:xfrm>
          <a:prstGeom prst="rect">
            <a:avLst/>
          </a:prstGeom>
          <a:solidFill>
            <a:srgbClr val="C2C1C1"/>
          </a:solidFill>
        </p:spPr>
        <p:txBody>
          <a:bodyPr wrap="square" rtlCol="0">
            <a:spAutoFit/>
          </a:bodyPr>
          <a:lstStyle/>
          <a:p>
            <a:pPr algn="ctr" rtl="0"/>
            <a:r>
              <a:rPr lang="nl" sz="1800" b="1" i="0" u="none" baseline="0"/>
              <a:t>Blus</a:t>
            </a:r>
            <a:endParaRPr lang="nl" sz="1800" b="1" dirty="0"/>
          </a:p>
        </p:txBody>
      </p:sp>
      <p:sp>
        <p:nvSpPr>
          <p:cNvPr id="14" name="ZoneTexte 13">
            <a:extLst>
              <a:ext uri="{FF2B5EF4-FFF2-40B4-BE49-F238E27FC236}">
                <a16:creationId xmlns:a16="http://schemas.microsoft.com/office/drawing/2014/main" id="{C2B66B82-41DC-E911-1E2B-5D62D8EAA040}"/>
              </a:ext>
            </a:extLst>
          </p:cNvPr>
          <p:cNvSpPr txBox="1"/>
          <p:nvPr/>
        </p:nvSpPr>
        <p:spPr>
          <a:xfrm>
            <a:off x="8370210" y="1497715"/>
            <a:ext cx="1456140" cy="369332"/>
          </a:xfrm>
          <a:prstGeom prst="rect">
            <a:avLst/>
          </a:prstGeom>
          <a:solidFill>
            <a:srgbClr val="C2C1C1"/>
          </a:solidFill>
        </p:spPr>
        <p:txBody>
          <a:bodyPr wrap="square" rtlCol="0">
            <a:spAutoFit/>
          </a:bodyPr>
          <a:lstStyle/>
          <a:p>
            <a:pPr algn="ctr" rtl="0"/>
            <a:r>
              <a:rPr lang="nl" sz="1800" b="1" i="0" u="none" baseline="0"/>
              <a:t>-middel</a:t>
            </a:r>
            <a:endParaRPr lang="nl" sz="1800" b="1" dirty="0"/>
          </a:p>
        </p:txBody>
      </p:sp>
      <p:sp>
        <p:nvSpPr>
          <p:cNvPr id="15" name="ZoneTexte 14">
            <a:extLst>
              <a:ext uri="{FF2B5EF4-FFF2-40B4-BE49-F238E27FC236}">
                <a16:creationId xmlns:a16="http://schemas.microsoft.com/office/drawing/2014/main" id="{15046450-705D-4629-3354-FCFBDE871910}"/>
              </a:ext>
            </a:extLst>
          </p:cNvPr>
          <p:cNvSpPr txBox="1"/>
          <p:nvPr/>
        </p:nvSpPr>
        <p:spPr>
          <a:xfrm>
            <a:off x="10305690" y="1497715"/>
            <a:ext cx="1456140" cy="369332"/>
          </a:xfrm>
          <a:prstGeom prst="rect">
            <a:avLst/>
          </a:prstGeom>
          <a:solidFill>
            <a:srgbClr val="C2C1C1"/>
          </a:solidFill>
        </p:spPr>
        <p:txBody>
          <a:bodyPr wrap="square" rtlCol="0">
            <a:spAutoFit/>
          </a:bodyPr>
          <a:lstStyle/>
          <a:p>
            <a:pPr algn="ctr" rtl="0"/>
            <a:r>
              <a:rPr lang="nl" sz="1800" b="1" i="0" u="none" baseline="0"/>
              <a:t>-methode</a:t>
            </a:r>
            <a:endParaRPr lang="nl" sz="1800" b="1" dirty="0"/>
          </a:p>
        </p:txBody>
      </p:sp>
      <p:sp>
        <p:nvSpPr>
          <p:cNvPr id="16" name="TextBox 7">
            <a:extLst>
              <a:ext uri="{FF2B5EF4-FFF2-40B4-BE49-F238E27FC236}">
                <a16:creationId xmlns:a16="http://schemas.microsoft.com/office/drawing/2014/main" id="{88A05FB9-A568-FC51-0CC4-13C4EF1886A8}"/>
              </a:ext>
            </a:extLst>
          </p:cNvPr>
          <p:cNvSpPr txBox="1"/>
          <p:nvPr/>
        </p:nvSpPr>
        <p:spPr>
          <a:xfrm>
            <a:off x="5283200" y="1750829"/>
            <a:ext cx="1930400" cy="261610"/>
          </a:xfrm>
          <a:prstGeom prst="rect">
            <a:avLst/>
          </a:prstGeom>
          <a:solidFill>
            <a:srgbClr val="F5F4F4"/>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Normale vaste materialen</a:t>
            </a:r>
          </a:p>
        </p:txBody>
      </p:sp>
      <p:sp>
        <p:nvSpPr>
          <p:cNvPr id="17" name="TextBox 7">
            <a:extLst>
              <a:ext uri="{FF2B5EF4-FFF2-40B4-BE49-F238E27FC236}">
                <a16:creationId xmlns:a16="http://schemas.microsoft.com/office/drawing/2014/main" id="{5CE7B20B-B959-5C65-5A30-74F86307260F}"/>
              </a:ext>
            </a:extLst>
          </p:cNvPr>
          <p:cNvSpPr txBox="1"/>
          <p:nvPr/>
        </p:nvSpPr>
        <p:spPr>
          <a:xfrm>
            <a:off x="5438140" y="2731786"/>
            <a:ext cx="1620520" cy="261610"/>
          </a:xfrm>
          <a:prstGeom prst="rect">
            <a:avLst/>
          </a:prstGeom>
          <a:solidFill>
            <a:srgbClr val="F5F4F4"/>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Brandbare vloeistoffen</a:t>
            </a:r>
            <a:endParaRPr lang="nl" sz="1100" dirty="0">
              <a:latin typeface="Arial" panose="020B0604020202020204" pitchFamily="34" charset="0"/>
              <a:cs typeface="+mn-cs"/>
              <a:sym typeface="Arial" panose="020B0604020202020204" pitchFamily="34" charset="0"/>
            </a:endParaRPr>
          </a:p>
        </p:txBody>
      </p:sp>
      <p:sp>
        <p:nvSpPr>
          <p:cNvPr id="18" name="TextBox 7">
            <a:extLst>
              <a:ext uri="{FF2B5EF4-FFF2-40B4-BE49-F238E27FC236}">
                <a16:creationId xmlns:a16="http://schemas.microsoft.com/office/drawing/2014/main" id="{1BA9DE46-3AF9-3324-CE02-6F6BE1A642BA}"/>
              </a:ext>
            </a:extLst>
          </p:cNvPr>
          <p:cNvSpPr txBox="1"/>
          <p:nvPr/>
        </p:nvSpPr>
        <p:spPr>
          <a:xfrm>
            <a:off x="5283200" y="3684799"/>
            <a:ext cx="1778000" cy="261610"/>
          </a:xfrm>
          <a:prstGeom prst="rect">
            <a:avLst/>
          </a:prstGeom>
          <a:solidFill>
            <a:srgbClr val="F5F4F4"/>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Elektrische apparatuur</a:t>
            </a:r>
          </a:p>
        </p:txBody>
      </p:sp>
      <p:sp>
        <p:nvSpPr>
          <p:cNvPr id="19" name="TextBox 7">
            <a:extLst>
              <a:ext uri="{FF2B5EF4-FFF2-40B4-BE49-F238E27FC236}">
                <a16:creationId xmlns:a16="http://schemas.microsoft.com/office/drawing/2014/main" id="{AC87D8E2-7465-47CF-DA02-8F9262A628A8}"/>
              </a:ext>
            </a:extLst>
          </p:cNvPr>
          <p:cNvSpPr txBox="1"/>
          <p:nvPr/>
        </p:nvSpPr>
        <p:spPr>
          <a:xfrm>
            <a:off x="5293360" y="4625636"/>
            <a:ext cx="1778000" cy="261610"/>
          </a:xfrm>
          <a:prstGeom prst="rect">
            <a:avLst/>
          </a:prstGeom>
          <a:solidFill>
            <a:srgbClr val="F5F4F4"/>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Brandbare metalen</a:t>
            </a:r>
            <a:endParaRPr lang="nl" sz="1100" dirty="0">
              <a:latin typeface="Arial" panose="020B0604020202020204" pitchFamily="34" charset="0"/>
              <a:cs typeface="+mn-cs"/>
              <a:sym typeface="Arial" panose="020B0604020202020204" pitchFamily="34" charset="0"/>
            </a:endParaRPr>
          </a:p>
        </p:txBody>
      </p:sp>
      <p:sp>
        <p:nvSpPr>
          <p:cNvPr id="20" name="TextBox 4">
            <a:extLst>
              <a:ext uri="{FF2B5EF4-FFF2-40B4-BE49-F238E27FC236}">
                <a16:creationId xmlns:a16="http://schemas.microsoft.com/office/drawing/2014/main" id="{5313C34D-E739-A5CD-2738-756B26845A95}"/>
              </a:ext>
            </a:extLst>
          </p:cNvPr>
          <p:cNvSpPr txBox="1"/>
          <p:nvPr/>
        </p:nvSpPr>
        <p:spPr>
          <a:xfrm>
            <a:off x="8366352" y="1978100"/>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Water</a:t>
            </a:r>
          </a:p>
        </p:txBody>
      </p:sp>
      <p:sp>
        <p:nvSpPr>
          <p:cNvPr id="21" name="TextBox 4">
            <a:extLst>
              <a:ext uri="{FF2B5EF4-FFF2-40B4-BE49-F238E27FC236}">
                <a16:creationId xmlns:a16="http://schemas.microsoft.com/office/drawing/2014/main" id="{9A5A4FAA-97EA-7D9C-C71D-29DFB91AAB82}"/>
              </a:ext>
            </a:extLst>
          </p:cNvPr>
          <p:cNvSpPr txBox="1"/>
          <p:nvPr/>
        </p:nvSpPr>
        <p:spPr>
          <a:xfrm>
            <a:off x="8366352" y="2396202"/>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Schuimstof</a:t>
            </a:r>
            <a:endParaRPr lang="nl" sz="1100" dirty="0">
              <a:latin typeface="Arial" panose="020B0604020202020204" pitchFamily="34" charset="0"/>
              <a:cs typeface="+mn-cs"/>
              <a:sym typeface="Arial" panose="020B0604020202020204" pitchFamily="34" charset="0"/>
            </a:endParaRPr>
          </a:p>
        </p:txBody>
      </p:sp>
      <p:sp>
        <p:nvSpPr>
          <p:cNvPr id="22" name="TextBox 4">
            <a:extLst>
              <a:ext uri="{FF2B5EF4-FFF2-40B4-BE49-F238E27FC236}">
                <a16:creationId xmlns:a16="http://schemas.microsoft.com/office/drawing/2014/main" id="{5674B3A9-36D7-22FB-E9F4-2AB3D151BE6A}"/>
              </a:ext>
            </a:extLst>
          </p:cNvPr>
          <p:cNvSpPr txBox="1"/>
          <p:nvPr/>
        </p:nvSpPr>
        <p:spPr>
          <a:xfrm>
            <a:off x="8366352" y="2797440"/>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Poederblusser</a:t>
            </a:r>
          </a:p>
        </p:txBody>
      </p:sp>
      <p:sp>
        <p:nvSpPr>
          <p:cNvPr id="23" name="TextBox 4">
            <a:extLst>
              <a:ext uri="{FF2B5EF4-FFF2-40B4-BE49-F238E27FC236}">
                <a16:creationId xmlns:a16="http://schemas.microsoft.com/office/drawing/2014/main" id="{263D8BF9-ACA7-C79D-A3F0-E9B7B4C4B18A}"/>
              </a:ext>
            </a:extLst>
          </p:cNvPr>
          <p:cNvSpPr txBox="1"/>
          <p:nvPr/>
        </p:nvSpPr>
        <p:spPr>
          <a:xfrm>
            <a:off x="8366352" y="3192035"/>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CO²-schuim</a:t>
            </a:r>
          </a:p>
        </p:txBody>
      </p:sp>
      <p:sp>
        <p:nvSpPr>
          <p:cNvPr id="24" name="TextBox 4">
            <a:extLst>
              <a:ext uri="{FF2B5EF4-FFF2-40B4-BE49-F238E27FC236}">
                <a16:creationId xmlns:a16="http://schemas.microsoft.com/office/drawing/2014/main" id="{E35691B3-6357-648F-8EB5-967039661129}"/>
              </a:ext>
            </a:extLst>
          </p:cNvPr>
          <p:cNvSpPr txBox="1"/>
          <p:nvPr/>
        </p:nvSpPr>
        <p:spPr>
          <a:xfrm>
            <a:off x="8366352" y="3616780"/>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Poederblusser</a:t>
            </a:r>
          </a:p>
        </p:txBody>
      </p:sp>
      <p:sp>
        <p:nvSpPr>
          <p:cNvPr id="25" name="TextBox 4">
            <a:extLst>
              <a:ext uri="{FF2B5EF4-FFF2-40B4-BE49-F238E27FC236}">
                <a16:creationId xmlns:a16="http://schemas.microsoft.com/office/drawing/2014/main" id="{80C455D9-13D2-6FA4-5AF3-A9313FF5D497}"/>
              </a:ext>
            </a:extLst>
          </p:cNvPr>
          <p:cNvSpPr txBox="1"/>
          <p:nvPr/>
        </p:nvSpPr>
        <p:spPr>
          <a:xfrm>
            <a:off x="8366352" y="3999130"/>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CO²</a:t>
            </a:r>
          </a:p>
        </p:txBody>
      </p:sp>
      <p:sp>
        <p:nvSpPr>
          <p:cNvPr id="26" name="TextBox 4">
            <a:extLst>
              <a:ext uri="{FF2B5EF4-FFF2-40B4-BE49-F238E27FC236}">
                <a16:creationId xmlns:a16="http://schemas.microsoft.com/office/drawing/2014/main" id="{BF31BFFF-61A6-E4A7-5DA1-E4FF7847A91B}"/>
              </a:ext>
            </a:extLst>
          </p:cNvPr>
          <p:cNvSpPr txBox="1"/>
          <p:nvPr/>
        </p:nvSpPr>
        <p:spPr>
          <a:xfrm>
            <a:off x="8366352" y="4428350"/>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Poederblusser</a:t>
            </a:r>
          </a:p>
        </p:txBody>
      </p:sp>
      <p:sp>
        <p:nvSpPr>
          <p:cNvPr id="27" name="TextBox 4">
            <a:extLst>
              <a:ext uri="{FF2B5EF4-FFF2-40B4-BE49-F238E27FC236}">
                <a16:creationId xmlns:a16="http://schemas.microsoft.com/office/drawing/2014/main" id="{57E93000-B748-2792-C21C-8B4640C2AC3F}"/>
              </a:ext>
            </a:extLst>
          </p:cNvPr>
          <p:cNvSpPr txBox="1"/>
          <p:nvPr/>
        </p:nvSpPr>
        <p:spPr>
          <a:xfrm>
            <a:off x="8366352" y="4846863"/>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Speciale middelen</a:t>
            </a:r>
          </a:p>
        </p:txBody>
      </p:sp>
      <p:sp>
        <p:nvSpPr>
          <p:cNvPr id="28" name="TextBox 4">
            <a:extLst>
              <a:ext uri="{FF2B5EF4-FFF2-40B4-BE49-F238E27FC236}">
                <a16:creationId xmlns:a16="http://schemas.microsoft.com/office/drawing/2014/main" id="{BF83DA37-6398-5B38-7E20-56F9F1964308}"/>
              </a:ext>
            </a:extLst>
          </p:cNvPr>
          <p:cNvSpPr txBox="1"/>
          <p:nvPr/>
        </p:nvSpPr>
        <p:spPr>
          <a:xfrm>
            <a:off x="10281105" y="1978100"/>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Verwijdert hitte</a:t>
            </a:r>
          </a:p>
        </p:txBody>
      </p:sp>
      <p:sp>
        <p:nvSpPr>
          <p:cNvPr id="29" name="TextBox 4">
            <a:extLst>
              <a:ext uri="{FF2B5EF4-FFF2-40B4-BE49-F238E27FC236}">
                <a16:creationId xmlns:a16="http://schemas.microsoft.com/office/drawing/2014/main" id="{5269E243-F889-85BB-B789-F51F0C4BA68A}"/>
              </a:ext>
            </a:extLst>
          </p:cNvPr>
          <p:cNvSpPr txBox="1"/>
          <p:nvPr/>
        </p:nvSpPr>
        <p:spPr>
          <a:xfrm>
            <a:off x="10098632" y="2391827"/>
            <a:ext cx="1793219" cy="261610"/>
          </a:xfrm>
          <a:prstGeom prst="rect">
            <a:avLst/>
          </a:prstGeom>
          <a:solidFill>
            <a:srgbClr val="C2C1C1"/>
          </a:solidFill>
        </p:spPr>
        <p:txBody>
          <a:bodyPr wrap="square" rtlCol="0">
            <a:spAutoFit/>
          </a:bodyPr>
          <a:lstStyle/>
          <a:p>
            <a:pPr algn="ctr" rtl="0"/>
            <a:r>
              <a:rPr lang="nl" sz="1100" b="0" i="0" u="none" baseline="0" dirty="0">
                <a:latin typeface="Arial" panose="020B0604020202020204" pitchFamily="34" charset="0"/>
                <a:cs typeface="+mn-cs"/>
                <a:sym typeface="Arial" panose="020B0604020202020204" pitchFamily="34" charset="0"/>
              </a:rPr>
              <a:t>Verwijdert lucht en hitte</a:t>
            </a:r>
          </a:p>
        </p:txBody>
      </p:sp>
      <p:sp>
        <p:nvSpPr>
          <p:cNvPr id="30" name="TextBox 4">
            <a:extLst>
              <a:ext uri="{FF2B5EF4-FFF2-40B4-BE49-F238E27FC236}">
                <a16:creationId xmlns:a16="http://schemas.microsoft.com/office/drawing/2014/main" id="{4398B7F7-EAC2-3F31-92FD-DD5D3B3AC9CD}"/>
              </a:ext>
            </a:extLst>
          </p:cNvPr>
          <p:cNvSpPr txBox="1"/>
          <p:nvPr/>
        </p:nvSpPr>
        <p:spPr>
          <a:xfrm>
            <a:off x="10118952" y="2788967"/>
            <a:ext cx="1846988" cy="261610"/>
          </a:xfrm>
          <a:prstGeom prst="rect">
            <a:avLst/>
          </a:prstGeom>
          <a:solidFill>
            <a:srgbClr val="C2C1C1"/>
          </a:solidFill>
        </p:spPr>
        <p:txBody>
          <a:bodyPr wrap="square" rtlCol="0">
            <a:spAutoFit/>
          </a:bodyPr>
          <a:lstStyle/>
          <a:p>
            <a:pPr algn="ctr" rtl="0"/>
            <a:r>
              <a:rPr lang="nl" sz="1100" b="0" i="0" u="none" baseline="0" dirty="0">
                <a:latin typeface="Arial" panose="020B0604020202020204" pitchFamily="34" charset="0"/>
                <a:cs typeface="+mn-cs"/>
                <a:sym typeface="Arial" panose="020B0604020202020204" pitchFamily="34" charset="0"/>
              </a:rPr>
              <a:t>Breekt chemische reactie</a:t>
            </a:r>
            <a:endParaRPr lang="nl" sz="1100" dirty="0">
              <a:latin typeface="Arial" panose="020B0604020202020204" pitchFamily="34" charset="0"/>
              <a:cs typeface="+mn-cs"/>
              <a:sym typeface="Arial" panose="020B0604020202020204" pitchFamily="34" charset="0"/>
            </a:endParaRPr>
          </a:p>
        </p:txBody>
      </p:sp>
      <p:sp>
        <p:nvSpPr>
          <p:cNvPr id="31" name="TextBox 4">
            <a:extLst>
              <a:ext uri="{FF2B5EF4-FFF2-40B4-BE49-F238E27FC236}">
                <a16:creationId xmlns:a16="http://schemas.microsoft.com/office/drawing/2014/main" id="{66BC1F6B-8B36-873D-9CC9-858036D0E184}"/>
              </a:ext>
            </a:extLst>
          </p:cNvPr>
          <p:cNvSpPr txBox="1"/>
          <p:nvPr/>
        </p:nvSpPr>
        <p:spPr>
          <a:xfrm>
            <a:off x="10281105" y="3164716"/>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Verwijdert lucht</a:t>
            </a:r>
          </a:p>
        </p:txBody>
      </p:sp>
      <p:sp>
        <p:nvSpPr>
          <p:cNvPr id="32" name="TextBox 4">
            <a:extLst>
              <a:ext uri="{FF2B5EF4-FFF2-40B4-BE49-F238E27FC236}">
                <a16:creationId xmlns:a16="http://schemas.microsoft.com/office/drawing/2014/main" id="{EACC72A2-3D70-511D-BED1-2CD10527E043}"/>
              </a:ext>
            </a:extLst>
          </p:cNvPr>
          <p:cNvSpPr txBox="1"/>
          <p:nvPr/>
        </p:nvSpPr>
        <p:spPr>
          <a:xfrm>
            <a:off x="10149432" y="3616780"/>
            <a:ext cx="1816508" cy="261610"/>
          </a:xfrm>
          <a:prstGeom prst="rect">
            <a:avLst/>
          </a:prstGeom>
          <a:solidFill>
            <a:srgbClr val="C2C1C1"/>
          </a:solidFill>
        </p:spPr>
        <p:txBody>
          <a:bodyPr wrap="square" rtlCol="0">
            <a:spAutoFit/>
          </a:bodyPr>
          <a:lstStyle/>
          <a:p>
            <a:pPr algn="ctr" rtl="0"/>
            <a:r>
              <a:rPr lang="nl" sz="1100" b="0" i="0" u="none" baseline="0" dirty="0">
                <a:latin typeface="Arial" panose="020B0604020202020204" pitchFamily="34" charset="0"/>
                <a:cs typeface="+mn-cs"/>
                <a:sym typeface="Arial" panose="020B0604020202020204" pitchFamily="34" charset="0"/>
              </a:rPr>
              <a:t>Breekt chemische reactie</a:t>
            </a:r>
            <a:endParaRPr lang="nl" sz="1100" dirty="0">
              <a:latin typeface="Arial" panose="020B0604020202020204" pitchFamily="34" charset="0"/>
              <a:cs typeface="+mn-cs"/>
              <a:sym typeface="Arial" panose="020B0604020202020204" pitchFamily="34" charset="0"/>
            </a:endParaRPr>
          </a:p>
        </p:txBody>
      </p:sp>
      <p:sp>
        <p:nvSpPr>
          <p:cNvPr id="33" name="TextBox 4">
            <a:extLst>
              <a:ext uri="{FF2B5EF4-FFF2-40B4-BE49-F238E27FC236}">
                <a16:creationId xmlns:a16="http://schemas.microsoft.com/office/drawing/2014/main" id="{DA161882-C061-5EF7-E2B4-966A2D839FE7}"/>
              </a:ext>
            </a:extLst>
          </p:cNvPr>
          <p:cNvSpPr txBox="1"/>
          <p:nvPr/>
        </p:nvSpPr>
        <p:spPr>
          <a:xfrm>
            <a:off x="10098631" y="4418380"/>
            <a:ext cx="1846987" cy="261610"/>
          </a:xfrm>
          <a:prstGeom prst="rect">
            <a:avLst/>
          </a:prstGeom>
          <a:solidFill>
            <a:srgbClr val="C2C1C1"/>
          </a:solidFill>
        </p:spPr>
        <p:txBody>
          <a:bodyPr wrap="square" rtlCol="0">
            <a:spAutoFit/>
          </a:bodyPr>
          <a:lstStyle/>
          <a:p>
            <a:pPr algn="ctr" rtl="0"/>
            <a:r>
              <a:rPr lang="nl" sz="1100" b="0" i="0" u="none" baseline="0" dirty="0">
                <a:latin typeface="Arial" panose="020B0604020202020204" pitchFamily="34" charset="0"/>
                <a:cs typeface="+mn-cs"/>
                <a:sym typeface="Arial" panose="020B0604020202020204" pitchFamily="34" charset="0"/>
              </a:rPr>
              <a:t>Breekt chemische reactie</a:t>
            </a:r>
            <a:endParaRPr lang="nl" sz="1100" dirty="0">
              <a:latin typeface="Arial" panose="020B0604020202020204" pitchFamily="34" charset="0"/>
              <a:cs typeface="+mn-cs"/>
              <a:sym typeface="Arial" panose="020B0604020202020204" pitchFamily="34" charset="0"/>
            </a:endParaRPr>
          </a:p>
        </p:txBody>
      </p:sp>
      <p:sp>
        <p:nvSpPr>
          <p:cNvPr id="34" name="TextBox 4">
            <a:extLst>
              <a:ext uri="{FF2B5EF4-FFF2-40B4-BE49-F238E27FC236}">
                <a16:creationId xmlns:a16="http://schemas.microsoft.com/office/drawing/2014/main" id="{3D95907B-5F6A-6DCE-9D84-E2F7BA86D554}"/>
              </a:ext>
            </a:extLst>
          </p:cNvPr>
          <p:cNvSpPr txBox="1"/>
          <p:nvPr/>
        </p:nvSpPr>
        <p:spPr>
          <a:xfrm>
            <a:off x="10281105" y="3996374"/>
            <a:ext cx="1515470" cy="261610"/>
          </a:xfrm>
          <a:prstGeom prst="rect">
            <a:avLst/>
          </a:prstGeom>
          <a:solidFill>
            <a:srgbClr val="C2C1C1"/>
          </a:solidFill>
        </p:spPr>
        <p:txBody>
          <a:bodyPr wrap="square" rtlCol="0">
            <a:spAutoFit/>
          </a:bodyPr>
          <a:lstStyle/>
          <a:p>
            <a:pPr algn="ctr" rtl="0"/>
            <a:r>
              <a:rPr lang="nl" sz="1100" b="0" i="0" u="none" baseline="0">
                <a:latin typeface="Arial" panose="020B0604020202020204" pitchFamily="34" charset="0"/>
                <a:cs typeface="+mn-cs"/>
                <a:sym typeface="Arial" panose="020B0604020202020204" pitchFamily="34" charset="0"/>
              </a:rPr>
              <a:t>Verwijdert lucht</a:t>
            </a:r>
          </a:p>
        </p:txBody>
      </p:sp>
      <p:sp>
        <p:nvSpPr>
          <p:cNvPr id="35" name="TextBox 4">
            <a:extLst>
              <a:ext uri="{FF2B5EF4-FFF2-40B4-BE49-F238E27FC236}">
                <a16:creationId xmlns:a16="http://schemas.microsoft.com/office/drawing/2014/main" id="{559BDFF1-6183-403E-264E-C7FED94794DE}"/>
              </a:ext>
            </a:extLst>
          </p:cNvPr>
          <p:cNvSpPr txBox="1"/>
          <p:nvPr/>
        </p:nvSpPr>
        <p:spPr>
          <a:xfrm>
            <a:off x="10098630" y="4821988"/>
            <a:ext cx="1880009" cy="261610"/>
          </a:xfrm>
          <a:prstGeom prst="rect">
            <a:avLst/>
          </a:prstGeom>
          <a:solidFill>
            <a:srgbClr val="C2C1C1"/>
          </a:solidFill>
        </p:spPr>
        <p:txBody>
          <a:bodyPr wrap="square" rtlCol="0">
            <a:spAutoFit/>
          </a:bodyPr>
          <a:lstStyle/>
          <a:p>
            <a:pPr algn="ctr" rtl="0"/>
            <a:r>
              <a:rPr lang="nl" sz="1100" b="0" i="0" u="none" baseline="0" dirty="0">
                <a:latin typeface="Arial" panose="020B0604020202020204" pitchFamily="34" charset="0"/>
                <a:cs typeface="+mn-cs"/>
                <a:sym typeface="Arial" panose="020B0604020202020204" pitchFamily="34" charset="0"/>
              </a:rPr>
              <a:t>Haalt normaal de lucht weg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3">
          <a:extLst>
            <a:ext uri="{FF2B5EF4-FFF2-40B4-BE49-F238E27FC236}">
              <a16:creationId xmlns:a16="http://schemas.microsoft.com/office/drawing/2014/main" id="{A3080286-043C-9640-43F2-87015C869803}"/>
            </a:ext>
          </a:extLst>
        </p:cNvPr>
        <p:cNvGrpSpPr/>
        <p:nvPr/>
      </p:nvGrpSpPr>
      <p:grpSpPr>
        <a:xfrm>
          <a:off x="0" y="0"/>
          <a:ext cx="0" cy="0"/>
          <a:chOff x="0" y="0"/>
          <a:chExt cx="0" cy="0"/>
        </a:xfrm>
      </p:grpSpPr>
      <p:sp>
        <p:nvSpPr>
          <p:cNvPr id="474" name="Google Shape;474;p23">
            <a:extLst>
              <a:ext uri="{FF2B5EF4-FFF2-40B4-BE49-F238E27FC236}">
                <a16:creationId xmlns:a16="http://schemas.microsoft.com/office/drawing/2014/main" id="{D6EC9BB7-A9ED-0162-E798-1B46663D1F90}"/>
              </a:ext>
            </a:extLst>
          </p:cNvPr>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75" name="Google Shape;475;p23">
            <a:extLst>
              <a:ext uri="{FF2B5EF4-FFF2-40B4-BE49-F238E27FC236}">
                <a16:creationId xmlns:a16="http://schemas.microsoft.com/office/drawing/2014/main" id="{C24FE293-14A9-5AAE-87A1-35C5E8ABD5F6}"/>
              </a:ext>
            </a:extLst>
          </p:cNvPr>
          <p:cNvSpPr txBox="1"/>
          <p:nvPr/>
        </p:nvSpPr>
        <p:spPr>
          <a:xfrm>
            <a:off x="777669" y="935897"/>
            <a:ext cx="33269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Activiteit</a:t>
            </a:r>
            <a:endParaRPr lang="nl"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185F9C8E-8207-91A3-094B-64E35A61F14A}"/>
              </a:ext>
            </a:extLst>
          </p:cNvPr>
          <p:cNvSpPr txBox="1"/>
          <p:nvPr/>
        </p:nvSpPr>
        <p:spPr>
          <a:xfrm>
            <a:off x="4193503" y="313561"/>
            <a:ext cx="7991935" cy="5188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nl" sz="2400" b="0" i="0" u="none" baseline="0">
                <a:latin typeface="Open sans" panose="020B0606030504020204" pitchFamily="34" charset="0"/>
                <a:cs typeface="+mn-cs"/>
                <a:sym typeface="Arial" panose="020B0604020202020204" pitchFamily="34" charset="0"/>
              </a:rPr>
              <a:t>U kunt een kleine quiz maken met volgende vragen:</a:t>
            </a:r>
          </a:p>
          <a:p>
            <a:pPr algn="ctr" rtl="0"/>
            <a:endParaRPr lang="nl" sz="2400" dirty="0">
              <a:latin typeface="Open sans" panose="020B0606030504020204" pitchFamily="34" charset="0"/>
              <a:cs typeface="+mn-cs"/>
              <a:sym typeface="Arial" panose="020B0604020202020204" pitchFamily="34" charset="0"/>
            </a:endParaRPr>
          </a:p>
          <a:p>
            <a:pPr marL="0" marR="0" algn="l" rtl="0">
              <a:lnSpc>
                <a:spcPct val="107000"/>
              </a:lnSpc>
              <a:spcBef>
                <a:spcPts val="0"/>
              </a:spcBef>
              <a:spcAft>
                <a:spcPts val="800"/>
              </a:spcAft>
            </a:pPr>
            <a:r>
              <a:rPr lang="nl" sz="1800" b="1"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Brandveiligheidsactie 1</a:t>
            </a:r>
          </a:p>
          <a:p>
            <a:pPr marL="0" marR="0" algn="l" rtl="0">
              <a:lnSpc>
                <a:spcPct val="107000"/>
              </a:lnSpc>
              <a:spcBef>
                <a:spcPts val="0"/>
              </a:spcBef>
              <a:spcAft>
                <a:spcPts val="800"/>
              </a:spcAft>
            </a:pPr>
            <a:r>
              <a:rPr lang="nl" sz="1800" b="1"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Vragen:</a:t>
            </a:r>
          </a:p>
          <a:p>
            <a:pPr marL="0" marR="0" algn="l" rtl="0">
              <a:lnSpc>
                <a:spcPct val="107000"/>
              </a:lnSpc>
              <a:spcBef>
                <a:spcPts val="0"/>
              </a:spcBef>
              <a:spcAft>
                <a:spcPts val="800"/>
              </a:spcAft>
            </a:pPr>
            <a:r>
              <a:rPr lang="nl" sz="1800" b="0" i="0" u="none" kern="100" baseline="0">
                <a:effectLst/>
                <a:latin typeface="Calibri" panose="020F0502020204030204" pitchFamily="34" charset="0"/>
                <a:ea typeface="Calibri" panose="020F0502020204030204" pitchFamily="34" charset="0"/>
                <a:cs typeface="+mn-cs"/>
                <a:sym typeface="Arial" panose="020B0604020202020204" pitchFamily="34" charset="0"/>
              </a:rPr>
              <a:t>Kies voor vragen 1-5 de brandklasse voor volgende materialen </a:t>
            </a:r>
          </a:p>
          <a:p>
            <a:pPr marL="342900" marR="0" lvl="0" indent="-342900" algn="l" rtl="0">
              <a:lnSpc>
                <a:spcPct val="107000"/>
              </a:lnSpc>
              <a:spcBef>
                <a:spcPts val="0"/>
              </a:spcBef>
              <a:spcAft>
                <a:spcPts val="0"/>
              </a:spcAft>
              <a:buFont typeface="+mj-lt"/>
              <a:buAutoNum type="arabicParenR"/>
            </a:pPr>
            <a:r>
              <a:rPr lang="nl"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Materiaal: Beveiligingsschakelaar.  Antwoorden: klasse A, klasse B, </a:t>
            </a:r>
            <a:r>
              <a:rPr lang="nl"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klasse C</a:t>
            </a:r>
            <a:r>
              <a:rPr lang="nl"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 klasse D of klasse K</a:t>
            </a:r>
          </a:p>
          <a:p>
            <a:pPr marL="342900" marR="0" lvl="0" indent="-342900" algn="l" rtl="0">
              <a:lnSpc>
                <a:spcPct val="107000"/>
              </a:lnSpc>
              <a:spcBef>
                <a:spcPts val="0"/>
              </a:spcBef>
              <a:spcAft>
                <a:spcPts val="0"/>
              </a:spcAft>
              <a:buFont typeface="+mj-lt"/>
              <a:buAutoNum type="arabicParenR"/>
            </a:pPr>
            <a:r>
              <a:rPr lang="nl"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Materiaal: Hout. Antwoorden: </a:t>
            </a:r>
            <a:r>
              <a:rPr lang="nl"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klasse A</a:t>
            </a:r>
            <a:r>
              <a:rPr lang="nl"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 klasse B, klasse C, klasse D of klasse K</a:t>
            </a:r>
          </a:p>
          <a:p>
            <a:pPr marL="342900" marR="0" lvl="0" indent="-342900" algn="l" rtl="0">
              <a:lnSpc>
                <a:spcPct val="107000"/>
              </a:lnSpc>
              <a:spcBef>
                <a:spcPts val="0"/>
              </a:spcBef>
              <a:spcAft>
                <a:spcPts val="0"/>
              </a:spcAft>
              <a:buFont typeface="+mj-lt"/>
              <a:buAutoNum type="arabicParenR"/>
            </a:pPr>
            <a:r>
              <a:rPr lang="nl"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Materiaal: Alcohol. Antwoorden: klasse A, </a:t>
            </a:r>
            <a:r>
              <a:rPr lang="nl"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klasse B</a:t>
            </a:r>
            <a:r>
              <a:rPr lang="nl"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 klasse C, klasse D of klasse K</a:t>
            </a:r>
          </a:p>
          <a:p>
            <a:pPr marL="342900" marR="0" lvl="0" indent="-342900" algn="l" rtl="0">
              <a:lnSpc>
                <a:spcPct val="107000"/>
              </a:lnSpc>
              <a:spcBef>
                <a:spcPts val="0"/>
              </a:spcBef>
              <a:spcAft>
                <a:spcPts val="0"/>
              </a:spcAft>
              <a:buFont typeface="+mj-lt"/>
              <a:buAutoNum type="arabicParenR"/>
            </a:pPr>
            <a:r>
              <a:rPr lang="nl"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Vet in een keuken. Antwoorden: klasse A, klasse B, klasse C, klasse D of </a:t>
            </a:r>
            <a:r>
              <a:rPr lang="nl"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klasse K</a:t>
            </a:r>
            <a:endParaRPr lang="nl" sz="1800" dirty="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endParaRPr>
          </a:p>
          <a:p>
            <a:pPr marL="342900" marR="0" lvl="0" indent="-342900" algn="l" rtl="0">
              <a:lnSpc>
                <a:spcPct val="107000"/>
              </a:lnSpc>
              <a:spcBef>
                <a:spcPts val="0"/>
              </a:spcBef>
              <a:spcAft>
                <a:spcPts val="800"/>
              </a:spcAft>
              <a:buFont typeface="+mj-lt"/>
              <a:buAutoNum type="arabicParenR"/>
            </a:pPr>
            <a:r>
              <a:rPr lang="nl"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Onder welke brandklasse valt het branden van metaalstoffen zoals natrium, titanium, zirkonium of magnesium?  Antwoorden: klasse A, klasse B, klasse C, </a:t>
            </a:r>
            <a:r>
              <a:rPr lang="nl"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klasse D</a:t>
            </a:r>
            <a:r>
              <a:rPr lang="nl"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 of klasse K</a:t>
            </a:r>
          </a:p>
          <a:p>
            <a:pPr marL="0" marR="0" algn="l" rtl="0">
              <a:lnSpc>
                <a:spcPct val="107000"/>
              </a:lnSpc>
              <a:spcBef>
                <a:spcPts val="0"/>
              </a:spcBef>
              <a:spcAft>
                <a:spcPts val="800"/>
              </a:spcAft>
            </a:pPr>
            <a:r>
              <a:rPr lang="nl" sz="1800" b="0" i="0" u="none" kern="100" baseline="0">
                <a:effectLst/>
                <a:latin typeface="Calibri" panose="020F0502020204030204" pitchFamily="34" charset="0"/>
                <a:ea typeface="Calibri" panose="020F0502020204030204" pitchFamily="34" charset="0"/>
                <a:cs typeface="+mn-cs"/>
                <a:sym typeface="Arial" panose="020B0604020202020204" pitchFamily="34" charset="0"/>
              </a:rPr>
              <a:t> </a:t>
            </a:r>
          </a:p>
          <a:p>
            <a:pPr algn="ctr" rtl="0"/>
            <a:endParaRPr lang="nl" dirty="0"/>
          </a:p>
        </p:txBody>
      </p:sp>
    </p:spTree>
    <p:extLst>
      <p:ext uri="{BB962C8B-B14F-4D97-AF65-F5344CB8AC3E}">
        <p14:creationId xmlns:p14="http://schemas.microsoft.com/office/powerpoint/2010/main" val="47723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99" name="Google Shape;499;p25"/>
          <p:cNvSpPr txBox="1"/>
          <p:nvPr/>
        </p:nvSpPr>
        <p:spPr>
          <a:xfrm>
            <a:off x="178191" y="961690"/>
            <a:ext cx="361875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Hoe gebruikt u een brandblusser?</a:t>
            </a:r>
            <a:endParaRPr lang="nl" sz="36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Brandblusinstructies</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00" name="Google Shape;500;p25"/>
          <p:cNvSpPr txBox="1"/>
          <p:nvPr/>
        </p:nvSpPr>
        <p:spPr>
          <a:xfrm>
            <a:off x="9848667" y="2609624"/>
            <a:ext cx="2165142" cy="1198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A025"/>
              </a:buClr>
              <a:buSzPts val="1800"/>
              <a:buFont typeface="Arial"/>
              <a:buNone/>
            </a:pPr>
            <a:r>
              <a:rPr lang="nl" sz="18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Hoe gebruikt u een brandblusser?: </a:t>
            </a: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P.O.H.H.</a:t>
            </a:r>
            <a:endParaRPr lang="nl"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6" name="Group 5">
            <a:extLst>
              <a:ext uri="{FF2B5EF4-FFF2-40B4-BE49-F238E27FC236}">
                <a16:creationId xmlns:a16="http://schemas.microsoft.com/office/drawing/2014/main" id="{21665AAC-2CB1-7A77-F501-997791C684E8}"/>
              </a:ext>
            </a:extLst>
          </p:cNvPr>
          <p:cNvGrpSpPr/>
          <p:nvPr/>
        </p:nvGrpSpPr>
        <p:grpSpPr>
          <a:xfrm>
            <a:off x="5071122" y="676022"/>
            <a:ext cx="4528651" cy="5771033"/>
            <a:chOff x="5071122" y="676022"/>
            <a:chExt cx="4528651" cy="5771033"/>
          </a:xfrm>
        </p:grpSpPr>
        <p:grpSp>
          <p:nvGrpSpPr>
            <p:cNvPr id="501" name="Google Shape;501;p25"/>
            <p:cNvGrpSpPr/>
            <p:nvPr/>
          </p:nvGrpSpPr>
          <p:grpSpPr>
            <a:xfrm>
              <a:off x="5071122" y="676022"/>
              <a:ext cx="4528651" cy="5771033"/>
              <a:chOff x="4629417" y="601903"/>
              <a:chExt cx="3368007" cy="4291980"/>
            </a:xfrm>
          </p:grpSpPr>
          <p:pic>
            <p:nvPicPr>
              <p:cNvPr id="502" name="Google Shape;502;p25"/>
              <p:cNvPicPr preferRelativeResize="0"/>
              <p:nvPr/>
            </p:nvPicPr>
            <p:blipFill rotWithShape="1">
              <a:blip r:embed="rId3">
                <a:alphaModFix/>
              </a:blip>
              <a:srcRect r="50000"/>
              <a:stretch/>
            </p:blipFill>
            <p:spPr>
              <a:xfrm>
                <a:off x="4629417" y="601903"/>
                <a:ext cx="3352353" cy="2145990"/>
              </a:xfrm>
              <a:prstGeom prst="rect">
                <a:avLst/>
              </a:prstGeom>
              <a:noFill/>
              <a:ln>
                <a:noFill/>
              </a:ln>
            </p:spPr>
          </p:pic>
          <p:pic>
            <p:nvPicPr>
              <p:cNvPr id="503" name="Google Shape;503;p25"/>
              <p:cNvPicPr preferRelativeResize="0"/>
              <p:nvPr/>
            </p:nvPicPr>
            <p:blipFill rotWithShape="1">
              <a:blip r:embed="rId4">
                <a:alphaModFix/>
              </a:blip>
              <a:srcRect l="49766"/>
              <a:stretch/>
            </p:blipFill>
            <p:spPr>
              <a:xfrm>
                <a:off x="4629417" y="2747893"/>
                <a:ext cx="3368007" cy="2145990"/>
              </a:xfrm>
              <a:prstGeom prst="rect">
                <a:avLst/>
              </a:prstGeom>
              <a:noFill/>
              <a:ln>
                <a:noFill/>
              </a:ln>
            </p:spPr>
          </p:pic>
        </p:grpSp>
        <p:sp>
          <p:nvSpPr>
            <p:cNvPr id="2" name="TextBox 1">
              <a:extLst>
                <a:ext uri="{FF2B5EF4-FFF2-40B4-BE49-F238E27FC236}">
                  <a16:creationId xmlns:a16="http://schemas.microsoft.com/office/drawing/2014/main" id="{A16D9256-3CF3-9C5C-0230-96F8BD87FF94}"/>
                </a:ext>
              </a:extLst>
            </p:cNvPr>
            <p:cNvSpPr txBox="1"/>
            <p:nvPr/>
          </p:nvSpPr>
          <p:spPr>
            <a:xfrm>
              <a:off x="5171440" y="3136766"/>
              <a:ext cx="2042160" cy="307777"/>
            </a:xfrm>
            <a:prstGeom prst="rect">
              <a:avLst/>
            </a:prstGeom>
            <a:solidFill>
              <a:srgbClr val="F5333F"/>
            </a:solidFill>
          </p:spPr>
          <p:txBody>
            <a:bodyPr wrap="square" rtlCol="0">
              <a:spAutoFit/>
            </a:bodyPr>
            <a:lstStyle/>
            <a:p>
              <a:pPr algn="ctr" rtl="0"/>
              <a:r>
                <a:rPr lang="nl"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PIN VERWIJDEREN</a:t>
              </a:r>
            </a:p>
          </p:txBody>
        </p:sp>
        <p:sp>
          <p:nvSpPr>
            <p:cNvPr id="3" name="TextBox 2">
              <a:extLst>
                <a:ext uri="{FF2B5EF4-FFF2-40B4-BE49-F238E27FC236}">
                  <a16:creationId xmlns:a16="http://schemas.microsoft.com/office/drawing/2014/main" id="{96325B61-6291-AE06-13C7-921276A98C06}"/>
                </a:ext>
              </a:extLst>
            </p:cNvPr>
            <p:cNvSpPr txBox="1"/>
            <p:nvPr/>
          </p:nvSpPr>
          <p:spPr>
            <a:xfrm>
              <a:off x="5191760" y="6028089"/>
              <a:ext cx="2042160" cy="307777"/>
            </a:xfrm>
            <a:prstGeom prst="rect">
              <a:avLst/>
            </a:prstGeom>
            <a:solidFill>
              <a:srgbClr val="F5333F"/>
            </a:solidFill>
          </p:spPr>
          <p:txBody>
            <a:bodyPr wrap="square" rtlCol="0">
              <a:spAutoFit/>
            </a:bodyPr>
            <a:lstStyle/>
            <a:p>
              <a:pPr algn="ctr" rtl="0"/>
              <a:r>
                <a:rPr lang="nl"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HENDEL INKNIJPEN</a:t>
              </a:r>
              <a:endParaRPr lang="nl"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TextBox 3">
              <a:extLst>
                <a:ext uri="{FF2B5EF4-FFF2-40B4-BE49-F238E27FC236}">
                  <a16:creationId xmlns:a16="http://schemas.microsoft.com/office/drawing/2014/main" id="{2EA9855D-F579-F01F-5768-186407B88409}"/>
                </a:ext>
              </a:extLst>
            </p:cNvPr>
            <p:cNvSpPr txBox="1"/>
            <p:nvPr/>
          </p:nvSpPr>
          <p:spPr>
            <a:xfrm>
              <a:off x="7445124" y="6025279"/>
              <a:ext cx="2042160" cy="276999"/>
            </a:xfrm>
            <a:prstGeom prst="rect">
              <a:avLst/>
            </a:prstGeom>
            <a:solidFill>
              <a:srgbClr val="F5333F"/>
            </a:solidFill>
          </p:spPr>
          <p:txBody>
            <a:bodyPr wrap="square" rtlCol="0">
              <a:spAutoFit/>
            </a:bodyPr>
            <a:lstStyle/>
            <a:p>
              <a:pPr algn="ctr" rtl="0"/>
              <a:r>
                <a:rPr lang="nl" sz="12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HEEN EN WEER BEWEGEN</a:t>
              </a:r>
              <a:endParaRPr lang="nl" sz="1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 name="TextBox 4">
              <a:extLst>
                <a:ext uri="{FF2B5EF4-FFF2-40B4-BE49-F238E27FC236}">
                  <a16:creationId xmlns:a16="http://schemas.microsoft.com/office/drawing/2014/main" id="{2CB339D5-06B3-717C-BF42-9C26240DE3CC}"/>
                </a:ext>
              </a:extLst>
            </p:cNvPr>
            <p:cNvSpPr txBox="1"/>
            <p:nvPr/>
          </p:nvSpPr>
          <p:spPr>
            <a:xfrm>
              <a:off x="7426074" y="3023181"/>
              <a:ext cx="2042160" cy="430887"/>
            </a:xfrm>
            <a:prstGeom prst="rect">
              <a:avLst/>
            </a:prstGeom>
            <a:solidFill>
              <a:srgbClr val="F5333F"/>
            </a:solidFill>
          </p:spPr>
          <p:txBody>
            <a:bodyPr wrap="square" rtlCol="0">
              <a:spAutoFit/>
            </a:bodyPr>
            <a:lstStyle/>
            <a:p>
              <a:pPr algn="ctr" rtl="0"/>
              <a:r>
                <a:rPr lang="nl" sz="11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 DE ONDERKANT VAN HET VUUR RICHTEN</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3" name="Rectangle 2">
            <a:extLst>
              <a:ext uri="{FF2B5EF4-FFF2-40B4-BE49-F238E27FC236}">
                <a16:creationId xmlns:a16="http://schemas.microsoft.com/office/drawing/2014/main" id="{B6A1540C-D5C1-2994-7835-35B934229E8F}"/>
              </a:ext>
            </a:extLst>
          </p:cNvPr>
          <p:cNvSpPr/>
          <p:nvPr/>
        </p:nvSpPr>
        <p:spPr>
          <a:xfrm>
            <a:off x="4194626" y="-5348"/>
            <a:ext cx="7997374" cy="6863347"/>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513" name="Google Shape;513;g1f3e4934084_47_37"/>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14" name="Google Shape;514;g1f3e4934084_47_37"/>
          <p:cNvSpPr txBox="1"/>
          <p:nvPr/>
        </p:nvSpPr>
        <p:spPr>
          <a:xfrm>
            <a:off x="333233" y="638303"/>
            <a:ext cx="3222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Hoe gebruikt u een brandblusser?</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Brandblusinstructies</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 name="Online Media 1" title="Trinidad &amp; Tobago Fire Service School &quot;Fire Extinguisher&quot;">
            <a:hlinkClick r:id="" action="ppaction://media"/>
            <a:extLst>
              <a:ext uri="{FF2B5EF4-FFF2-40B4-BE49-F238E27FC236}">
                <a16:creationId xmlns:a16="http://schemas.microsoft.com/office/drawing/2014/main" id="{41DB8767-A245-FBCB-495D-AFFAC82E77B9}"/>
              </a:ext>
            </a:extLst>
          </p:cNvPr>
          <p:cNvPicPr>
            <a:picLocks noRot="1" noChangeAspect="1"/>
          </p:cNvPicPr>
          <p:nvPr>
            <a:videoFile r:link="rId1"/>
          </p:nvPr>
        </p:nvPicPr>
        <p:blipFill>
          <a:blip r:embed="rId4"/>
          <a:stretch>
            <a:fillRect/>
          </a:stretch>
        </p:blipFill>
        <p:spPr>
          <a:xfrm>
            <a:off x="4194626" y="535375"/>
            <a:ext cx="7997374" cy="578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26" name="Google Shape;526;p26"/>
          <p:cNvSpPr txBox="1"/>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Veiligheids-maatregelen</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Lees het label</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fire extinguisher with instructions&#10;&#10;Description automatically generated">
            <a:extLst>
              <a:ext uri="{FF2B5EF4-FFF2-40B4-BE49-F238E27FC236}">
                <a16:creationId xmlns:a16="http://schemas.microsoft.com/office/drawing/2014/main" id="{95058859-73F4-4C77-42F7-7DEC78319EA4}"/>
              </a:ext>
            </a:extLst>
          </p:cNvPr>
          <p:cNvPicPr>
            <a:picLocks noChangeAspect="1"/>
          </p:cNvPicPr>
          <p:nvPr/>
        </p:nvPicPr>
        <p:blipFill>
          <a:blip r:embed="rId3"/>
          <a:stretch>
            <a:fillRect/>
          </a:stretch>
        </p:blipFill>
        <p:spPr>
          <a:xfrm>
            <a:off x="4734516" y="-1687286"/>
            <a:ext cx="6525815" cy="836391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g1f3e4934084_47_3" descr="A fire extinguisher on fire&#10;&#10;Description automatically generated with medium confidence"/>
          <p:cNvPicPr preferRelativeResize="0"/>
          <p:nvPr/>
        </p:nvPicPr>
        <p:blipFill rotWithShape="1">
          <a:blip r:embed="rId3">
            <a:alphaModFix/>
          </a:blip>
          <a:srcRect l="1108" r="17981"/>
          <a:stretch/>
        </p:blipFill>
        <p:spPr>
          <a:xfrm>
            <a:off x="4194578" y="0"/>
            <a:ext cx="7997422" cy="6858000"/>
          </a:xfrm>
          <a:prstGeom prst="rect">
            <a:avLst/>
          </a:prstGeom>
          <a:noFill/>
          <a:ln>
            <a:noFill/>
          </a:ln>
        </p:spPr>
      </p:pic>
      <p:sp>
        <p:nvSpPr>
          <p:cNvPr id="538" name="Google Shape;538;g1f3e4934084_47_3"/>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39" name="Google Shape;539;g1f3e4934084_47_3"/>
          <p:cNvSpPr txBox="1"/>
          <p:nvPr/>
        </p:nvSpPr>
        <p:spPr>
          <a:xfrm>
            <a:off x="543989" y="638258"/>
            <a:ext cx="3222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Veiligheids-maatregelen</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Brandblusinstructies</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40" name="Google Shape;540;g1f3e4934084_47_3"/>
          <p:cNvSpPr txBox="1"/>
          <p:nvPr/>
        </p:nvSpPr>
        <p:spPr>
          <a:xfrm>
            <a:off x="7216222" y="933572"/>
            <a:ext cx="4809000" cy="4801274"/>
          </a:xfrm>
          <a:prstGeom prst="rect">
            <a:avLst/>
          </a:prstGeom>
          <a:noFill/>
          <a:ln>
            <a:noFill/>
          </a:ln>
        </p:spPr>
        <p:txBody>
          <a:bodyPr spcFirstLastPara="1" wrap="square" lIns="91425" tIns="45700" rIns="91425" bIns="45700" anchor="t" anchorCtr="0">
            <a:spAutoFit/>
          </a:bodyPr>
          <a:lstStyle/>
          <a:p>
            <a:pPr marL="395478" marR="0" lvl="0" indent="-285750" algn="l" rtl="0">
              <a:spcBef>
                <a:spcPts val="0"/>
              </a:spcBef>
              <a:spcAft>
                <a:spcPts val="0"/>
              </a:spcAft>
              <a:buClr>
                <a:srgbClr val="F5333F"/>
              </a:buClr>
              <a:buSzPts val="1800"/>
              <a:buFont typeface="Arial" panose="020B0604020202020204" pitchFamily="34" charset="0"/>
              <a:buChar char="•"/>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Zorg er steeds voor dat de cilinder geaard is bij gebruik.</a:t>
            </a:r>
          </a:p>
          <a:p>
            <a:pPr marL="509778" marR="0" lvl="0" indent="-285750" algn="l" rtl="0">
              <a:spcBef>
                <a:spcPts val="0"/>
              </a:spcBef>
              <a:spcAft>
                <a:spcPts val="0"/>
              </a:spcAft>
              <a:buClr>
                <a:srgbClr val="F5333F"/>
              </a:buClr>
              <a:buSzPts val="1800"/>
              <a:buFont typeface="Arial" panose="020B0604020202020204" pitchFamily="34" charset="0"/>
              <a:buChar char="•"/>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Laat de cilinder nooit zonder toezicht rechtstaan.</a:t>
            </a:r>
          </a:p>
          <a:p>
            <a:pPr marL="509778" marR="0" lvl="0" indent="-285750" algn="l" rtl="0">
              <a:spcBef>
                <a:spcPts val="0"/>
              </a:spcBef>
              <a:spcAft>
                <a:spcPts val="0"/>
              </a:spcAft>
              <a:buClr>
                <a:srgbClr val="F5333F"/>
              </a:buClr>
              <a:buSzPts val="1800"/>
              <a:buFont typeface="Arial" panose="020B0604020202020204" pitchFamily="34" charset="0"/>
              <a:buChar char="•"/>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Spuit nooit op huid.</a:t>
            </a:r>
          </a:p>
          <a:p>
            <a:pPr marL="509778" marR="0" lvl="0" indent="-285750" algn="l" rtl="0">
              <a:spcBef>
                <a:spcPts val="0"/>
              </a:spcBef>
              <a:spcAft>
                <a:spcPts val="0"/>
              </a:spcAft>
              <a:buClr>
                <a:srgbClr val="F5333F"/>
              </a:buClr>
              <a:buSzPts val="1800"/>
              <a:buFont typeface="Arial" panose="020B0604020202020204" pitchFamily="34" charset="0"/>
              <a:buChar char="•"/>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Onthoud dat CO2 een verstikkende stof is en gevaarlijk kan zijn.</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endParaRPr>
          </a:p>
          <a:p>
            <a:pPr marL="509778" marR="0" lvl="0" indent="-285750" algn="l" rtl="0">
              <a:spcBef>
                <a:spcPts val="0"/>
              </a:spcBef>
              <a:spcAft>
                <a:spcPts val="0"/>
              </a:spcAft>
              <a:buClr>
                <a:srgbClr val="F5333F"/>
              </a:buClr>
              <a:buSzPts val="1800"/>
              <a:buFont typeface="Arial" panose="020B0604020202020204" pitchFamily="34" charset="0"/>
              <a:buChar char="•"/>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nl"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Houd steeds het handvat vast om vrieswonden te voorkomen.</a:t>
            </a:r>
            <a:endParaRPr lang="nl"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742950" marR="0" lvl="0" indent="-285750" algn="l" rtl="0">
              <a:spcBef>
                <a:spcPts val="0"/>
              </a:spcBef>
              <a:spcAft>
                <a:spcPts val="0"/>
              </a:spcAft>
              <a:buClr>
                <a:srgbClr val="F5333F"/>
              </a:buClr>
              <a:buFont typeface="Arial" panose="020B0604020202020204" pitchFamily="34" charset="0"/>
              <a:buChar char="•"/>
            </a:pPr>
            <a:endParaRPr lang="nl"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nl" sz="18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Verlucht de ruimte na het gebruik van een poederblusser.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51" name="Google Shape;551;p27"/>
          <p:cNvSpPr txBox="1"/>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Initiële actie</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52" name="Google Shape;552;p27"/>
          <p:cNvSpPr txBox="1"/>
          <p:nvPr/>
        </p:nvSpPr>
        <p:spPr>
          <a:xfrm>
            <a:off x="5733143" y="1424155"/>
            <a:ext cx="5776800" cy="3970277"/>
          </a:xfrm>
          <a:prstGeom prst="rect">
            <a:avLst/>
          </a:prstGeom>
          <a:noFill/>
          <a:ln>
            <a:noFill/>
          </a:ln>
        </p:spPr>
        <p:txBody>
          <a:bodyPr spcFirstLastPara="1" wrap="square" lIns="91425" tIns="45700" rIns="91425" bIns="45700" anchor="t" anchorCtr="0">
            <a:spAutoFit/>
          </a:bodyPr>
          <a:lstStyle/>
          <a:p>
            <a:pPr marL="109728"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initiële actie door de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persoon die een brand opmerkt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kan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HET VERSCHIL MAKEN</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tussen een controleerbare brand en een brand die het hele gebouw bedreigt.</a:t>
            </a:r>
          </a:p>
          <a:p>
            <a:pPr marL="395478" marR="0" lvl="0" indent="-171450" algn="l" rtl="0">
              <a:spcBef>
                <a:spcPts val="0"/>
              </a:spcBef>
              <a:spcAft>
                <a:spcPts val="0"/>
              </a:spcAft>
              <a:buClr>
                <a:srgbClr val="FFA025"/>
              </a:buClr>
              <a:buSzPts val="1800"/>
              <a:buFont typeface="Arial"/>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Zelfs kleine brandjes kunnen op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amper 2 minuten tijd</a:t>
            </a:r>
            <a:r>
              <a:rPr lang="nl" sz="18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onhoudbare omstandigheden veroorzaken in een ruimte.</a:t>
            </a:r>
            <a:endParaRPr lang="nl" sz="18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171450" algn="l" rtl="0">
              <a:spcBef>
                <a:spcPts val="0"/>
              </a:spcBef>
              <a:spcAft>
                <a:spcPts val="0"/>
              </a:spcAft>
              <a:buClr>
                <a:srgbClr val="FFA025"/>
              </a:buClr>
              <a:buSzPts val="1800"/>
              <a:buFont typeface="Arial"/>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171450" algn="l" rtl="0">
              <a:spcBef>
                <a:spcPts val="0"/>
              </a:spcBef>
              <a:spcAft>
                <a:spcPts val="0"/>
              </a:spcAft>
              <a:buClr>
                <a:srgbClr val="FFA025"/>
              </a:buClr>
              <a:buSzPts val="1800"/>
              <a:buFont typeface="Arial"/>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initiële actie moet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snel en effectief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gebeuren door de persoon die de brand opmerkt.</a:t>
            </a:r>
          </a:p>
          <a:p>
            <a:pPr marL="109728"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r>
              <a:rPr lang="nl" sz="1800" b="1"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Opmerking: </a:t>
            </a:r>
            <a:r>
              <a:rPr lang="nl" sz="1800" b="0"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Een brand kan </a:t>
            </a:r>
            <a:r>
              <a:rPr lang="nl" sz="1800" b="1"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elke 30 seconden </a:t>
            </a:r>
            <a:r>
              <a:rPr lang="nl" sz="1800" b="0"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in omvang </a:t>
            </a:r>
            <a:r>
              <a:rPr lang="nl" sz="1800" b="1"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verdubbelen</a:t>
            </a:r>
          </a:p>
        </p:txBody>
      </p:sp>
      <p:pic>
        <p:nvPicPr>
          <p:cNvPr id="553" name="Google Shape;553;p2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75754" y="1424155"/>
            <a:ext cx="575733" cy="722489"/>
          </a:xfrm>
          <a:prstGeom prst="rect">
            <a:avLst/>
          </a:prstGeom>
          <a:noFill/>
          <a:ln>
            <a:noFill/>
          </a:ln>
        </p:spPr>
      </p:pic>
      <p:pic>
        <p:nvPicPr>
          <p:cNvPr id="554" name="Google Shape;554;p27"/>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5020909" y="2666437"/>
            <a:ext cx="485422" cy="654756"/>
          </a:xfrm>
          <a:prstGeom prst="rect">
            <a:avLst/>
          </a:prstGeom>
          <a:noFill/>
          <a:ln>
            <a:noFill/>
          </a:ln>
        </p:spPr>
      </p:pic>
      <p:pic>
        <p:nvPicPr>
          <p:cNvPr id="555" name="Google Shape;555;p27"/>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960956" y="3840987"/>
            <a:ext cx="605328" cy="7224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66" name="Google Shape;566;p28"/>
          <p:cNvSpPr txBox="1"/>
          <p:nvPr/>
        </p:nvSpPr>
        <p:spPr>
          <a:xfrm>
            <a:off x="370468" y="638258"/>
            <a:ext cx="343716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Beslissing om een brand te blussen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567" name="Google Shape;567;p28"/>
          <p:cNvGrpSpPr/>
          <p:nvPr/>
        </p:nvGrpSpPr>
        <p:grpSpPr>
          <a:xfrm>
            <a:off x="4581520" y="1190513"/>
            <a:ext cx="7108732" cy="4284581"/>
            <a:chOff x="511474" y="4700439"/>
            <a:chExt cx="6509587" cy="3923464"/>
          </a:xfrm>
        </p:grpSpPr>
        <p:sp>
          <p:nvSpPr>
            <p:cNvPr id="568" name="Google Shape;568;p28"/>
            <p:cNvSpPr/>
            <p:nvPr/>
          </p:nvSpPr>
          <p:spPr>
            <a:xfrm rot="10800000">
              <a:off x="1730104" y="5279664"/>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569" name="Google Shape;569;p28"/>
            <p:cNvGrpSpPr/>
            <p:nvPr/>
          </p:nvGrpSpPr>
          <p:grpSpPr>
            <a:xfrm>
              <a:off x="543628" y="4823591"/>
              <a:ext cx="3684834" cy="456073"/>
              <a:chOff x="543628" y="4823591"/>
              <a:chExt cx="3684834" cy="456073"/>
            </a:xfrm>
          </p:grpSpPr>
          <p:sp>
            <p:nvSpPr>
              <p:cNvPr id="570" name="Google Shape;570;p28"/>
              <p:cNvSpPr/>
              <p:nvPr/>
            </p:nvSpPr>
            <p:spPr>
              <a:xfrm>
                <a:off x="543628" y="4823591"/>
                <a:ext cx="3684834" cy="456073"/>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71" name="Google Shape;571;p28"/>
              <p:cNvSpPr txBox="1"/>
              <p:nvPr/>
            </p:nvSpPr>
            <p:spPr>
              <a:xfrm>
                <a:off x="665813" y="4835363"/>
                <a:ext cx="3395450" cy="3945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 sz="11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Kan ik snel en veilig de ruimte verlaten als ik de brand probeer te blussen?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72" name="Google Shape;572;p28"/>
            <p:cNvGrpSpPr/>
            <p:nvPr/>
          </p:nvGrpSpPr>
          <p:grpSpPr>
            <a:xfrm>
              <a:off x="524336" y="5712086"/>
              <a:ext cx="3684834" cy="343143"/>
              <a:chOff x="524336" y="5712086"/>
              <a:chExt cx="3684834" cy="343143"/>
            </a:xfrm>
          </p:grpSpPr>
          <p:sp>
            <p:nvSpPr>
              <p:cNvPr id="573" name="Google Shape;573;p28"/>
              <p:cNvSpPr/>
              <p:nvPr/>
            </p:nvSpPr>
            <p:spPr>
              <a:xfrm>
                <a:off x="524336" y="5712086"/>
                <a:ext cx="3684834" cy="343143"/>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74" name="Google Shape;574;p28"/>
              <p:cNvSpPr txBox="1"/>
              <p:nvPr/>
            </p:nvSpPr>
            <p:spPr>
              <a:xfrm>
                <a:off x="669028" y="5750707"/>
                <a:ext cx="3395449" cy="2395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 sz="11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Beschik ik over de juiste brandblusser?</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75" name="Google Shape;575;p28"/>
            <p:cNvGrpSpPr/>
            <p:nvPr/>
          </p:nvGrpSpPr>
          <p:grpSpPr>
            <a:xfrm>
              <a:off x="524336" y="6510748"/>
              <a:ext cx="3684834" cy="343143"/>
              <a:chOff x="524336" y="6510748"/>
              <a:chExt cx="3684834" cy="343143"/>
            </a:xfrm>
          </p:grpSpPr>
          <p:sp>
            <p:nvSpPr>
              <p:cNvPr id="576" name="Google Shape;576;p28"/>
              <p:cNvSpPr/>
              <p:nvPr/>
            </p:nvSpPr>
            <p:spPr>
              <a:xfrm>
                <a:off x="524336" y="6510748"/>
                <a:ext cx="3684834" cy="343143"/>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77" name="Google Shape;577;p28"/>
              <p:cNvSpPr txBox="1"/>
              <p:nvPr/>
            </p:nvSpPr>
            <p:spPr>
              <a:xfrm>
                <a:off x="669028" y="6535121"/>
                <a:ext cx="3395449" cy="2395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 sz="11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Is de brandblusser groot genoeg voor de brand?</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78" name="Google Shape;578;p28"/>
            <p:cNvGrpSpPr/>
            <p:nvPr/>
          </p:nvGrpSpPr>
          <p:grpSpPr>
            <a:xfrm>
              <a:off x="524336" y="7322370"/>
              <a:ext cx="3684834" cy="450580"/>
              <a:chOff x="524336" y="7322370"/>
              <a:chExt cx="3684834" cy="450580"/>
            </a:xfrm>
          </p:grpSpPr>
          <p:sp>
            <p:nvSpPr>
              <p:cNvPr id="579" name="Google Shape;579;p28"/>
              <p:cNvSpPr/>
              <p:nvPr/>
            </p:nvSpPr>
            <p:spPr>
              <a:xfrm>
                <a:off x="524336" y="7322370"/>
                <a:ext cx="3684834" cy="450580"/>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0" name="Google Shape;580;p28"/>
              <p:cNvSpPr txBox="1"/>
              <p:nvPr/>
            </p:nvSpPr>
            <p:spPr>
              <a:xfrm>
                <a:off x="646520" y="7322370"/>
                <a:ext cx="3395400" cy="3945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 sz="11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Bevinden zich in de omgeving andere gevaren zoals gevaarlijke materialen en vallend puin?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81" name="Google Shape;581;p28"/>
            <p:cNvGrpSpPr/>
            <p:nvPr/>
          </p:nvGrpSpPr>
          <p:grpSpPr>
            <a:xfrm>
              <a:off x="511474" y="8280760"/>
              <a:ext cx="3684834" cy="343143"/>
              <a:chOff x="511474" y="8280760"/>
              <a:chExt cx="3684834" cy="343143"/>
            </a:xfrm>
          </p:grpSpPr>
          <p:sp>
            <p:nvSpPr>
              <p:cNvPr id="582" name="Google Shape;582;p28"/>
              <p:cNvSpPr/>
              <p:nvPr/>
            </p:nvSpPr>
            <p:spPr>
              <a:xfrm>
                <a:off x="511474" y="8280760"/>
                <a:ext cx="3684834" cy="343143"/>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3" name="Google Shape;583;p28"/>
              <p:cNvSpPr txBox="1"/>
              <p:nvPr/>
            </p:nvSpPr>
            <p:spPr>
              <a:xfrm>
                <a:off x="646519" y="8324507"/>
                <a:ext cx="3395449" cy="2083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BLUS DE BRAND!</a:t>
                </a:r>
                <a:endParaRPr lang="nl"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584" name="Google Shape;584;p28"/>
            <p:cNvSpPr txBox="1"/>
            <p:nvPr/>
          </p:nvSpPr>
          <p:spPr>
            <a:xfrm>
              <a:off x="2159315" y="5328154"/>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JA</a:t>
              </a:r>
              <a:endParaRPr lang="nl"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85" name="Google Shape;585;p28"/>
            <p:cNvSpPr/>
            <p:nvPr/>
          </p:nvSpPr>
          <p:spPr>
            <a:xfrm rot="10800000">
              <a:off x="1733319" y="6049717"/>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6" name="Google Shape;586;p28"/>
            <p:cNvSpPr txBox="1"/>
            <p:nvPr/>
          </p:nvSpPr>
          <p:spPr>
            <a:xfrm>
              <a:off x="2162530" y="6108337"/>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JA</a:t>
              </a:r>
              <a:endParaRPr lang="nl"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587" name="Google Shape;587;p28"/>
            <p:cNvGrpSpPr/>
            <p:nvPr/>
          </p:nvGrpSpPr>
          <p:grpSpPr>
            <a:xfrm>
              <a:off x="1733319" y="6848903"/>
              <a:ext cx="1332780" cy="383661"/>
              <a:chOff x="1733319" y="6848903"/>
              <a:chExt cx="1332780" cy="383661"/>
            </a:xfrm>
          </p:grpSpPr>
          <p:sp>
            <p:nvSpPr>
              <p:cNvPr id="588" name="Google Shape;588;p28"/>
              <p:cNvSpPr/>
              <p:nvPr/>
            </p:nvSpPr>
            <p:spPr>
              <a:xfrm rot="10800000">
                <a:off x="1733319" y="6848903"/>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9" name="Google Shape;589;p28"/>
              <p:cNvSpPr txBox="1"/>
              <p:nvPr/>
            </p:nvSpPr>
            <p:spPr>
              <a:xfrm>
                <a:off x="2162530" y="6897393"/>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JA</a:t>
                </a:r>
                <a:endParaRPr lang="nl"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90" name="Google Shape;590;p28"/>
            <p:cNvGrpSpPr/>
            <p:nvPr/>
          </p:nvGrpSpPr>
          <p:grpSpPr>
            <a:xfrm>
              <a:off x="4285689" y="4751364"/>
              <a:ext cx="630217" cy="600296"/>
              <a:chOff x="4241322" y="4804836"/>
              <a:chExt cx="630217" cy="600296"/>
            </a:xfrm>
          </p:grpSpPr>
          <p:sp>
            <p:nvSpPr>
              <p:cNvPr id="591" name="Google Shape;591;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92" name="Google Shape;592;p28"/>
              <p:cNvSpPr txBox="1"/>
              <p:nvPr/>
            </p:nvSpPr>
            <p:spPr>
              <a:xfrm>
                <a:off x="4241322" y="4966432"/>
                <a:ext cx="482225" cy="21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9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NEEN</a:t>
                </a:r>
                <a:endParaRPr lang="nl" sz="100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93" name="Google Shape;593;p28"/>
            <p:cNvGrpSpPr/>
            <p:nvPr/>
          </p:nvGrpSpPr>
          <p:grpSpPr>
            <a:xfrm>
              <a:off x="4973135" y="4700439"/>
              <a:ext cx="2047926" cy="710276"/>
              <a:chOff x="4973135" y="4698272"/>
              <a:chExt cx="2047926" cy="710276"/>
            </a:xfrm>
          </p:grpSpPr>
          <p:sp>
            <p:nvSpPr>
              <p:cNvPr id="594" name="Google Shape;594;p28"/>
              <p:cNvSpPr/>
              <p:nvPr/>
            </p:nvSpPr>
            <p:spPr>
              <a:xfrm>
                <a:off x="4973135" y="4698272"/>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95" name="Google Shape;595;p28"/>
              <p:cNvSpPr txBox="1"/>
              <p:nvPr/>
            </p:nvSpPr>
            <p:spPr>
              <a:xfrm>
                <a:off x="5031833" y="4754847"/>
                <a:ext cx="193050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1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VERTREK METEEN, sla alarm en BEL DE BRANDWEER!</a:t>
                </a:r>
                <a:endParaRPr lang="nl"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96" name="Google Shape;596;p28"/>
            <p:cNvGrpSpPr/>
            <p:nvPr/>
          </p:nvGrpSpPr>
          <p:grpSpPr>
            <a:xfrm>
              <a:off x="4973135" y="5527252"/>
              <a:ext cx="2047926" cy="710276"/>
              <a:chOff x="4973135" y="4698272"/>
              <a:chExt cx="2047926" cy="710276"/>
            </a:xfrm>
          </p:grpSpPr>
          <p:sp>
            <p:nvSpPr>
              <p:cNvPr id="597" name="Google Shape;597;p28"/>
              <p:cNvSpPr/>
              <p:nvPr/>
            </p:nvSpPr>
            <p:spPr>
              <a:xfrm>
                <a:off x="4973135" y="4698272"/>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98" name="Google Shape;598;p28"/>
              <p:cNvSpPr txBox="1"/>
              <p:nvPr/>
            </p:nvSpPr>
            <p:spPr>
              <a:xfrm>
                <a:off x="5031833" y="4754847"/>
                <a:ext cx="193053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1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VERTREK </a:t>
                </a:r>
                <a:r>
                  <a:rPr lang="nl"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METEEN en BEL DE BRANDWEER!</a:t>
                </a:r>
                <a:endParaRPr lang="nl"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99" name="Google Shape;599;p28"/>
            <p:cNvGrpSpPr/>
            <p:nvPr/>
          </p:nvGrpSpPr>
          <p:grpSpPr>
            <a:xfrm>
              <a:off x="4973135" y="6327181"/>
              <a:ext cx="2047926" cy="710276"/>
              <a:chOff x="4973135" y="4698272"/>
              <a:chExt cx="2047926" cy="710276"/>
            </a:xfrm>
          </p:grpSpPr>
          <p:sp>
            <p:nvSpPr>
              <p:cNvPr id="600" name="Google Shape;600;p28"/>
              <p:cNvSpPr/>
              <p:nvPr/>
            </p:nvSpPr>
            <p:spPr>
              <a:xfrm>
                <a:off x="4973135" y="4698272"/>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01" name="Google Shape;601;p28"/>
              <p:cNvSpPr txBox="1"/>
              <p:nvPr/>
            </p:nvSpPr>
            <p:spPr>
              <a:xfrm>
                <a:off x="5031833" y="4754847"/>
                <a:ext cx="193053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1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VERTREK </a:t>
                </a:r>
                <a:r>
                  <a:rPr lang="nl"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METEEN en BEL DE BRANDWEER!</a:t>
                </a:r>
                <a:endParaRPr lang="nl"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602" name="Google Shape;602;p28"/>
            <p:cNvGrpSpPr/>
            <p:nvPr/>
          </p:nvGrpSpPr>
          <p:grpSpPr>
            <a:xfrm>
              <a:off x="4973135" y="7189062"/>
              <a:ext cx="2047926" cy="710276"/>
              <a:chOff x="4973135" y="4710347"/>
              <a:chExt cx="2047926" cy="710276"/>
            </a:xfrm>
          </p:grpSpPr>
          <p:sp>
            <p:nvSpPr>
              <p:cNvPr id="603" name="Google Shape;603;p28"/>
              <p:cNvSpPr/>
              <p:nvPr/>
            </p:nvSpPr>
            <p:spPr>
              <a:xfrm>
                <a:off x="4973135" y="4710347"/>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04" name="Google Shape;604;p28"/>
              <p:cNvSpPr txBox="1"/>
              <p:nvPr/>
            </p:nvSpPr>
            <p:spPr>
              <a:xfrm>
                <a:off x="5031833" y="4754847"/>
                <a:ext cx="193053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1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VERTREK </a:t>
                </a:r>
                <a:r>
                  <a:rPr lang="nl"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METEEN en BEL DE BRANDWEER!</a:t>
                </a:r>
                <a:endParaRPr lang="nl"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605" name="Google Shape;605;p28"/>
            <p:cNvGrpSpPr/>
            <p:nvPr/>
          </p:nvGrpSpPr>
          <p:grpSpPr>
            <a:xfrm>
              <a:off x="4285690" y="5583827"/>
              <a:ext cx="630216" cy="600296"/>
              <a:chOff x="4241323" y="4804836"/>
              <a:chExt cx="630216" cy="600296"/>
            </a:xfrm>
          </p:grpSpPr>
          <p:sp>
            <p:nvSpPr>
              <p:cNvPr id="606" name="Google Shape;606;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07" name="Google Shape;607;p28"/>
              <p:cNvSpPr txBox="1"/>
              <p:nvPr/>
            </p:nvSpPr>
            <p:spPr>
              <a:xfrm>
                <a:off x="4241323" y="4966432"/>
                <a:ext cx="482224" cy="1972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8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NEEN</a:t>
                </a:r>
                <a:endParaRPr lang="nl" sz="90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608" name="Google Shape;608;p28"/>
            <p:cNvGrpSpPr/>
            <p:nvPr/>
          </p:nvGrpSpPr>
          <p:grpSpPr>
            <a:xfrm>
              <a:off x="4285690" y="6384333"/>
              <a:ext cx="630216" cy="600296"/>
              <a:chOff x="4241323" y="4804836"/>
              <a:chExt cx="630216" cy="600296"/>
            </a:xfrm>
          </p:grpSpPr>
          <p:sp>
            <p:nvSpPr>
              <p:cNvPr id="609" name="Google Shape;609;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10" name="Google Shape;610;p28"/>
              <p:cNvSpPr txBox="1"/>
              <p:nvPr/>
            </p:nvSpPr>
            <p:spPr>
              <a:xfrm>
                <a:off x="4241323" y="4966432"/>
                <a:ext cx="482224" cy="21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9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NEEN</a:t>
                </a:r>
                <a:endParaRPr lang="nl" sz="100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611" name="Google Shape;611;p28"/>
            <p:cNvGrpSpPr/>
            <p:nvPr/>
          </p:nvGrpSpPr>
          <p:grpSpPr>
            <a:xfrm>
              <a:off x="4285690" y="7247512"/>
              <a:ext cx="630216" cy="600296"/>
              <a:chOff x="4241323" y="4804836"/>
              <a:chExt cx="630216" cy="600296"/>
            </a:xfrm>
          </p:grpSpPr>
          <p:sp>
            <p:nvSpPr>
              <p:cNvPr id="612" name="Google Shape;612;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13" name="Google Shape;613;p28"/>
              <p:cNvSpPr txBox="1"/>
              <p:nvPr/>
            </p:nvSpPr>
            <p:spPr>
              <a:xfrm>
                <a:off x="4241323" y="4966432"/>
                <a:ext cx="482224" cy="211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9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NEEN</a:t>
                </a:r>
                <a:endParaRPr lang="nl" sz="100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614" name="Google Shape;614;p28"/>
            <p:cNvSpPr/>
            <p:nvPr/>
          </p:nvSpPr>
          <p:spPr>
            <a:xfrm rot="10800000">
              <a:off x="1733319" y="7772950"/>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15" name="Google Shape;615;p28"/>
            <p:cNvSpPr txBox="1"/>
            <p:nvPr/>
          </p:nvSpPr>
          <p:spPr>
            <a:xfrm>
              <a:off x="2162530" y="7821440"/>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JA</a:t>
              </a:r>
              <a:endParaRPr lang="nl"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6" name="Google Shape;626;p29"/>
          <p:cNvSpPr txBox="1"/>
          <p:nvPr/>
        </p:nvSpPr>
        <p:spPr>
          <a:xfrm>
            <a:off x="1144190" y="638258"/>
            <a:ext cx="257056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27" name="Google Shape;627;p29"/>
          <p:cNvSpPr txBox="1"/>
          <p:nvPr/>
        </p:nvSpPr>
        <p:spPr>
          <a:xfrm>
            <a:off x="4999642" y="1925595"/>
            <a:ext cx="6494274" cy="3785611"/>
          </a:xfrm>
          <a:prstGeom prst="rect">
            <a:avLst/>
          </a:prstGeom>
          <a:noFill/>
          <a:ln>
            <a:noFill/>
          </a:ln>
        </p:spPr>
        <p:txBody>
          <a:bodyPr spcFirstLastPara="1" wrap="square" lIns="91425" tIns="45700" rIns="91425" bIns="45700" anchor="t" anchorCtr="0">
            <a:spAutoFit/>
          </a:bodyPr>
          <a:lstStyle/>
          <a:p>
            <a:pPr marL="109220" algn="l" rtl="0"/>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Elke groep </a:t>
            </a:r>
            <a:r>
              <a:rPr lang="nl" sz="24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krijgt een blad met andere </a:t>
            </a: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brandscenario’s.</a:t>
            </a:r>
          </a:p>
          <a:p>
            <a:pPr marL="109220" marR="0" lvl="0" indent="0" algn="l" rtl="0">
              <a:spcBef>
                <a:spcPts val="0"/>
              </a:spcBef>
              <a:spcAft>
                <a:spcPts val="0"/>
              </a:spcAft>
              <a:buNone/>
            </a:pPr>
            <a:endParaRPr lang="nl" sz="2400" b="1" dirty="0">
              <a:solidFill>
                <a:srgbClr val="FFA025"/>
              </a:solidFill>
              <a:latin typeface="Open sans" panose="020B0606030504020204" pitchFamily="34" charset="0"/>
              <a:ea typeface="Open sans" panose="020B0606030504020204" pitchFamily="34" charset="0"/>
              <a:cs typeface="+mn-cs"/>
              <a:sym typeface="Arial" panose="020B0604020202020204" pitchFamily="34" charset="0"/>
            </a:endParaRPr>
          </a:p>
          <a:p>
            <a:pPr marL="109220" algn="l" rtl="0"/>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Werk in groep om te beslissen of u elke </a:t>
            </a: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brandsituatie</a:t>
            </a: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r>
              <a:rPr lang="nl" sz="24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kunt aanpakken, en indien ja: hoe doet u dat? </a:t>
            </a:r>
          </a:p>
          <a:p>
            <a:pPr marL="109220" marR="0" lvl="0" indent="0" algn="l" rtl="0">
              <a:spcBef>
                <a:spcPts val="0"/>
              </a:spcBef>
              <a:spcAft>
                <a:spcPts val="0"/>
              </a:spcAft>
              <a:buNone/>
            </a:pPr>
            <a:endParaRPr lang="nl" sz="24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109220" marR="0" lvl="0" indent="0" algn="l" rtl="0">
              <a:spcBef>
                <a:spcPts val="0"/>
              </a:spcBef>
              <a:spcAft>
                <a:spcPts val="0"/>
              </a:spcAft>
              <a:buNone/>
            </a:pPr>
            <a:r>
              <a:rPr lang="nl" sz="2400" b="1" i="0" u="sng"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Gebruikte scenario: </a:t>
            </a:r>
          </a:p>
          <a:p>
            <a:pPr marL="109220" marR="0" lvl="0" indent="0" algn="l" rtl="0">
              <a:spcBef>
                <a:spcPts val="0"/>
              </a:spcBef>
              <a:spcAft>
                <a:spcPts val="0"/>
              </a:spcAft>
              <a:buNone/>
            </a:pPr>
            <a:r>
              <a:rPr lang="nl" sz="24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Gebruik </a:t>
            </a:r>
            <a:r>
              <a:rPr lang="nl"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slide 29 </a:t>
            </a:r>
            <a:r>
              <a:rPr lang="nl" sz="24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te beslissen of u actie kunt ondernemen.</a:t>
            </a:r>
          </a:p>
        </p:txBody>
      </p:sp>
      <p:pic>
        <p:nvPicPr>
          <p:cNvPr id="628" name="Google Shape;628;p2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7552513" y="406414"/>
            <a:ext cx="1388533" cy="1072444"/>
          </a:xfrm>
          <a:prstGeom prst="rect">
            <a:avLst/>
          </a:prstGeom>
          <a:noFill/>
          <a:ln>
            <a:noFill/>
          </a:ln>
        </p:spPr>
      </p:pic>
      <p:pic>
        <p:nvPicPr>
          <p:cNvPr id="629" name="Google Shape;629;p29"/>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7767002" y="5341874"/>
            <a:ext cx="959556" cy="11966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79" name="Google Shape;179;p2"/>
          <p:cNvSpPr/>
          <p:nvPr/>
        </p:nvSpPr>
        <p:spPr>
          <a:xfrm>
            <a:off x="633576" y="162174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rgbClr val="E42D38"/>
                </a:solidFill>
                <a:latin typeface="Arial" panose="020B0604020202020204" pitchFamily="34" charset="0"/>
                <a:cs typeface="+mn-cs"/>
                <a:sym typeface="Arial" panose="020B0604020202020204" pitchFamily="34" charset="0"/>
              </a:rPr>
              <a:t>Doelstellingen</a:t>
            </a:r>
            <a:endParaRPr lang="nl" sz="4000" b="0" i="0" u="none" strike="noStrike" cap="none" dirty="0">
              <a:solidFill>
                <a:srgbClr val="E42D38"/>
              </a:solidFill>
              <a:latin typeface="Arial" panose="020B0604020202020204" pitchFamily="34" charset="0"/>
              <a:ea typeface="Calibri"/>
              <a:cs typeface="+mn-cs"/>
              <a:sym typeface="Arial" panose="020B0604020202020204" pitchFamily="34" charset="0"/>
            </a:endParaRPr>
          </a:p>
        </p:txBody>
      </p:sp>
      <p:sp>
        <p:nvSpPr>
          <p:cNvPr id="180" name="Google Shape;180;p2"/>
          <p:cNvSpPr/>
          <p:nvPr/>
        </p:nvSpPr>
        <p:spPr>
          <a:xfrm>
            <a:off x="1167265" y="2384304"/>
            <a:ext cx="10713083"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Begrip van de basisprincipes van vuur</a:t>
            </a:r>
            <a:endParaRPr lang="nl"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Begrip van de basisprincipes van chemie</a:t>
            </a:r>
            <a:endParaRPr lang="nl"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Begrip van de gevaren van brand thuis en op het werk</a:t>
            </a:r>
            <a:endParaRPr lang="nl"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Kennis van brandklassen en brandblustechnieken</a:t>
            </a:r>
            <a:endParaRPr lang="nl"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Brandpreventie</a:t>
            </a:r>
            <a:endParaRPr lang="nl"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Kennis van brandbestrijdingsstoffen en draagbare brandblussers</a:t>
            </a:r>
            <a:endParaRPr lang="nl"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solidFill>
                <a:latin typeface="Arial" panose="020B0604020202020204" pitchFamily="34" charset="0"/>
                <a:cs typeface="+mn-cs"/>
                <a:sym typeface="Arial" panose="020B0604020202020204" pitchFamily="34" charset="0"/>
              </a:rPr>
              <a:t>Begrip van brandveiligheid: Evalueer de situatie en bepaal een actieplan</a:t>
            </a:r>
            <a:endParaRPr lang="nl" dirty="0">
              <a:latin typeface="Arial" panose="020B0604020202020204" pitchFamily="34" charset="0"/>
              <a:cs typeface="+mn-cs"/>
              <a:sym typeface="Arial" panose="020B0604020202020204" pitchFamily="34" charset="0"/>
            </a:endParaRPr>
          </a:p>
        </p:txBody>
      </p:sp>
      <p:pic>
        <p:nvPicPr>
          <p:cNvPr id="181" name="Google Shape;181;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6" name="Google Shape;626;p29"/>
          <p:cNvSpPr txBox="1"/>
          <p:nvPr/>
        </p:nvSpPr>
        <p:spPr>
          <a:xfrm>
            <a:off x="513028" y="638258"/>
            <a:ext cx="355414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 Brandrisico’s</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27" name="Google Shape;627;p29"/>
          <p:cNvSpPr txBox="1"/>
          <p:nvPr/>
        </p:nvSpPr>
        <p:spPr>
          <a:xfrm>
            <a:off x="5184699" y="2328367"/>
            <a:ext cx="6494274" cy="1938952"/>
          </a:xfrm>
          <a:prstGeom prst="rect">
            <a:avLst/>
          </a:prstGeom>
          <a:noFill/>
          <a:ln>
            <a:noFill/>
          </a:ln>
        </p:spPr>
        <p:txBody>
          <a:bodyPr spcFirstLastPara="1" wrap="square" lIns="91425" tIns="45700" rIns="91425" bIns="45700" anchor="t" anchorCtr="0">
            <a:spAutoFit/>
          </a:bodyPr>
          <a:lstStyle/>
          <a:p>
            <a:pPr marL="109220" algn="l" rtl="0"/>
            <a:r>
              <a:rPr lang="nl" sz="2400" b="0" i="0" u="none" baseline="0">
                <a:solidFill>
                  <a:schemeClr val="tx1"/>
                </a:solidFill>
                <a:latin typeface="Open sans" panose="020B0606030504020204" pitchFamily="34" charset="0"/>
                <a:ea typeface="Open sans" panose="020B0606030504020204" pitchFamily="34" charset="0"/>
                <a:cs typeface="+mn-cs"/>
                <a:sym typeface="Arial" panose="020B0604020202020204" pitchFamily="34" charset="0"/>
              </a:rPr>
              <a:t>Denk aan uw gemeenschap en</a:t>
            </a:r>
          </a:p>
          <a:p>
            <a:pPr marL="452120" indent="-342900" algn="l" rtl="0">
              <a:buFontTx/>
              <a:buChar char="-"/>
            </a:pPr>
            <a:r>
              <a:rPr lang="nl" sz="2400" b="0" i="0" u="none" baseline="0">
                <a:solidFill>
                  <a:schemeClr val="tx1"/>
                </a:solidFill>
                <a:latin typeface="Open sans" panose="020B0606030504020204" pitchFamily="34" charset="0"/>
                <a:ea typeface="Open sans" panose="020B0606030504020204" pitchFamily="34" charset="0"/>
                <a:cs typeface="+mn-cs"/>
                <a:sym typeface="Arial" panose="020B0604020202020204" pitchFamily="34" charset="0"/>
              </a:rPr>
              <a:t>Identificeer brandrisico’s binnen uw gemeenschap.</a:t>
            </a:r>
          </a:p>
          <a:p>
            <a:pPr marL="452120" indent="-342900" algn="l" rtl="0">
              <a:buFontTx/>
              <a:buChar char="-"/>
            </a:pPr>
            <a:r>
              <a:rPr lang="nl" sz="2400" b="0" i="0" u="none" baseline="0">
                <a:solidFill>
                  <a:schemeClr val="tx1"/>
                </a:solidFill>
                <a:latin typeface="Open sans" panose="020B0606030504020204" pitchFamily="34" charset="0"/>
                <a:ea typeface="Open sans" panose="020B0606030504020204" pitchFamily="34" charset="0"/>
                <a:cs typeface="+mn-cs"/>
                <a:sym typeface="Arial" panose="020B0604020202020204" pitchFamily="34" charset="0"/>
              </a:rPr>
              <a:t>Identificeer eventuele acties om deze risico’s te beperken.</a:t>
            </a:r>
          </a:p>
          <a:p>
            <a:pPr marL="452120" indent="-342900" algn="l" rtl="0">
              <a:buFontTx/>
              <a:buChar char="-"/>
            </a:pPr>
            <a:r>
              <a:rPr lang="nl" sz="2400" b="0" i="0" u="none" baseline="0">
                <a:solidFill>
                  <a:schemeClr val="tx1"/>
                </a:solidFill>
                <a:latin typeface="Open sans" panose="020B0606030504020204" pitchFamily="34" charset="0"/>
                <a:ea typeface="Open sans" panose="020B0606030504020204" pitchFamily="34" charset="0"/>
                <a:cs typeface="+mn-cs"/>
                <a:sym typeface="Arial" panose="020B0604020202020204" pitchFamily="34" charset="0"/>
              </a:rPr>
              <a:t>Identificeer personen die hierbij kunnen helpen.</a:t>
            </a:r>
          </a:p>
        </p:txBody>
      </p:sp>
      <p:pic>
        <p:nvPicPr>
          <p:cNvPr id="628" name="Google Shape;628;p2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7552513" y="406414"/>
            <a:ext cx="1388533" cy="1072444"/>
          </a:xfrm>
          <a:prstGeom prst="rect">
            <a:avLst/>
          </a:prstGeom>
          <a:noFill/>
          <a:ln>
            <a:noFill/>
          </a:ln>
        </p:spPr>
      </p:pic>
      <p:sp>
        <p:nvSpPr>
          <p:cNvPr id="2" name="TextBox 1">
            <a:extLst>
              <a:ext uri="{FF2B5EF4-FFF2-40B4-BE49-F238E27FC236}">
                <a16:creationId xmlns:a16="http://schemas.microsoft.com/office/drawing/2014/main" id="{AA6089CA-1BCB-3620-5798-09C9482C9672}"/>
              </a:ext>
            </a:extLst>
          </p:cNvPr>
          <p:cNvSpPr txBox="1"/>
          <p:nvPr/>
        </p:nvSpPr>
        <p:spPr>
          <a:xfrm>
            <a:off x="4846320" y="5555632"/>
            <a:ext cx="6492240" cy="923330"/>
          </a:xfrm>
          <a:prstGeom prst="rect">
            <a:avLst/>
          </a:prstGeom>
          <a:solidFill>
            <a:srgbClr val="F5333F"/>
          </a:solidFill>
        </p:spPr>
        <p:txBody>
          <a:bodyPr wrap="square" rtlCol="0">
            <a:spAutoFit/>
          </a:bodyPr>
          <a:lstStyle/>
          <a:p>
            <a:pPr algn="ctr" rtl="0"/>
            <a:r>
              <a:rPr lang="nl" sz="2000" b="1" i="0" u="none" baseline="0">
                <a:solidFill>
                  <a:schemeClr val="lt1">
                    <a:lumMod val="100000"/>
                  </a:schemeClr>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rPr>
              <a:t>Opmerking: </a:t>
            </a:r>
            <a:r>
              <a:rPr lang="nl" sz="20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U kunt ook unit 7 raadplegen op pagina 17 van het CDRT-werkboek</a:t>
            </a:r>
          </a:p>
          <a:p>
            <a:endParaRPr lang="nl" dirty="0"/>
          </a:p>
        </p:txBody>
      </p:sp>
    </p:spTree>
    <p:extLst>
      <p:ext uri="{BB962C8B-B14F-4D97-AF65-F5344CB8AC3E}">
        <p14:creationId xmlns:p14="http://schemas.microsoft.com/office/powerpoint/2010/main" val="4007995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0" name="Google Shape;640;p30"/>
          <p:cNvSpPr txBox="1"/>
          <p:nvPr/>
        </p:nvSpPr>
        <p:spPr>
          <a:xfrm>
            <a:off x="247651" y="638258"/>
            <a:ext cx="381952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2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a:t>
            </a:r>
            <a:r>
              <a:rPr lang="nl" sz="32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randveiligheids-risico’s</a:t>
            </a:r>
            <a:endParaRPr lang="nl" sz="12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41" name="Google Shape;641;p30"/>
          <p:cNvSpPr txBox="1"/>
          <p:nvPr/>
        </p:nvSpPr>
        <p:spPr>
          <a:xfrm>
            <a:off x="4997032" y="885570"/>
            <a:ext cx="5939100" cy="5632271"/>
          </a:xfrm>
          <a:prstGeom prst="rect">
            <a:avLst/>
          </a:prstGeom>
          <a:noFill/>
          <a:ln>
            <a:noFill/>
          </a:ln>
        </p:spPr>
        <p:txBody>
          <a:bodyPr spcFirstLastPara="1" wrap="square" lIns="91425" tIns="45700" rIns="91425" bIns="45700" anchor="t" anchorCtr="0">
            <a:spAutoFit/>
          </a:bodyPr>
          <a:lstStyle/>
          <a:p>
            <a:pPr marL="395478" marR="0" lvl="0" indent="-285750" algn="l" rtl="0">
              <a:spcBef>
                <a:spcPts val="0"/>
              </a:spcBef>
              <a:spcAft>
                <a:spcPts val="0"/>
              </a:spcAft>
              <a:buClr>
                <a:srgbClr val="F5333F"/>
              </a:buClr>
              <a:buSzPts val="1800"/>
              <a:buFont typeface="Wingdings" panose="05000000000000000000" pitchFamily="2" charset="2"/>
              <a:buChar char="ü"/>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Plaats een brandblusser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thuis of op het werk.</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Bepaal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twee manieren om veilig te ontsnappen</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uit uw woning of kantoor in het geval van een brand.</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Raak gesloten deuren aan met de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achterkant van uw hand.</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nl" sz="18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Beperk de brand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waar mogelijk.</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Blijf laag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bij de grond en vermijd ruimtes met veel rook.</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Blijf op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veilige afstand</a:t>
            </a:r>
          </a:p>
          <a:p>
            <a:pPr marL="742950" marR="0" lvl="0" indent="-285750" algn="l" rtl="0">
              <a:spcBef>
                <a:spcPts val="0"/>
              </a:spcBef>
              <a:spcAft>
                <a:spcPts val="0"/>
              </a:spcAft>
              <a:buClr>
                <a:srgbClr val="F5333F"/>
              </a:buClr>
              <a:buFont typeface="Wingdings" panose="05000000000000000000" pitchFamily="2" charset="2"/>
              <a:buChar char="ü"/>
            </a:pPr>
            <a:endParaRPr lang="nl" sz="18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Werk steeds samen met een andere persoon</a:t>
            </a:r>
            <a:endParaRPr lang="nl" sz="18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742950" marR="0" lvl="0" indent="-285750" algn="l" rtl="0">
              <a:spcBef>
                <a:spcPts val="0"/>
              </a:spcBef>
              <a:spcAft>
                <a:spcPts val="0"/>
              </a:spcAft>
              <a:buClr>
                <a:srgbClr val="F5333F"/>
              </a:buClr>
              <a:buFont typeface="Wingdings" panose="05000000000000000000" pitchFamily="2" charset="2"/>
              <a:buChar char="ü"/>
            </a:pPr>
            <a:endParaRPr lang="nl" sz="18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Keer u nooit met uw rug naar een brand </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nl" sz="18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Bel de brandweer</a:t>
            </a:r>
          </a:p>
          <a:p>
            <a:pPr marL="395478" marR="0" lvl="0" indent="-171450" algn="l" rtl="0">
              <a:spcBef>
                <a:spcPts val="0"/>
              </a:spcBef>
              <a:spcAft>
                <a:spcPts val="0"/>
              </a:spcAft>
              <a:buClr>
                <a:srgbClr val="FFA025"/>
              </a:buClr>
              <a:buSzPts val="1800"/>
              <a:buFont typeface="Noto Sans Symbols"/>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f3e4934084_47_26"/>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52" name="Google Shape;652;g1f3e4934084_47_26"/>
          <p:cNvSpPr txBox="1"/>
          <p:nvPr/>
        </p:nvSpPr>
        <p:spPr>
          <a:xfrm>
            <a:off x="413971" y="921287"/>
            <a:ext cx="3350209"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Onthoud: </a:t>
            </a:r>
          </a:p>
          <a:p>
            <a:pPr marL="0" marR="0" lvl="0" indent="0" algn="l" rtl="0">
              <a:lnSpc>
                <a:spcPct val="90000"/>
              </a:lnSpc>
              <a:spcBef>
                <a:spcPts val="0"/>
              </a:spcBef>
              <a:spcAft>
                <a:spcPts val="0"/>
              </a:spcAft>
              <a:buClr>
                <a:schemeClr val="lt1"/>
              </a:buClr>
              <a:buSzPts val="4400"/>
              <a:buFont typeface="Arial"/>
              <a:buNone/>
            </a:pPr>
            <a:endParaRPr lang="nl"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Denk eerst aan uw eigen veiligheid </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53" name="Google Shape;653;g1f3e4934084_47_26"/>
          <p:cNvSpPr txBox="1"/>
          <p:nvPr/>
        </p:nvSpPr>
        <p:spPr>
          <a:xfrm>
            <a:off x="4977074" y="1335512"/>
            <a:ext cx="6615897" cy="3477835"/>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endParaRPr lang="nl" sz="2000" b="1" dirty="0">
              <a:solidFill>
                <a:srgbClr val="FFA0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Persoonlijke veiligheid is belangrijk</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Breng uzelf niet onnodig in gevaar. </a:t>
            </a:r>
          </a:p>
          <a:p>
            <a:pPr marL="0" marR="0" lvl="0" indent="0" algn="l" rtl="0">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Volg </a:t>
            </a: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5-secondenregel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als de omvang van de brand 5 seconden ongewijzigd blijft, evacueert u het gebied. </a:t>
            </a:r>
          </a:p>
          <a:p>
            <a:pPr marL="0" marR="0" lvl="0" indent="0" algn="l" rtl="0">
              <a:spcBef>
                <a:spcPts val="0"/>
              </a:spcBef>
              <a:spcAft>
                <a:spcPts val="0"/>
              </a:spcAft>
              <a:buNone/>
            </a:pPr>
            <a:endParaRPr lang="nl" sz="20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ONDERNEEM GEEN </a:t>
            </a: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verdere pogingen om de brand te blussen. </a:t>
            </a:r>
          </a:p>
          <a:p>
            <a:pPr marL="395478" marR="0" lvl="0" indent="-171450" algn="l" rtl="0">
              <a:spcBef>
                <a:spcPts val="0"/>
              </a:spcBef>
              <a:spcAft>
                <a:spcPts val="0"/>
              </a:spcAft>
              <a:buClr>
                <a:srgbClr val="FFA025"/>
              </a:buClr>
              <a:buSzPts val="1800"/>
              <a:buFont typeface="Noto Sans Symbols"/>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p:nvPr/>
        </p:nvSpPr>
        <p:spPr>
          <a:xfrm>
            <a:off x="5379356" y="2091288"/>
            <a:ext cx="224674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Voorkom bijkomende brandhaarden door brandstoffen te verwijderen.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92" name="Google Shape;192;p3"/>
          <p:cNvSpPr txBox="1"/>
          <p:nvPr/>
        </p:nvSpPr>
        <p:spPr>
          <a:xfrm>
            <a:off x="9117228" y="1988572"/>
            <a:ext cx="245441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Blus vuurtjes voor ze uitgroeien tot grote branden.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93" name="Google Shape;193;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4" name="Google Shape;194;p3"/>
          <p:cNvSpPr txBox="1"/>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rol van het CDRT</a:t>
            </a:r>
            <a:endParaRPr lang="nl" sz="36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1800" b="1" u="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Algemene verantwoordelijkheden en wat te doen bij een brand </a:t>
            </a:r>
            <a:r>
              <a:rPr lang="nl" sz="18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waar mogelijk</a:t>
            </a:r>
            <a:endParaRPr lang="nl"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95" name="Google Shape;195;p3"/>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8246439" y="2041518"/>
            <a:ext cx="564444" cy="722489"/>
          </a:xfrm>
          <a:prstGeom prst="rect">
            <a:avLst/>
          </a:prstGeom>
          <a:noFill/>
          <a:ln>
            <a:noFill/>
          </a:ln>
        </p:spPr>
      </p:pic>
      <p:pic>
        <p:nvPicPr>
          <p:cNvPr id="196" name="Google Shape;196;p3"/>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275930" y="2136467"/>
            <a:ext cx="627540" cy="627540"/>
          </a:xfrm>
          <a:prstGeom prst="rect">
            <a:avLst/>
          </a:prstGeom>
          <a:noFill/>
          <a:ln>
            <a:noFill/>
          </a:ln>
        </p:spPr>
      </p:pic>
      <p:pic>
        <p:nvPicPr>
          <p:cNvPr id="197" name="Google Shape;197;p3"/>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525395" y="4601320"/>
            <a:ext cx="543015" cy="877178"/>
          </a:xfrm>
          <a:prstGeom prst="rect">
            <a:avLst/>
          </a:prstGeom>
          <a:noFill/>
          <a:ln>
            <a:noFill/>
          </a:ln>
        </p:spPr>
      </p:pic>
      <p:pic>
        <p:nvPicPr>
          <p:cNvPr id="198" name="Google Shape;198;p3"/>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8368718" y="3388695"/>
            <a:ext cx="646332" cy="646332"/>
          </a:xfrm>
          <a:prstGeom prst="rect">
            <a:avLst/>
          </a:prstGeom>
          <a:noFill/>
          <a:ln>
            <a:noFill/>
          </a:ln>
        </p:spPr>
      </p:pic>
      <p:pic>
        <p:nvPicPr>
          <p:cNvPr id="199" name="Google Shape;199;p3"/>
          <p:cNvPicPr preferRelativeResize="0"/>
          <p:nvPr/>
        </p:nvPicPr>
        <p:blipFill rotWithShape="1">
          <a:blip r:embed="rId11">
            <a:alphaModFix/>
            <a:extLst>
              <a:ext uri="{BEBA8EAE-BF5A-486C-A8C5-ECC9F3942E4B}">
                <a14:imgProps xmlns:a14="http://schemas.microsoft.com/office/drawing/2010/main">
                  <a14:imgLayer r:embed="rId12">
                    <a14:imgEffect>
                      <a14:saturation sat="0"/>
                    </a14:imgEffect>
                  </a14:imgLayer>
                </a14:imgProps>
              </a:ext>
            </a:extLst>
          </a:blip>
          <a:srcRect/>
          <a:stretch/>
        </p:blipFill>
        <p:spPr>
          <a:xfrm>
            <a:off x="4413654" y="3468192"/>
            <a:ext cx="654756" cy="587022"/>
          </a:xfrm>
          <a:prstGeom prst="rect">
            <a:avLst/>
          </a:prstGeom>
          <a:noFill/>
          <a:ln>
            <a:noFill/>
          </a:ln>
        </p:spPr>
      </p:pic>
      <p:pic>
        <p:nvPicPr>
          <p:cNvPr id="200" name="Google Shape;200;p3"/>
          <p:cNvPicPr preferRelativeResize="0"/>
          <p:nvPr/>
        </p:nvPicPr>
        <p:blipFill rotWithShape="1">
          <a:blip r:embed="rId13">
            <a:alphaModFix/>
            <a:extLst>
              <a:ext uri="{BEBA8EAE-BF5A-486C-A8C5-ECC9F3942E4B}">
                <a14:imgProps xmlns:a14="http://schemas.microsoft.com/office/drawing/2010/main">
                  <a14:imgLayer r:embed="rId14">
                    <a14:imgEffect>
                      <a14:saturation sat="0"/>
                    </a14:imgEffect>
                  </a14:imgLayer>
                </a14:imgProps>
              </a:ext>
            </a:extLst>
          </a:blip>
          <a:srcRect/>
          <a:stretch/>
        </p:blipFill>
        <p:spPr>
          <a:xfrm>
            <a:off x="8295917" y="4782931"/>
            <a:ext cx="711200" cy="699911"/>
          </a:xfrm>
          <a:prstGeom prst="rect">
            <a:avLst/>
          </a:prstGeom>
          <a:noFill/>
          <a:ln>
            <a:noFill/>
          </a:ln>
        </p:spPr>
      </p:pic>
      <p:sp>
        <p:nvSpPr>
          <p:cNvPr id="201" name="Google Shape;201;p3"/>
          <p:cNvSpPr txBox="1"/>
          <p:nvPr/>
        </p:nvSpPr>
        <p:spPr>
          <a:xfrm>
            <a:off x="9289657" y="4809722"/>
            <a:ext cx="21095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Bel de brandweer.</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2" name="Google Shape;202;p3"/>
          <p:cNvSpPr txBox="1"/>
          <p:nvPr/>
        </p:nvSpPr>
        <p:spPr>
          <a:xfrm>
            <a:off x="5379356" y="3408884"/>
            <a:ext cx="26750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Informeer gemeenschappen over brandveiligheid.</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3" name="Google Shape;203;p3"/>
          <p:cNvSpPr txBox="1"/>
          <p:nvPr/>
        </p:nvSpPr>
        <p:spPr>
          <a:xfrm>
            <a:off x="9192997" y="3426326"/>
            <a:ext cx="29990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Help waar nodig met evacuaties.</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4" name="Google Shape;204;p3"/>
          <p:cNvSpPr txBox="1"/>
          <p:nvPr/>
        </p:nvSpPr>
        <p:spPr>
          <a:xfrm>
            <a:off x="5473300" y="4809722"/>
            <a:ext cx="262984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Schakel alle nutsvoorzieningen waar nodig uit.</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CEAC01A7-CC91-B140-CEEC-D9153B26C229}"/>
              </a:ext>
            </a:extLst>
          </p:cNvPr>
          <p:cNvSpPr txBox="1"/>
          <p:nvPr/>
        </p:nvSpPr>
        <p:spPr>
          <a:xfrm>
            <a:off x="4589700" y="839637"/>
            <a:ext cx="2814988" cy="461665"/>
          </a:xfrm>
          <a:prstGeom prst="rect">
            <a:avLst/>
          </a:prstGeom>
          <a:noFill/>
        </p:spPr>
        <p:txBody>
          <a:bodyPr wrap="square" rtlCol="0">
            <a:spAutoFit/>
          </a:bodyPr>
          <a:lstStyle/>
          <a:p>
            <a:pPr algn="l" rtl="0"/>
            <a:r>
              <a:rPr lang="nl"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Op voorhand</a:t>
            </a:r>
            <a:endParaRPr lang="nl"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BE85C8AF-D767-1459-A732-DAD70B63A847}"/>
              </a:ext>
            </a:extLst>
          </p:cNvPr>
          <p:cNvSpPr txBox="1"/>
          <p:nvPr/>
        </p:nvSpPr>
        <p:spPr>
          <a:xfrm>
            <a:off x="8247280" y="839637"/>
            <a:ext cx="2814988" cy="461665"/>
          </a:xfrm>
          <a:prstGeom prst="rect">
            <a:avLst/>
          </a:prstGeom>
          <a:noFill/>
        </p:spPr>
        <p:txBody>
          <a:bodyPr wrap="square" rtlCol="0">
            <a:spAutoFit/>
          </a:bodyPr>
          <a:lstStyle/>
          <a:p>
            <a:pPr algn="l" rtl="0"/>
            <a:r>
              <a:rPr lang="nl"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Tijdens en achteraf</a:t>
            </a:r>
            <a:endParaRPr lang="nl"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extLst>
      <p:ext uri="{BB962C8B-B14F-4D97-AF65-F5344CB8AC3E}">
        <p14:creationId xmlns:p14="http://schemas.microsoft.com/office/powerpoint/2010/main" val="292496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6" name="Google Shape;626;p29"/>
          <p:cNvSpPr txBox="1"/>
          <p:nvPr/>
        </p:nvSpPr>
        <p:spPr>
          <a:xfrm>
            <a:off x="555171" y="638258"/>
            <a:ext cx="30697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 (indien mogelijk)</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27" name="Google Shape;627;p29"/>
          <p:cNvSpPr txBox="1"/>
          <p:nvPr/>
        </p:nvSpPr>
        <p:spPr>
          <a:xfrm>
            <a:off x="5587471" y="2717930"/>
            <a:ext cx="6494274" cy="461624"/>
          </a:xfrm>
          <a:prstGeom prst="rect">
            <a:avLst/>
          </a:prstGeom>
          <a:noFill/>
          <a:ln>
            <a:noFill/>
          </a:ln>
        </p:spPr>
        <p:txBody>
          <a:bodyPr spcFirstLastPara="1" wrap="square" lIns="91425" tIns="45700" rIns="91425" bIns="45700" anchor="t" anchorCtr="0">
            <a:spAutoFit/>
          </a:bodyPr>
          <a:lstStyle/>
          <a:p>
            <a:pPr marL="109220" algn="l" rtl="0"/>
            <a:r>
              <a:rPr lang="nl"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Oefen het gebruik van een brandblusser</a:t>
            </a:r>
            <a:endParaRPr lang="nl"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extLst>
      <p:ext uri="{BB962C8B-B14F-4D97-AF65-F5344CB8AC3E}">
        <p14:creationId xmlns:p14="http://schemas.microsoft.com/office/powerpoint/2010/main" val="400412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 mee</a:t>
              </a:r>
              <a:endParaRPr lang="nl"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nl"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U kunt op veel manieren deel uitmaken van ‘s werelds grootste humanitaire netwerk.</a:t>
              </a:r>
              <a:endParaRPr lang="nl" sz="220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Word vrijwilliger, doneer, doe mee aan ons partnerschap</a:t>
            </a:r>
            <a:r>
              <a:rPr lang="nl" sz="1800" b="0"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of deel onze oproepen en stories op sociale media. Kom meer te weten over IFRC en ontdek hoe u in contact kunt komen met uw nationale Rode Kruis of Rode Halve Maan op </a:t>
            </a: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a:t>
            </a:r>
            <a:endParaRPr lang="nl" sz="18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op de hoogte te blijven van de werking van de Caraïbische rampenbestrijding of om meer informatie te krijgen over beschikbare trainingen, trainingsmateriaal, onderzoek en tools voor informatiebeheer, bezoekt u: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p:nvPr/>
        </p:nvSpPr>
        <p:spPr>
          <a:xfrm>
            <a:off x="5379356" y="2091288"/>
            <a:ext cx="224674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Voorkom bijkomende brandhaarden door brandstoffen te verwijderen.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92" name="Google Shape;192;p3"/>
          <p:cNvSpPr txBox="1"/>
          <p:nvPr/>
        </p:nvSpPr>
        <p:spPr>
          <a:xfrm>
            <a:off x="9117228" y="1988572"/>
            <a:ext cx="245441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Blus vuurtjes voor ze uitgroeien tot grote branden.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93" name="Google Shape;193;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4" name="Google Shape;194;p3"/>
          <p:cNvSpPr txBox="1"/>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 rol van het CDRT</a:t>
            </a:r>
            <a:endParaRPr lang="nl" sz="36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1800" b="1" u="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Algemene verantwoordelijkheden en wat te doen bij een brand </a:t>
            </a:r>
            <a:r>
              <a:rPr lang="nl" sz="18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waar mogelijk</a:t>
            </a:r>
            <a:endParaRPr lang="nl"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95" name="Google Shape;195;p3"/>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8246439" y="2041518"/>
            <a:ext cx="564444" cy="722489"/>
          </a:xfrm>
          <a:prstGeom prst="rect">
            <a:avLst/>
          </a:prstGeom>
          <a:noFill/>
          <a:ln>
            <a:noFill/>
          </a:ln>
        </p:spPr>
      </p:pic>
      <p:pic>
        <p:nvPicPr>
          <p:cNvPr id="196" name="Google Shape;196;p3"/>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275930" y="2136467"/>
            <a:ext cx="627540" cy="627540"/>
          </a:xfrm>
          <a:prstGeom prst="rect">
            <a:avLst/>
          </a:prstGeom>
          <a:noFill/>
          <a:ln>
            <a:noFill/>
          </a:ln>
        </p:spPr>
      </p:pic>
      <p:pic>
        <p:nvPicPr>
          <p:cNvPr id="197" name="Google Shape;197;p3"/>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525395" y="4601320"/>
            <a:ext cx="543015" cy="877178"/>
          </a:xfrm>
          <a:prstGeom prst="rect">
            <a:avLst/>
          </a:prstGeom>
          <a:noFill/>
          <a:ln>
            <a:noFill/>
          </a:ln>
        </p:spPr>
      </p:pic>
      <p:pic>
        <p:nvPicPr>
          <p:cNvPr id="198" name="Google Shape;198;p3"/>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8368718" y="3388695"/>
            <a:ext cx="646332" cy="646332"/>
          </a:xfrm>
          <a:prstGeom prst="rect">
            <a:avLst/>
          </a:prstGeom>
          <a:noFill/>
          <a:ln>
            <a:noFill/>
          </a:ln>
        </p:spPr>
      </p:pic>
      <p:pic>
        <p:nvPicPr>
          <p:cNvPr id="199" name="Google Shape;199;p3"/>
          <p:cNvPicPr preferRelativeResize="0"/>
          <p:nvPr/>
        </p:nvPicPr>
        <p:blipFill rotWithShape="1">
          <a:blip r:embed="rId11">
            <a:alphaModFix/>
            <a:extLst>
              <a:ext uri="{BEBA8EAE-BF5A-486C-A8C5-ECC9F3942E4B}">
                <a14:imgProps xmlns:a14="http://schemas.microsoft.com/office/drawing/2010/main">
                  <a14:imgLayer r:embed="rId12">
                    <a14:imgEffect>
                      <a14:saturation sat="0"/>
                    </a14:imgEffect>
                  </a14:imgLayer>
                </a14:imgProps>
              </a:ext>
            </a:extLst>
          </a:blip>
          <a:srcRect/>
          <a:stretch/>
        </p:blipFill>
        <p:spPr>
          <a:xfrm>
            <a:off x="4413654" y="3468192"/>
            <a:ext cx="654756" cy="587022"/>
          </a:xfrm>
          <a:prstGeom prst="rect">
            <a:avLst/>
          </a:prstGeom>
          <a:noFill/>
          <a:ln>
            <a:noFill/>
          </a:ln>
        </p:spPr>
      </p:pic>
      <p:pic>
        <p:nvPicPr>
          <p:cNvPr id="200" name="Google Shape;200;p3"/>
          <p:cNvPicPr preferRelativeResize="0"/>
          <p:nvPr/>
        </p:nvPicPr>
        <p:blipFill rotWithShape="1">
          <a:blip r:embed="rId13">
            <a:alphaModFix/>
            <a:extLst>
              <a:ext uri="{BEBA8EAE-BF5A-486C-A8C5-ECC9F3942E4B}">
                <a14:imgProps xmlns:a14="http://schemas.microsoft.com/office/drawing/2010/main">
                  <a14:imgLayer r:embed="rId14">
                    <a14:imgEffect>
                      <a14:saturation sat="0"/>
                    </a14:imgEffect>
                  </a14:imgLayer>
                </a14:imgProps>
              </a:ext>
            </a:extLst>
          </a:blip>
          <a:srcRect/>
          <a:stretch/>
        </p:blipFill>
        <p:spPr>
          <a:xfrm>
            <a:off x="8295917" y="4782931"/>
            <a:ext cx="711200" cy="699911"/>
          </a:xfrm>
          <a:prstGeom prst="rect">
            <a:avLst/>
          </a:prstGeom>
          <a:noFill/>
          <a:ln>
            <a:noFill/>
          </a:ln>
        </p:spPr>
      </p:pic>
      <p:sp>
        <p:nvSpPr>
          <p:cNvPr id="201" name="Google Shape;201;p3"/>
          <p:cNvSpPr txBox="1"/>
          <p:nvPr/>
        </p:nvSpPr>
        <p:spPr>
          <a:xfrm>
            <a:off x="9289657" y="4809722"/>
            <a:ext cx="21095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Bel de brandweer.</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2" name="Google Shape;202;p3"/>
          <p:cNvSpPr txBox="1"/>
          <p:nvPr/>
        </p:nvSpPr>
        <p:spPr>
          <a:xfrm>
            <a:off x="5379356" y="3408884"/>
            <a:ext cx="26750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Informeer gemeenschappen over brandveiligheid.</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3" name="Google Shape;203;p3"/>
          <p:cNvSpPr txBox="1"/>
          <p:nvPr/>
        </p:nvSpPr>
        <p:spPr>
          <a:xfrm>
            <a:off x="9192997" y="3426326"/>
            <a:ext cx="29990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Help waar nodig met evacuaties.</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4" name="Google Shape;204;p3"/>
          <p:cNvSpPr txBox="1"/>
          <p:nvPr/>
        </p:nvSpPr>
        <p:spPr>
          <a:xfrm>
            <a:off x="5473300" y="4809722"/>
            <a:ext cx="262984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Schakel alle nutsvoorzieningen waar nodig uit.</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CEAC01A7-CC91-B140-CEEC-D9153B26C229}"/>
              </a:ext>
            </a:extLst>
          </p:cNvPr>
          <p:cNvSpPr txBox="1"/>
          <p:nvPr/>
        </p:nvSpPr>
        <p:spPr>
          <a:xfrm>
            <a:off x="4589700" y="839637"/>
            <a:ext cx="2814988" cy="461665"/>
          </a:xfrm>
          <a:prstGeom prst="rect">
            <a:avLst/>
          </a:prstGeom>
          <a:noFill/>
        </p:spPr>
        <p:txBody>
          <a:bodyPr wrap="square" rtlCol="0">
            <a:spAutoFit/>
          </a:bodyPr>
          <a:lstStyle/>
          <a:p>
            <a:pPr algn="l" rtl="0"/>
            <a:r>
              <a:rPr lang="nl"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Op voorhand</a:t>
            </a:r>
            <a:endParaRPr lang="nl"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BE85C8AF-D767-1459-A732-DAD70B63A847}"/>
              </a:ext>
            </a:extLst>
          </p:cNvPr>
          <p:cNvSpPr txBox="1"/>
          <p:nvPr/>
        </p:nvSpPr>
        <p:spPr>
          <a:xfrm>
            <a:off x="8467489" y="831949"/>
            <a:ext cx="2814988" cy="461665"/>
          </a:xfrm>
          <a:prstGeom prst="rect">
            <a:avLst/>
          </a:prstGeom>
          <a:noFill/>
        </p:spPr>
        <p:txBody>
          <a:bodyPr wrap="square" rtlCol="0">
            <a:spAutoFit/>
          </a:bodyPr>
          <a:lstStyle/>
          <a:p>
            <a:pPr algn="l" rtl="0"/>
            <a:r>
              <a:rPr lang="nl"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Tijdens en achteraf</a:t>
            </a:r>
            <a:endParaRPr lang="nl"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6" name="Google Shape;216;p4" descr="A sunset over a fire&#10;&#10;Description automatically generated"/>
          <p:cNvPicPr preferRelativeResize="0"/>
          <p:nvPr/>
        </p:nvPicPr>
        <p:blipFill rotWithShape="1">
          <a:blip r:embed="rId3">
            <a:alphaModFix/>
          </a:blip>
          <a:srcRect l="31650" b="15770"/>
          <a:stretch/>
        </p:blipFill>
        <p:spPr>
          <a:xfrm>
            <a:off x="2732314" y="0"/>
            <a:ext cx="9459686" cy="6858000"/>
          </a:xfrm>
          <a:prstGeom prst="rect">
            <a:avLst/>
          </a:prstGeom>
          <a:noFill/>
          <a:ln>
            <a:noFill/>
          </a:ln>
        </p:spPr>
      </p:pic>
      <p:sp>
        <p:nvSpPr>
          <p:cNvPr id="214" name="Google Shape;214;p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5" name="Google Shape;215;p4"/>
          <p:cNvSpPr txBox="1"/>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Wat is vuur?</a:t>
            </a:r>
          </a:p>
          <a:p>
            <a:pPr marL="0" marR="0" lvl="0" indent="0" algn="l" rtl="0">
              <a:lnSpc>
                <a:spcPct val="90000"/>
              </a:lnSpc>
              <a:spcBef>
                <a:spcPts val="0"/>
              </a:spcBef>
              <a:spcAft>
                <a:spcPts val="0"/>
              </a:spcAft>
              <a:buClr>
                <a:schemeClr val="lt1"/>
              </a:buClr>
              <a:buSzPts val="4400"/>
              <a:buFont typeface="Calibri"/>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Een chemische reactie die hitte en licht produceert in de vorm van vlammen.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0" name="Google Shape;260;p7"/>
          <p:cNvSpPr txBox="1"/>
          <p:nvPr/>
        </p:nvSpPr>
        <p:spPr>
          <a:xfrm>
            <a:off x="620359" y="686531"/>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Chemie van vuur</a:t>
            </a:r>
          </a:p>
          <a:p>
            <a:pPr marL="0" marR="0" lvl="0" indent="0" algn="l" rtl="0">
              <a:lnSpc>
                <a:spcPct val="90000"/>
              </a:lnSpc>
              <a:spcBef>
                <a:spcPts val="0"/>
              </a:spcBef>
              <a:spcAft>
                <a:spcPts val="0"/>
              </a:spcAft>
              <a:buClr>
                <a:schemeClr val="lt1"/>
              </a:buClr>
              <a:buSzPts val="4400"/>
              <a:buFont typeface="Calibri"/>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Vuur vereist drie elementen: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61" name="Google Shape;261;p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656354" y="718207"/>
            <a:ext cx="733778" cy="722489"/>
          </a:xfrm>
          <a:prstGeom prst="rect">
            <a:avLst/>
          </a:prstGeom>
          <a:noFill/>
          <a:ln>
            <a:noFill/>
          </a:ln>
        </p:spPr>
      </p:pic>
      <p:pic>
        <p:nvPicPr>
          <p:cNvPr id="262" name="Google Shape;262;p7"/>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622488" y="2447673"/>
            <a:ext cx="801511" cy="801511"/>
          </a:xfrm>
          <a:prstGeom prst="rect">
            <a:avLst/>
          </a:prstGeom>
          <a:noFill/>
          <a:ln>
            <a:noFill/>
          </a:ln>
        </p:spPr>
      </p:pic>
      <p:pic>
        <p:nvPicPr>
          <p:cNvPr id="263" name="Google Shape;263;p7"/>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601777" y="4481249"/>
            <a:ext cx="688622" cy="699911"/>
          </a:xfrm>
          <a:prstGeom prst="rect">
            <a:avLst/>
          </a:prstGeom>
          <a:noFill/>
          <a:ln>
            <a:noFill/>
          </a:ln>
        </p:spPr>
      </p:pic>
      <p:sp>
        <p:nvSpPr>
          <p:cNvPr id="264" name="Google Shape;264;p7"/>
          <p:cNvSpPr txBox="1"/>
          <p:nvPr/>
        </p:nvSpPr>
        <p:spPr>
          <a:xfrm>
            <a:off x="5697597" y="2083809"/>
            <a:ext cx="6494401"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Hitte</a:t>
            </a:r>
          </a:p>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Alles wat de temperatuur van een brandstof doet toenemen</a:t>
            </a:r>
          </a:p>
          <a:p>
            <a:pPr marL="342900" marR="0" lvl="0" indent="-342900" algn="l" rtl="0">
              <a:spcBef>
                <a:spcPts val="0"/>
              </a:spcBef>
              <a:spcAft>
                <a:spcPts val="0"/>
              </a:spcAft>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Mechanische frictie</a:t>
            </a:r>
          </a:p>
          <a:p>
            <a:pPr marL="342900" marR="0" lvl="0" indent="-342900" algn="l" rtl="0">
              <a:spcBef>
                <a:spcPts val="0"/>
              </a:spcBef>
              <a:spcAft>
                <a:spcPts val="0"/>
              </a:spcAft>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Elektrische hoogspanning</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Statische lading/ontlading</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1800"/>
              <a:buFont typeface="Arial"/>
              <a:buChar char="•"/>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Chemische reactie</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65" name="Google Shape;265;p7"/>
          <p:cNvSpPr txBox="1"/>
          <p:nvPr/>
        </p:nvSpPr>
        <p:spPr>
          <a:xfrm>
            <a:off x="5697598" y="617786"/>
            <a:ext cx="649440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Brandstof</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Elk brandbaar materiaal (vb. vodden, papier, hout)</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66" name="Google Shape;266;p7"/>
          <p:cNvSpPr txBox="1"/>
          <p:nvPr/>
        </p:nvSpPr>
        <p:spPr>
          <a:xfrm>
            <a:off x="5697598" y="4292348"/>
            <a:ext cx="649440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Zuurstof</a:t>
            </a:r>
            <a:endParaRPr lang="nl"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inhoud van de omliggende lucht</a:t>
            </a:r>
          </a:p>
          <a:p>
            <a:pPr marL="342900" indent="-342900" algn="l" rtl="0">
              <a:buClr>
                <a:srgbClr val="E42D38"/>
              </a:buClr>
              <a:buSzPts val="1800"/>
              <a:buFont typeface="Arial"/>
              <a:buChar char="•"/>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Lucht bevat normaal zo’n 21% zuurstof</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E42D38"/>
              </a:buClr>
              <a:buSzPts val="1800"/>
              <a:buFont typeface="Arial"/>
              <a:buChar char="•"/>
            </a:pPr>
            <a:r>
              <a:rPr lang="nl"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Voor een ontsteking is er minstens 15% zuurstof nodig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7" name="Google Shape;277;p8"/>
          <p:cNvSpPr txBox="1"/>
          <p:nvPr/>
        </p:nvSpPr>
        <p:spPr>
          <a:xfrm>
            <a:off x="467017" y="740963"/>
            <a:ext cx="350490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2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Hitteoverdracht</a:t>
            </a:r>
            <a:endParaRPr lang="nl" sz="36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Methodes waarmee hitte </a:t>
            </a: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wordt overgedragen</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78" name="Google Shape;278;p8"/>
          <p:cNvSpPr txBox="1"/>
          <p:nvPr/>
        </p:nvSpPr>
        <p:spPr>
          <a:xfrm>
            <a:off x="5113546" y="1279778"/>
            <a:ext cx="6076145"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Conductie</a:t>
            </a:r>
          </a:p>
          <a:p>
            <a:pPr marL="0" marR="0" lvl="0" indent="0" algn="l" rtl="0">
              <a:spcBef>
                <a:spcPts val="0"/>
              </a:spcBef>
              <a:spcAft>
                <a:spcPts val="0"/>
              </a:spcAft>
              <a:buNone/>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Overdracht van hitte via een vaste vorm (voorwerp) of vloeibare vorm (water)</a:t>
            </a:r>
          </a:p>
          <a:p>
            <a:pPr marL="0" marR="0" lvl="0" indent="0" algn="l" rtl="0">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20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Convectie</a:t>
            </a:r>
          </a:p>
          <a:p>
            <a:pPr marL="0" marR="0" lvl="0" indent="0" algn="l" rtl="0">
              <a:spcBef>
                <a:spcPts val="0"/>
              </a:spcBef>
              <a:spcAft>
                <a:spcPts val="0"/>
              </a:spcAft>
              <a:buNone/>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Overdracht van hitte via de beweging van rook en hete gassen in de lucht</a:t>
            </a:r>
          </a:p>
          <a:p>
            <a:pPr marL="0" marR="0" lvl="0" indent="0" algn="l" rtl="0">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Straling </a:t>
            </a:r>
          </a:p>
          <a:p>
            <a:pPr marL="0" marR="0" lvl="0" indent="0" algn="l" rtl="0">
              <a:spcBef>
                <a:spcPts val="0"/>
              </a:spcBef>
              <a:spcAft>
                <a:spcPts val="0"/>
              </a:spcAft>
              <a:buNone/>
            </a:pPr>
            <a:r>
              <a:rPr lang="nl"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Overdracht van hitte door de lucht, bv. zonlicht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9" name="Google Shape;289;p9"/>
          <p:cNvSpPr txBox="1"/>
          <p:nvPr/>
        </p:nvSpPr>
        <p:spPr>
          <a:xfrm>
            <a:off x="368116" y="686531"/>
            <a:ext cx="357421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Vuur heeft </a:t>
            </a:r>
            <a:r>
              <a:rPr lang="nl"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4 aparte </a:t>
            </a:r>
            <a:r>
              <a:rPr lang="nl"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fases</a:t>
            </a:r>
            <a:endParaRPr lang="nl"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23" name="Group 22">
            <a:extLst>
              <a:ext uri="{FF2B5EF4-FFF2-40B4-BE49-F238E27FC236}">
                <a16:creationId xmlns:a16="http://schemas.microsoft.com/office/drawing/2014/main" id="{38135C72-6516-7332-6A94-5F4C5B4BD793}"/>
              </a:ext>
            </a:extLst>
          </p:cNvPr>
          <p:cNvGrpSpPr/>
          <p:nvPr/>
        </p:nvGrpSpPr>
        <p:grpSpPr>
          <a:xfrm>
            <a:off x="4829424" y="176440"/>
            <a:ext cx="6646430" cy="6526656"/>
            <a:chOff x="-2300771" y="460779"/>
            <a:chExt cx="6646430" cy="6526656"/>
          </a:xfrm>
        </p:grpSpPr>
        <p:sp>
          <p:nvSpPr>
            <p:cNvPr id="3" name="Rectangle 2">
              <a:extLst>
                <a:ext uri="{FF2B5EF4-FFF2-40B4-BE49-F238E27FC236}">
                  <a16:creationId xmlns:a16="http://schemas.microsoft.com/office/drawing/2014/main" id="{580911D5-EB1E-9975-1158-07EFD7E7BBFF}"/>
                </a:ext>
              </a:extLst>
            </p:cNvPr>
            <p:cNvSpPr/>
            <p:nvPr/>
          </p:nvSpPr>
          <p:spPr>
            <a:xfrm>
              <a:off x="-2300771" y="460779"/>
              <a:ext cx="6622718" cy="141651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4" name="Google Shape;294;p9">
              <a:extLst>
                <a:ext uri="{FF2B5EF4-FFF2-40B4-BE49-F238E27FC236}">
                  <a16:creationId xmlns:a16="http://schemas.microsoft.com/office/drawing/2014/main" id="{4445C5A8-0A72-FEDA-C613-19641A801956}"/>
                </a:ext>
              </a:extLst>
            </p:cNvPr>
            <p:cNvSpPr txBox="1"/>
            <p:nvPr/>
          </p:nvSpPr>
          <p:spPr>
            <a:xfrm>
              <a:off x="-1163262" y="563329"/>
              <a:ext cx="5396392"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Ontwikkelingsfase</a:t>
              </a:r>
            </a:p>
            <a:p>
              <a:pPr marL="0" marR="0" lvl="0" indent="0" algn="l" rtl="0">
                <a:spcBef>
                  <a:spcPts val="0"/>
                </a:spcBef>
                <a:spcAft>
                  <a:spcPts val="0"/>
                </a:spcAft>
                <a:buNone/>
              </a:pPr>
              <a:r>
                <a:rPr lang="nl"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 ontwikkelingsfase is het ontstaan van een vuur, waar de temperatuur laag is, het vuur zich in de buurt van zijn ontstaan bevindt en de zichtbaarheid in de omgeving van het vuur nog niet door rook wordt belemmerd</a:t>
              </a:r>
              <a:r>
                <a:rPr lang="nl" sz="11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1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 name="TextBox 4">
              <a:extLst>
                <a:ext uri="{FF2B5EF4-FFF2-40B4-BE49-F238E27FC236}">
                  <a16:creationId xmlns:a16="http://schemas.microsoft.com/office/drawing/2014/main" id="{D7487E23-FC11-2B31-3168-DBD984248611}"/>
                </a:ext>
              </a:extLst>
            </p:cNvPr>
            <p:cNvSpPr txBox="1"/>
            <p:nvPr/>
          </p:nvSpPr>
          <p:spPr>
            <a:xfrm>
              <a:off x="-2125666" y="563329"/>
              <a:ext cx="1080881" cy="1015663"/>
            </a:xfrm>
            <a:prstGeom prst="rect">
              <a:avLst/>
            </a:prstGeom>
            <a:noFill/>
          </p:spPr>
          <p:txBody>
            <a:bodyPr wrap="square" rtlCol="0">
              <a:spAutoFit/>
            </a:bodyPr>
            <a:lstStyle/>
            <a:p>
              <a:pPr algn="l" rtl="0"/>
              <a:r>
                <a:rPr lang="nl"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STAP </a:t>
              </a: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01</a:t>
              </a:r>
            </a:p>
          </p:txBody>
        </p:sp>
        <p:sp>
          <p:nvSpPr>
            <p:cNvPr id="6" name="Rectangle 5">
              <a:extLst>
                <a:ext uri="{FF2B5EF4-FFF2-40B4-BE49-F238E27FC236}">
                  <a16:creationId xmlns:a16="http://schemas.microsoft.com/office/drawing/2014/main" id="{51D48F81-AA35-F748-B9AD-3CB2672CA911}"/>
                </a:ext>
              </a:extLst>
            </p:cNvPr>
            <p:cNvSpPr/>
            <p:nvPr/>
          </p:nvSpPr>
          <p:spPr>
            <a:xfrm>
              <a:off x="-2300771" y="2187551"/>
              <a:ext cx="6622718" cy="124144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7" name="TextBox 6">
              <a:extLst>
                <a:ext uri="{FF2B5EF4-FFF2-40B4-BE49-F238E27FC236}">
                  <a16:creationId xmlns:a16="http://schemas.microsoft.com/office/drawing/2014/main" id="{5F429E68-7ECB-648E-D0C0-25A1D38C8060}"/>
                </a:ext>
              </a:extLst>
            </p:cNvPr>
            <p:cNvSpPr txBox="1"/>
            <p:nvPr/>
          </p:nvSpPr>
          <p:spPr>
            <a:xfrm>
              <a:off x="3239818" y="2359290"/>
              <a:ext cx="1080881" cy="1015663"/>
            </a:xfrm>
            <a:prstGeom prst="rect">
              <a:avLst/>
            </a:prstGeom>
            <a:noFill/>
          </p:spPr>
          <p:txBody>
            <a:bodyPr wrap="square" rtlCol="0">
              <a:spAutoFit/>
            </a:bodyPr>
            <a:lstStyle/>
            <a:p>
              <a:pPr algn="l" rtl="0"/>
              <a:r>
                <a:rPr lang="nl"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STAP </a:t>
              </a: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02</a:t>
              </a:r>
            </a:p>
          </p:txBody>
        </p:sp>
        <p:sp>
          <p:nvSpPr>
            <p:cNvPr id="8" name="Rectangle 7">
              <a:extLst>
                <a:ext uri="{FF2B5EF4-FFF2-40B4-BE49-F238E27FC236}">
                  <a16:creationId xmlns:a16="http://schemas.microsoft.com/office/drawing/2014/main" id="{89945064-9599-9D96-8A19-DE0CE06903A4}"/>
                </a:ext>
              </a:extLst>
            </p:cNvPr>
            <p:cNvSpPr/>
            <p:nvPr/>
          </p:nvSpPr>
          <p:spPr>
            <a:xfrm>
              <a:off x="-2277059" y="3797256"/>
              <a:ext cx="6622718" cy="15523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9" name="TextBox 8">
              <a:extLst>
                <a:ext uri="{FF2B5EF4-FFF2-40B4-BE49-F238E27FC236}">
                  <a16:creationId xmlns:a16="http://schemas.microsoft.com/office/drawing/2014/main" id="{6F0A9695-7A99-9829-48AA-D22C5B77ED8F}"/>
                </a:ext>
              </a:extLst>
            </p:cNvPr>
            <p:cNvSpPr txBox="1"/>
            <p:nvPr/>
          </p:nvSpPr>
          <p:spPr>
            <a:xfrm>
              <a:off x="-2125666" y="4098210"/>
              <a:ext cx="1080881" cy="1015663"/>
            </a:xfrm>
            <a:prstGeom prst="rect">
              <a:avLst/>
            </a:prstGeom>
            <a:noFill/>
          </p:spPr>
          <p:txBody>
            <a:bodyPr wrap="square" rtlCol="0">
              <a:spAutoFit/>
            </a:bodyPr>
            <a:lstStyle/>
            <a:p>
              <a:pPr algn="l" rtl="0"/>
              <a:r>
                <a:rPr lang="nl"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STAP </a:t>
              </a: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03</a:t>
              </a:r>
            </a:p>
          </p:txBody>
        </p:sp>
        <p:sp>
          <p:nvSpPr>
            <p:cNvPr id="10" name="Rectangle 9">
              <a:extLst>
                <a:ext uri="{FF2B5EF4-FFF2-40B4-BE49-F238E27FC236}">
                  <a16:creationId xmlns:a16="http://schemas.microsoft.com/office/drawing/2014/main" id="{6F501B5B-63F2-9B31-00D5-0822B296463C}"/>
                </a:ext>
              </a:extLst>
            </p:cNvPr>
            <p:cNvSpPr/>
            <p:nvPr/>
          </p:nvSpPr>
          <p:spPr>
            <a:xfrm>
              <a:off x="-2300771" y="5579749"/>
              <a:ext cx="6622718" cy="1407686"/>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11" name="TextBox 10">
              <a:extLst>
                <a:ext uri="{FF2B5EF4-FFF2-40B4-BE49-F238E27FC236}">
                  <a16:creationId xmlns:a16="http://schemas.microsoft.com/office/drawing/2014/main" id="{22DC4F1B-DADE-02A0-F889-7CC2B8C82547}"/>
                </a:ext>
              </a:extLst>
            </p:cNvPr>
            <p:cNvSpPr txBox="1"/>
            <p:nvPr/>
          </p:nvSpPr>
          <p:spPr>
            <a:xfrm>
              <a:off x="3239818" y="5875711"/>
              <a:ext cx="1080881" cy="1015663"/>
            </a:xfrm>
            <a:prstGeom prst="rect">
              <a:avLst/>
            </a:prstGeom>
            <a:noFill/>
          </p:spPr>
          <p:txBody>
            <a:bodyPr wrap="square" rtlCol="0">
              <a:spAutoFit/>
            </a:bodyPr>
            <a:lstStyle/>
            <a:p>
              <a:pPr algn="l" rtl="0"/>
              <a:r>
                <a:rPr lang="nl"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STAP </a:t>
              </a: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04</a:t>
              </a:r>
            </a:p>
          </p:txBody>
        </p:sp>
        <p:sp>
          <p:nvSpPr>
            <p:cNvPr id="12" name="Google Shape;293;p9">
              <a:extLst>
                <a:ext uri="{FF2B5EF4-FFF2-40B4-BE49-F238E27FC236}">
                  <a16:creationId xmlns:a16="http://schemas.microsoft.com/office/drawing/2014/main" id="{39F857E7-50CA-1BF9-4B6C-6BDC4F3D28CB}"/>
                </a:ext>
              </a:extLst>
            </p:cNvPr>
            <p:cNvSpPr txBox="1"/>
            <p:nvPr/>
          </p:nvSpPr>
          <p:spPr>
            <a:xfrm>
              <a:off x="-1108346" y="2369731"/>
              <a:ext cx="434691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Groeifase</a:t>
              </a:r>
            </a:p>
            <a:p>
              <a:pPr marL="0" marR="0" lvl="0" indent="0" algn="l" rtl="0">
                <a:spcBef>
                  <a:spcPts val="0"/>
                </a:spcBef>
                <a:spcAft>
                  <a:spcPts val="0"/>
                </a:spcAft>
                <a:buNone/>
              </a:pPr>
              <a:r>
                <a:rPr lang="nl" sz="12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In de groeifase blijft het vuur in omvang toenemen door ontwikkeling van zijn eigen hitte en ontstaan er zichtbare rookpluimen. </a:t>
              </a:r>
              <a:endParaRPr lang="nl" sz="1200" dirty="0">
                <a:solidFill>
                  <a:srgbClr val="FF0000"/>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3" name="Google Shape;292;p9">
              <a:extLst>
                <a:ext uri="{FF2B5EF4-FFF2-40B4-BE49-F238E27FC236}">
                  <a16:creationId xmlns:a16="http://schemas.microsoft.com/office/drawing/2014/main" id="{87E6FA79-E768-70BE-48E1-243FE5CCFFC3}"/>
                </a:ext>
              </a:extLst>
            </p:cNvPr>
            <p:cNvSpPr txBox="1"/>
            <p:nvPr/>
          </p:nvSpPr>
          <p:spPr>
            <a:xfrm>
              <a:off x="-1174364" y="3895563"/>
              <a:ext cx="4701119"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Volledige ontwikkeling</a:t>
              </a:r>
              <a:endParaRPr lang="nl" sz="18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2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In deze fase bereikt het vuur zijn hoogste temperatuur en staat al het brandbaar materiaal in de ruimte in brand. De intensiteit van de brand wordt trouwens beperkt door de hoeveelheid aanwezige zuurstof, en tijdens deze fase moeten alle personen uit de buurt van het vuur blijven.</a:t>
              </a:r>
              <a:endParaRPr lang="nl" sz="1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 name="Google Shape;291;p9">
              <a:extLst>
                <a:ext uri="{FF2B5EF4-FFF2-40B4-BE49-F238E27FC236}">
                  <a16:creationId xmlns:a16="http://schemas.microsoft.com/office/drawing/2014/main" id="{0B2FD9AC-6300-DA35-43DB-D6065B03568A}"/>
                </a:ext>
              </a:extLst>
            </p:cNvPr>
            <p:cNvSpPr txBox="1"/>
            <p:nvPr/>
          </p:nvSpPr>
          <p:spPr>
            <a:xfrm>
              <a:off x="-1179082" y="5695198"/>
              <a:ext cx="4473525"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Uitdovingsfase </a:t>
              </a:r>
            </a:p>
            <a:p>
              <a:pPr marL="0" marR="0" lvl="0" indent="0" algn="l" rtl="0">
                <a:spcBef>
                  <a:spcPts val="0"/>
                </a:spcBef>
                <a:spcAft>
                  <a:spcPts val="0"/>
                </a:spcAft>
                <a:buNone/>
              </a:pPr>
              <a:r>
                <a:rPr lang="nl" sz="12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Het vuur heeft alle beschikbare zuurstof en brandstof opgebruikt en kan zichzelf niet langer in stand houden. De temperatuur begint te dalen en het vuur wordt minder intens, tot de verbranding volledig stopt. </a:t>
              </a:r>
              <a:endParaRPr lang="nl" sz="1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 name="Isosceles Triangle 15">
              <a:extLst>
                <a:ext uri="{FF2B5EF4-FFF2-40B4-BE49-F238E27FC236}">
                  <a16:creationId xmlns:a16="http://schemas.microsoft.com/office/drawing/2014/main" id="{78A690A9-31E1-B299-3A1C-9E73D1778335}"/>
                </a:ext>
              </a:extLst>
            </p:cNvPr>
            <p:cNvSpPr/>
            <p:nvPr/>
          </p:nvSpPr>
          <p:spPr>
            <a:xfrm rot="10800000">
              <a:off x="-2276617" y="2145835"/>
              <a:ext cx="1066850" cy="77806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15" name="Isosceles Triangle 14">
              <a:extLst>
                <a:ext uri="{FF2B5EF4-FFF2-40B4-BE49-F238E27FC236}">
                  <a16:creationId xmlns:a16="http://schemas.microsoft.com/office/drawing/2014/main" id="{90AB741A-F733-79FF-64E8-4A31446E2D8F}"/>
                </a:ext>
              </a:extLst>
            </p:cNvPr>
            <p:cNvSpPr/>
            <p:nvPr/>
          </p:nvSpPr>
          <p:spPr>
            <a:xfrm rot="10800000">
              <a:off x="-2159690" y="1877298"/>
              <a:ext cx="935219" cy="668526"/>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dirty="0"/>
            </a:p>
          </p:txBody>
        </p:sp>
        <p:sp>
          <p:nvSpPr>
            <p:cNvPr id="17" name="Isosceles Triangle 16">
              <a:extLst>
                <a:ext uri="{FF2B5EF4-FFF2-40B4-BE49-F238E27FC236}">
                  <a16:creationId xmlns:a16="http://schemas.microsoft.com/office/drawing/2014/main" id="{6999795C-CAB7-B19A-A808-8702B0D1A26C}"/>
                </a:ext>
              </a:extLst>
            </p:cNvPr>
            <p:cNvSpPr/>
            <p:nvPr/>
          </p:nvSpPr>
          <p:spPr>
            <a:xfrm rot="10800000">
              <a:off x="3246833" y="3761530"/>
              <a:ext cx="1066850" cy="77806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18" name="Isosceles Triangle 17">
              <a:extLst>
                <a:ext uri="{FF2B5EF4-FFF2-40B4-BE49-F238E27FC236}">
                  <a16:creationId xmlns:a16="http://schemas.microsoft.com/office/drawing/2014/main" id="{2BC0BD01-414F-F283-F7ED-52042AD91A7D}"/>
                </a:ext>
              </a:extLst>
            </p:cNvPr>
            <p:cNvSpPr/>
            <p:nvPr/>
          </p:nvSpPr>
          <p:spPr>
            <a:xfrm rot="10800000">
              <a:off x="3194893" y="3418922"/>
              <a:ext cx="1138055" cy="923289"/>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19" name="Isosceles Triangle 18">
              <a:extLst>
                <a:ext uri="{FF2B5EF4-FFF2-40B4-BE49-F238E27FC236}">
                  <a16:creationId xmlns:a16="http://schemas.microsoft.com/office/drawing/2014/main" id="{990EBA84-8844-15E6-49D7-88B6FC4650D6}"/>
                </a:ext>
              </a:extLst>
            </p:cNvPr>
            <p:cNvSpPr/>
            <p:nvPr/>
          </p:nvSpPr>
          <p:spPr>
            <a:xfrm rot="10800000">
              <a:off x="-2231360" y="5549381"/>
              <a:ext cx="1066850" cy="77806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0" name="Isosceles Triangle 19">
              <a:extLst>
                <a:ext uri="{FF2B5EF4-FFF2-40B4-BE49-F238E27FC236}">
                  <a16:creationId xmlns:a16="http://schemas.microsoft.com/office/drawing/2014/main" id="{8572D8F3-C9FF-0669-26FA-1C9231429092}"/>
                </a:ext>
              </a:extLst>
            </p:cNvPr>
            <p:cNvSpPr/>
            <p:nvPr/>
          </p:nvSpPr>
          <p:spPr>
            <a:xfrm rot="10800000">
              <a:off x="-2282539" y="5066869"/>
              <a:ext cx="1138055" cy="923289"/>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5" name="Google Shape;305;p10"/>
          <p:cNvSpPr txBox="1"/>
          <p:nvPr/>
        </p:nvSpPr>
        <p:spPr>
          <a:xfrm>
            <a:off x="171450" y="788131"/>
            <a:ext cx="392430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Woningbranden</a:t>
            </a:r>
            <a:endParaRPr lang="nl"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06" name="Google Shape;306;p10"/>
          <p:cNvSpPr txBox="1"/>
          <p:nvPr/>
        </p:nvSpPr>
        <p:spPr>
          <a:xfrm>
            <a:off x="4800931" y="379358"/>
            <a:ext cx="7219619" cy="6555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nl" sz="20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Feit #1: Keukenbranden komen het vaakst voor</a:t>
            </a:r>
          </a:p>
          <a:p>
            <a:pPr marL="0" marR="0" lvl="0" indent="0" algn="l" rtl="0">
              <a:lnSpc>
                <a:spcPct val="150000"/>
              </a:lnSpc>
              <a:spcBef>
                <a:spcPts val="0"/>
              </a:spcBef>
              <a:spcAft>
                <a:spcPts val="0"/>
              </a:spcAft>
              <a:buNone/>
            </a:pPr>
            <a:r>
              <a:rPr lang="nl" sz="20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Veiligheidstips:</a:t>
            </a:r>
          </a:p>
          <a:p>
            <a:pPr marL="342900" lvl="0" indent="-342900" algn="l" rtl="0">
              <a:lnSpc>
                <a:spcPct val="150000"/>
              </a:lnSpc>
              <a:buClr>
                <a:srgbClr val="E42D38"/>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Verlaat de keuken niet wanneer u kookt op kookplaten.</a:t>
            </a:r>
          </a:p>
          <a:p>
            <a:pPr marL="342900" lvl="0" indent="-342900" algn="l" rtl="0">
              <a:lnSpc>
                <a:spcPct val="150000"/>
              </a:lnSpc>
              <a:buClr>
                <a:srgbClr val="E42D38"/>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Vermijd rommel in de buurt van de magnetron.</a:t>
            </a:r>
          </a:p>
          <a:p>
            <a:pPr marL="342900" lvl="0" indent="-342900" algn="l" rtl="0">
              <a:lnSpc>
                <a:spcPct val="150000"/>
              </a:lnSpc>
              <a:buClr>
                <a:srgbClr val="E42D38"/>
              </a:buClr>
              <a:buSzPts val="1800"/>
              <a:buFont typeface="Arial"/>
              <a:buChar char="•"/>
            </a:pPr>
            <a:r>
              <a:rPr lang="nl" sz="18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Blus een vetbrand nooit met water, maar gebruik een brandblusser of bedek de pan of pot met een deksel om het vuur te verstikken.</a:t>
            </a:r>
          </a:p>
          <a:p>
            <a:pPr marL="0" marR="0" lvl="0" indent="0" algn="l" rtl="0">
              <a:lnSpc>
                <a:spcPct val="150000"/>
              </a:lnSpc>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Feit #2: Defecte of oude toestellen kunnen brand veroorzaken</a:t>
            </a:r>
            <a:endParaRPr lang="nl" sz="20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nl" sz="20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Veiligheidstips</a:t>
            </a:r>
          </a:p>
          <a:p>
            <a:pPr marL="342900" indent="-342900" algn="l" rtl="0">
              <a:lnSpc>
                <a:spcPct val="150000"/>
              </a:lnSpc>
              <a:buClr>
                <a:srgbClr val="E42D38"/>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Haal toestellen bij niet-gebruik uit het stopcontact.</a:t>
            </a:r>
          </a:p>
          <a:p>
            <a:pPr marL="342900" indent="-342900" algn="l" rtl="0">
              <a:lnSpc>
                <a:spcPct val="150000"/>
              </a:lnSpc>
              <a:buClr>
                <a:srgbClr val="E42D38"/>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Laat geen verlengkabels onder een tapijt lopen.</a:t>
            </a:r>
          </a:p>
          <a:p>
            <a:pPr marL="342900" indent="-342900" algn="l" rtl="0">
              <a:lnSpc>
                <a:spcPct val="150000"/>
              </a:lnSpc>
              <a:buClr>
                <a:srgbClr val="E42D38"/>
              </a:buClr>
              <a:buSzPts val="1800"/>
              <a:buFont typeface="Arial"/>
              <a:buChar char="•"/>
            </a:pPr>
            <a:r>
              <a:rPr lang="nl"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Controleer kabels van toestellen regelmatig op slijtage.</a:t>
            </a:r>
          </a:p>
          <a:p>
            <a:pPr marL="342900" indent="-342900" algn="l" rtl="0">
              <a:lnSpc>
                <a:spcPct val="150000"/>
              </a:lnSpc>
              <a:buClr>
                <a:srgbClr val="E42D38"/>
              </a:buClr>
              <a:buSzPts val="1800"/>
              <a:buFont typeface="Arial"/>
              <a:buChar char="•"/>
            </a:pPr>
            <a:r>
              <a:rPr lang="nl" sz="18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Zorg ervoor dat stopcontacten niet overbelast worden.</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2533</Words>
  <Application>Microsoft Office PowerPoint</Application>
  <PresentationFormat>Grand écran</PresentationFormat>
  <Paragraphs>375</Paragraphs>
  <Slides>35</Slides>
  <Notes>34</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Arial</vt:lpstr>
      <vt:lpstr>Calibri</vt:lpstr>
      <vt:lpstr>Noto Sans Symbols</vt:lpstr>
      <vt:lpstr>Open sans</vt:lpstr>
      <vt:lpstr>Arial Nova</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39</cp:revision>
  <dcterms:created xsi:type="dcterms:W3CDTF">2021-09-10T07:38:40Z</dcterms:created>
  <dcterms:modified xsi:type="dcterms:W3CDTF">2024-09-23T13:54:19Z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2022-06-01T21:18:20Z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c8a60539-0660-4913-a965-f683f37bdb95</vt:lpwstr>
  </property>
  <property fmtid="{D5CDD505-2E9C-101B-9397-08002B2CF9AE}" pid="8" name="MSIP_Label_caf3f7fd-5cd4-4287-9002-aceb9af13c42_ContentBits">
    <vt:lpwstr>2</vt:lpwstr>
  </property>
</Properties>
</file>