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6"/>
  </p:notesMasterIdLst>
  <p:sldIdLst>
    <p:sldId id="310" r:id="rId2"/>
    <p:sldId id="30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1" r:id="rId4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0" roundtripDataSignature="AMtx7mhnMLjCKskIQcLm7GwM2KkMs2+N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drim Trainin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333F"/>
    <a:srgbClr val="011E41"/>
    <a:srgbClr val="E8E8E8"/>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2CBF3E3-3F9C-44C5-950F-97CFD9649006}">
  <a:tblStyle styleId="{12CBF3E3-3F9C-44C5-950F-97CFD964900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50" Type="http://customschemas.google.com/relationships/presentationmetadata" Target="meta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56"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ita REDOY" userId="bdf92b45-d4ea-4a1c-a375-114a0375a38b" providerId="ADAL" clId="{04B360FC-7E89-4E7D-82AA-9E7F57642DB3}"/>
    <pc:docChg chg="modSld">
      <pc:chgData name="Vanita REDOY" userId="bdf92b45-d4ea-4a1c-a375-114a0375a38b" providerId="ADAL" clId="{04B360FC-7E89-4E7D-82AA-9E7F57642DB3}" dt="2024-07-03T00:04:06.997" v="0" actId="255"/>
      <pc:docMkLst>
        <pc:docMk/>
      </pc:docMkLst>
      <pc:sldChg chg="modSp mod">
        <pc:chgData name="Vanita REDOY" userId="bdf92b45-d4ea-4a1c-a375-114a0375a38b" providerId="ADAL" clId="{04B360FC-7E89-4E7D-82AA-9E7F57642DB3}" dt="2024-07-03T00:04:06.997" v="0" actId="255"/>
        <pc:sldMkLst>
          <pc:docMk/>
          <pc:sldMk cId="0" sldId="274"/>
        </pc:sldMkLst>
        <pc:spChg chg="mod">
          <ac:chgData name="Vanita REDOY" userId="bdf92b45-d4ea-4a1c-a375-114a0375a38b" providerId="ADAL" clId="{04B360FC-7E89-4E7D-82AA-9E7F57642DB3}" dt="2024-07-03T00:04:06.997" v="0" actId="255"/>
          <ac:spMkLst>
            <pc:docMk/>
            <pc:sldMk cId="0" sldId="274"/>
            <ac:spMk id="3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52989-18D5-6443-E44A-D9DA3670B6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A07241-67F4-D317-A968-E8EB780BD3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DB7E54-A89A-95BC-64C0-63A8AB4C279A}"/>
              </a:ext>
            </a:extLst>
          </p:cNvPr>
          <p:cNvSpPr>
            <a:spLocks noGrp="1"/>
          </p:cNvSpPr>
          <p:nvPr>
            <p:ph type="body" idx="1"/>
          </p:nvPr>
        </p:nvSpPr>
        <p:spPr/>
        <p:txBody>
          <a:bodyPr/>
          <a:lstStyle/>
          <a:p>
            <a:endParaRPr lang="en-TT"/>
          </a:p>
        </p:txBody>
      </p:sp>
      <p:sp>
        <p:nvSpPr>
          <p:cNvPr id="4" name="Slide Number Placeholder 3">
            <a:extLst>
              <a:ext uri="{FF2B5EF4-FFF2-40B4-BE49-F238E27FC236}">
                <a16:creationId xmlns:a16="http://schemas.microsoft.com/office/drawing/2014/main" id="{891DCC80-1342-0EE6-77D1-B21438D6FFE1}"/>
              </a:ext>
            </a:extLst>
          </p:cNvPr>
          <p:cNvSpPr>
            <a:spLocks noGrp="1"/>
          </p:cNvSpPr>
          <p:nvPr>
            <p:ph type="sldNum" sz="quarter" idx="5"/>
          </p:nvPr>
        </p:nvSpPr>
        <p:spPr/>
        <p:txBody>
          <a:bodyPr/>
          <a:lstStyle/>
          <a:p>
            <a:fld id="{3A7892D1-C521-4241-BBF2-D66905FDC5C3}" type="slidenum">
              <a:rPr lang="en-TT" smtClean="0"/>
              <a:t>1</a:t>
            </a:fld>
            <a:endParaRPr lang="en-TT"/>
          </a:p>
        </p:txBody>
      </p:sp>
    </p:spTree>
    <p:extLst>
      <p:ext uri="{BB962C8B-B14F-4D97-AF65-F5344CB8AC3E}">
        <p14:creationId xmlns:p14="http://schemas.microsoft.com/office/powerpoint/2010/main" val="1865818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Note: Include points on the difference in search and rescue between earthquake in Haiti and Hurricane Dorian in the Bahamas.</a:t>
            </a:r>
            <a:endParaRPr/>
          </a:p>
        </p:txBody>
      </p:sp>
      <p:sp>
        <p:nvSpPr>
          <p:cNvPr id="240" name="Google Shape;24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c70a4b4038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2c70a4b4038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c70a4b4038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5" name="Google Shape;305;g2c70a4b4038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c70a4b4038_0_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2c70a4b4038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c70a4b4038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c70a4b4038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c70a4b4038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g2c70a4b4038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2" name="Google Shape;42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2" name="Google Shape;47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6" name="Google Shape;486;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Size Up is the terminology used by Search and Rescue persons, explain that it does sound odd but it is the proper terminology used. </a:t>
            </a:r>
            <a:endParaRPr/>
          </a:p>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7" name="Google Shape;54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6" name="Google Shape;566;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8" name="Google Shape;578;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victim is placed in a chair and tilted backward as rescuers lift the victim.  This carry requires two rescuers: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Rescuer 1:  Facing the back of the chair, grasp the back uprights.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Rescuer 2:  Facing away from the victim, reach back and grasp the two front legs of the chair.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Both rescuers:  Tilt the chair back, lift, and walk out. </a:t>
            </a:r>
            <a:r>
              <a:rPr lang="en-US" sz="1200" b="1">
                <a:solidFill>
                  <a:schemeClr val="dk1"/>
                </a:solidFill>
                <a:latin typeface="Calibri"/>
                <a:ea typeface="Calibri"/>
                <a:cs typeface="Calibri"/>
                <a:sym typeface="Calibri"/>
              </a:rPr>
              <a:t>One-Person Arm Carry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rescuer holds the victim around the victim’s back and under the knees. </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Get the group to practice these other lifts</a:t>
            </a:r>
            <a:endParaRPr/>
          </a:p>
          <a:p>
            <a:pPr marL="0" lvl="0" indent="0" algn="l" rtl="0">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One-Person Pack-Strap Carry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rescuer places the victim’s arms over his or her shoulder and grabs the victim’s hands over his or her chest, then hoists the victim by bending over slightly.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a:t>
            </a:r>
            <a:r>
              <a:rPr lang="en-US" sz="1200" b="1">
                <a:solidFill>
                  <a:schemeClr val="dk1"/>
                </a:solidFill>
                <a:latin typeface="Calibri"/>
                <a:ea typeface="Calibri"/>
                <a:cs typeface="Calibri"/>
                <a:sym typeface="Calibri"/>
              </a:rPr>
              <a:t>Two-Person Carry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Rescuer 1 squats at the victim’s head and grasps the victim from behind at the midsection.  Rescuer 2 squats between the victim’s knees, grasping the outside of the knees.  Both rescuers rise to a standing position</a:t>
            </a:r>
            <a:r>
              <a:rPr lang="en-US"/>
              <a:t> </a:t>
            </a:r>
            <a:endParaRPr/>
          </a:p>
          <a:p>
            <a:pPr marL="0" lvl="0" indent="0" algn="l" rtl="0">
              <a:spcBef>
                <a:spcPts val="0"/>
              </a:spcBef>
              <a:spcAft>
                <a:spcPts val="0"/>
              </a:spcAft>
              <a:buNone/>
            </a:pPr>
            <a:endParaRPr/>
          </a:p>
        </p:txBody>
      </p:sp>
      <p:sp>
        <p:nvSpPr>
          <p:cNvPr id="608" name="Google Shape;60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 Blanket carry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This method requires at least six rescuers to ensure stability for the victim and that one rescuer must be designated the lead person: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1:  Lay a blanket next to the victim.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2:  Tuck the blanket under the victim, and roll the victim into the center of the blanket.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3:  With three rescuers squatting on each side and grasping a "handle," the lead person checks the team for even weight distribution and correct lifting position.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4:  The lead person calls out, "Ready to lift on the count of three:  One, two, three, </a:t>
            </a:r>
            <a:r>
              <a:rPr lang="en-US" sz="1200" i="1" dirty="0">
                <a:solidFill>
                  <a:schemeClr val="dk1"/>
                </a:solidFill>
                <a:latin typeface="Calibri"/>
                <a:ea typeface="Calibri"/>
                <a:cs typeface="Calibri"/>
                <a:sym typeface="Calibri"/>
              </a:rPr>
              <a:t>lift.</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5:  The team lifts and stands in unison— keeping the victim level—and carries the victim feet first.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team must also lower the victim together, using the following steps: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1:  The lead person calls out, "Ready to lower on the count of three:  One, two, three, lower."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Step 2:  The team lowers the victim in unison, exercising caution to keep the victim level. </a:t>
            </a:r>
            <a:endParaRPr dirty="0"/>
          </a:p>
          <a:p>
            <a:pPr marL="0" lvl="0" indent="0" algn="l" rtl="0">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Blanket Drag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victim is wrapped in a blanket with the rescuer squatting at the victim’s head.  The rescuer grasps the blanket behind the victim’s head and drags him or her clear of the hazard. </a:t>
            </a:r>
            <a:endParaRPr dirty="0"/>
          </a:p>
          <a:p>
            <a:pPr marL="0" lvl="0" indent="0" algn="l" rtl="0">
              <a:spcBef>
                <a:spcPts val="0"/>
              </a:spcBef>
              <a:spcAft>
                <a:spcPts val="0"/>
              </a:spcAft>
              <a:buNone/>
            </a:pPr>
            <a:endParaRPr dirty="0"/>
          </a:p>
        </p:txBody>
      </p:sp>
      <p:sp>
        <p:nvSpPr>
          <p:cNvPr id="621" name="Google Shape;621;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2c70a4b4038_0_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g2c70a4b4038_0_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 Blanket carry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This method requires at least six rescuers to ensure stability for the victim and that one rescuer must be designated the lead person: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1:  Lay a blanket next to the victim.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2:  Tuck the blanket under the victim, and roll the victim into the center of the blanket.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3:  With three rescuers squatting on each side and grasping a "handle," the lead person checks the team for even weight distribution and correct lifting position.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4:  The lead person calls out, "Ready to lift on the count of three:  One, two, three, </a:t>
            </a:r>
            <a:r>
              <a:rPr lang="en-US" sz="1200" i="1" dirty="0">
                <a:solidFill>
                  <a:schemeClr val="dk1"/>
                </a:solidFill>
                <a:latin typeface="Calibri"/>
                <a:ea typeface="Calibri"/>
                <a:cs typeface="Calibri"/>
                <a:sym typeface="Calibri"/>
              </a:rPr>
              <a:t>lift.</a:t>
            </a:r>
            <a:r>
              <a:rPr lang="en-US" sz="1200" dirty="0">
                <a:solidFill>
                  <a:schemeClr val="dk1"/>
                </a:solidFill>
                <a:latin typeface="Calibri"/>
                <a:ea typeface="Calibri"/>
                <a:cs typeface="Calibri"/>
                <a:sym typeface="Calibri"/>
              </a:rPr>
              <a:t>"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5:  The team lifts and stands in unison— keeping the victim level—and carries the victim feet first.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team must also lower the victim together, using the following steps: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 Step 1:  The lead person calls out, "Ready to lower on the count of three:  One, two, three, lower." </a:t>
            </a:r>
            <a:endParaRPr dirty="0"/>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Step 2:  The team lowers the victim in unison, exercising caution to keep the victim level. </a:t>
            </a:r>
            <a:endParaRPr dirty="0"/>
          </a:p>
          <a:p>
            <a:pPr marL="0" lvl="0" indent="0" algn="l" rtl="0">
              <a:spcBef>
                <a:spcPts val="0"/>
              </a:spcBef>
              <a:spcAft>
                <a:spcPts val="0"/>
              </a:spcAft>
              <a:buClr>
                <a:schemeClr val="dk1"/>
              </a:buClr>
              <a:buSzPts val="1200"/>
              <a:buFont typeface="Calibri"/>
              <a:buNone/>
            </a:pPr>
            <a:r>
              <a:rPr lang="en-US" sz="1200" b="1" dirty="0">
                <a:solidFill>
                  <a:schemeClr val="dk1"/>
                </a:solidFill>
                <a:latin typeface="Calibri"/>
                <a:ea typeface="Calibri"/>
                <a:cs typeface="Calibri"/>
                <a:sym typeface="Calibri"/>
              </a:rPr>
              <a:t>Blanket Drag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victim is wrapped in a blanket with the rescuer squatting at the victim’s head.  The rescuer grasps the blanket behind the victim’s head and drags him or her clear of the hazard. </a:t>
            </a:r>
            <a:endParaRPr dirty="0"/>
          </a:p>
          <a:p>
            <a:pPr marL="0" lvl="0" indent="0" algn="l" rtl="0">
              <a:spcBef>
                <a:spcPts val="0"/>
              </a:spcBef>
              <a:spcAft>
                <a:spcPts val="0"/>
              </a:spcAft>
              <a:buNone/>
            </a:pPr>
            <a:endParaRPr dirty="0"/>
          </a:p>
        </p:txBody>
      </p:sp>
      <p:sp>
        <p:nvSpPr>
          <p:cNvPr id="634" name="Google Shape;634;g2c70a4b4038_0_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Unsafe situations likely to be encountered by rescuers include</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Contaminated air and water</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Operating tools and equipment in poor condition</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Lots of weight lifting, excessive fatigue and stress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Adverse weather conditions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Unknown work scenarios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Working in small, confined spaces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Unstable structures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Presents of hazardous materials</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Excessive noise. Dust, smoke and fire</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Earthquake aftershocks</a:t>
            </a:r>
            <a:endParaRPr/>
          </a:p>
          <a:p>
            <a:pPr marL="0" lvl="0" indent="0" algn="l" rtl="0">
              <a:spcBef>
                <a:spcPts val="0"/>
              </a:spcBef>
              <a:spcAft>
                <a:spcPts val="0"/>
              </a:spcAft>
              <a:buNone/>
            </a:pPr>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c70a4b4038_0_1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g2c70a4b4038_0_10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 Blanket carry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This method requires at least six rescuers to ensure stability for the victim and that one rescuer must be designated the lead person: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Step 1:  Lay a blanket next to the victim.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Step 2:  Tuck the blanket under the victim, and roll the victim into the center of the blanket.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Step 3:  With three rescuers squatting on each side and grasping a "handle," the lead person checks the team for even weight distribution and correct lifting position.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Step 4:  The lead person calls out, "Ready to lift on the count of three:  One, two, three, </a:t>
            </a:r>
            <a:r>
              <a:rPr lang="en-US" sz="1200" i="1">
                <a:solidFill>
                  <a:schemeClr val="dk1"/>
                </a:solidFill>
                <a:latin typeface="Calibri"/>
                <a:ea typeface="Calibri"/>
                <a:cs typeface="Calibri"/>
                <a:sym typeface="Calibri"/>
              </a:rPr>
              <a:t>lift.</a:t>
            </a:r>
            <a:r>
              <a:rPr lang="en-US" sz="1200">
                <a:solidFill>
                  <a:schemeClr val="dk1"/>
                </a:solidFill>
                <a:latin typeface="Calibri"/>
                <a:ea typeface="Calibri"/>
                <a:cs typeface="Calibri"/>
                <a:sym typeface="Calibri"/>
              </a:rPr>
              <a:t>"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Step 5:  The team lifts and stands in unison— keeping the victim level—and carries the victim feet first.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team must also lower the victim together, using the following steps: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 Step 1:  The lead person calls out, "Ready to lower on the count of three:  One, two, three, lower." </a:t>
            </a:r>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Step 2:  The team lowers the victim in unison, exercising caution to keep the victim level. </a:t>
            </a:r>
            <a:endParaRPr/>
          </a:p>
          <a:p>
            <a:pPr marL="0" lvl="0" indent="0" algn="l"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Blanket Drag </a:t>
            </a:r>
            <a:endParaRPr sz="12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The victim is wrapped in a blanket with the rescuer squatting at the victim’s head.  The rescuer grasps the blanket behind the victim’s head and drags him or her clear of the hazard. </a:t>
            </a:r>
            <a:endParaRPr/>
          </a:p>
          <a:p>
            <a:pPr marL="0" lvl="0" indent="0" algn="l" rtl="0">
              <a:spcBef>
                <a:spcPts val="0"/>
              </a:spcBef>
              <a:spcAft>
                <a:spcPts val="0"/>
              </a:spcAft>
              <a:buNone/>
            </a:pPr>
            <a:endParaRPr/>
          </a:p>
        </p:txBody>
      </p:sp>
      <p:sp>
        <p:nvSpPr>
          <p:cNvPr id="642" name="Google Shape;642;g2c70a4b4038_0_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9" name="Google Shape;64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3" name="Google Shape;66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786" name="Google Shape;78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Rescuers are likely to encounter many unsafe situations and they can also engage in many unsafe actions. It is important to take steps as CDRT to reduce danger from both for your teams.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EMPHASIZE: CDRT Members should endeavour not to put themselves in undue danger or do anything that could further endanger those they are trying to help.</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100"/>
              <a:buFont typeface="Arial"/>
              <a:buNone/>
            </a:pP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66" name="Google Shape;16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Facilitator needs to stress here SAFETY, just because CDRTs have equipment does not mean that they should risk their lives if they are not properly trained to rescue an individual. Identify the authorised agency to conduct Search and Rescue and link their support role to this agency, making sure they understand what their specific role in light search and rescue situations. Also mention CERTs if applicable in your country and how they can become properly certified. </a:t>
            </a:r>
            <a:endParaRPr/>
          </a:p>
          <a:p>
            <a:pPr marL="0" lvl="0" indent="0" algn="l" rtl="0">
              <a:spcBef>
                <a:spcPts val="0"/>
              </a:spcBef>
              <a:spcAft>
                <a:spcPts val="0"/>
              </a:spcAft>
              <a:buClr>
                <a:schemeClr val="dk1"/>
              </a:buClr>
              <a:buSzPts val="1200"/>
              <a:buFont typeface="Calibri"/>
              <a:buNone/>
            </a:pPr>
            <a:r>
              <a:rPr lang="en-US"/>
              <a:t>is it safe, should be the catch phrase. INITIAL SAFETY ASSESSMENT is critical</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181" name="Google Shape;181;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r>
              <a:rPr lang="en-US" b="1"/>
              <a:t>Time of Day </a:t>
            </a:r>
            <a:r>
              <a:rPr lang="en-US"/>
              <a:t>- At night, more people will be in their homes, so the greatest need for search and rescue will be in residential settings.  During the day, people will be at work, so the need will be in commercial buildings. Some emergency services are not available—or not available in the same numbers—during the evenings or on weekends</a:t>
            </a:r>
            <a:endParaRPr/>
          </a:p>
          <a:p>
            <a:pPr marL="457200" marR="0" lvl="0" indent="-228600" algn="l" rtl="0">
              <a:lnSpc>
                <a:spcPct val="100000"/>
              </a:lnSpc>
              <a:spcBef>
                <a:spcPts val="0"/>
              </a:spcBef>
              <a:spcAft>
                <a:spcPts val="0"/>
              </a:spcAft>
              <a:buClr>
                <a:srgbClr val="000000"/>
              </a:buClr>
              <a:buSzPts val="1400"/>
              <a:buFont typeface="Calibri"/>
              <a:buChar char="-"/>
            </a:pPr>
            <a:r>
              <a:rPr lang="en-US" b="1"/>
              <a:t>The type of structure </a:t>
            </a:r>
            <a:r>
              <a:rPr lang="en-US"/>
              <a:t>- </a:t>
            </a:r>
            <a:r>
              <a:rPr lang="en-US" sz="1200">
                <a:latin typeface="Arial"/>
                <a:ea typeface="Arial"/>
                <a:cs typeface="Arial"/>
                <a:sym typeface="Arial"/>
              </a:rPr>
              <a:t>The purpose for which the structure was designed may indicate the likely number of victims, and their location. </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1">
                <a:latin typeface="Arial"/>
                <a:ea typeface="Arial"/>
                <a:cs typeface="Arial"/>
                <a:sym typeface="Arial"/>
              </a:rPr>
              <a:t>Construction type </a:t>
            </a:r>
            <a:r>
              <a:rPr lang="en-US" sz="1200">
                <a:latin typeface="Arial"/>
                <a:ea typeface="Arial"/>
                <a:cs typeface="Arial"/>
                <a:sym typeface="Arial"/>
              </a:rPr>
              <a:t>– Some types of construction is more susceptible than others.</a:t>
            </a:r>
            <a:endParaRPr/>
          </a:p>
          <a:p>
            <a:pPr marL="457200" marR="0" lvl="0" indent="-228600" algn="l" rtl="0">
              <a:lnSpc>
                <a:spcPct val="100000"/>
              </a:lnSpc>
              <a:spcBef>
                <a:spcPts val="0"/>
              </a:spcBef>
              <a:spcAft>
                <a:spcPts val="0"/>
              </a:spcAft>
              <a:buClr>
                <a:srgbClr val="000000"/>
              </a:buClr>
              <a:buSzPts val="1400"/>
              <a:buFont typeface="Arial"/>
              <a:buChar char="-"/>
            </a:pPr>
            <a:r>
              <a:rPr lang="en-US" sz="1200" b="1">
                <a:latin typeface="Arial"/>
                <a:ea typeface="Arial"/>
                <a:cs typeface="Arial"/>
                <a:sym typeface="Arial"/>
              </a:rPr>
              <a:t>Weather:</a:t>
            </a:r>
            <a:r>
              <a:rPr lang="en-US" sz="1200">
                <a:latin typeface="Arial"/>
                <a:ea typeface="Arial"/>
                <a:cs typeface="Arial"/>
                <a:sym typeface="Arial"/>
              </a:rPr>
              <a:t> Severe weather will have an effect on victims and rescuers alike and will certainly hamper rescue efforts.</a:t>
            </a:r>
            <a:endParaRPr/>
          </a:p>
          <a:p>
            <a:pPr marL="0" marR="0" lvl="0" indent="0" algn="just" rtl="0">
              <a:spcBef>
                <a:spcPts val="0"/>
              </a:spcBef>
              <a:spcAft>
                <a:spcPts val="0"/>
              </a:spcAft>
              <a:buClr>
                <a:schemeClr val="dk1"/>
              </a:buClr>
              <a:buSzPts val="1200"/>
              <a:buFont typeface="Noto Sans Symbols"/>
              <a:buNone/>
            </a:pPr>
            <a:r>
              <a:rPr lang="en-US" sz="1200" b="0">
                <a:latin typeface="Arial"/>
                <a:ea typeface="Arial"/>
                <a:cs typeface="Arial"/>
                <a:sym typeface="Arial"/>
              </a:rPr>
              <a:t>- </a:t>
            </a:r>
            <a:r>
              <a:rPr lang="en-US" sz="1200" b="1">
                <a:latin typeface="Arial"/>
                <a:ea typeface="Arial"/>
                <a:cs typeface="Arial"/>
                <a:sym typeface="Arial"/>
              </a:rPr>
              <a:t>Hazards:</a:t>
            </a:r>
            <a:r>
              <a:rPr lang="en-US" sz="1200">
                <a:latin typeface="Arial"/>
                <a:ea typeface="Arial"/>
                <a:cs typeface="Arial"/>
                <a:sym typeface="Arial"/>
              </a:rPr>
              <a:t> Knowledge of other potential hazards in the general and immediate areas is important to search and rescue efforts. </a:t>
            </a:r>
            <a:endParaRPr sz="1200">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206" name="Google Shape;20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4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4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4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4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4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4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4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6"/>
          <p:cNvSpPr>
            <a:spLocks noGrp="1"/>
          </p:cNvSpPr>
          <p:nvPr>
            <p:ph type="pic" idx="2"/>
          </p:nvPr>
        </p:nvSpPr>
        <p:spPr>
          <a:xfrm>
            <a:off x="5183188" y="987425"/>
            <a:ext cx="6172200" cy="4873625"/>
          </a:xfrm>
          <a:prstGeom prst="rect">
            <a:avLst/>
          </a:prstGeom>
          <a:noFill/>
          <a:ln>
            <a:noFill/>
          </a:ln>
        </p:spPr>
      </p:sp>
      <p:sp>
        <p:nvSpPr>
          <p:cNvPr id="69" name="Google Shape;69;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37" descr="{&quot;HashCode&quot;:439207315,&quot;Placement&quot;:&quot;Footer&quot;,&quot;Top&quot;:519.343,&quot;Left&quot;:0.0,&quot;SlideWidth&quot;:960,&quot;SlideHeight&quot;:540}"/>
          <p:cNvSpPr txBox="1"/>
          <p:nvPr/>
        </p:nvSpPr>
        <p:spPr>
          <a:xfrm>
            <a:off x="0" y="6595656"/>
            <a:ext cx="678298" cy="262344"/>
          </a:xfrm>
          <a:prstGeom prst="rect">
            <a:avLst/>
          </a:prstGeom>
          <a:noFill/>
          <a:ln>
            <a:noFill/>
          </a:ln>
        </p:spPr>
        <p:txBody>
          <a:bodyPr spcFirstLastPara="1" wrap="square" lIns="0" tIns="0" rIns="0" bIns="0" anchor="ctr" anchorCtr="1">
            <a:spAutoFit/>
          </a:bodyPr>
          <a:lstStyle/>
          <a:p>
            <a:pPr marL="0" marR="0" lvl="0" indent="0" algn="l" rtl="0">
              <a:spcBef>
                <a:spcPts val="0"/>
              </a:spcBef>
              <a:spcAft>
                <a:spcPts val="0"/>
              </a:spcAft>
              <a:buNone/>
            </a:pPr>
            <a:r>
              <a:rPr lang="en-US" sz="1000" b="0" i="0" u="none" strike="noStrike" cap="none">
                <a:solidFill>
                  <a:srgbClr val="000000"/>
                </a:solidFill>
                <a:latin typeface="Calibri"/>
                <a:ea typeface="Calibri"/>
                <a:cs typeface="Calibri"/>
                <a:sym typeface="Calibri"/>
              </a:rPr>
              <a:t>Internal</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46.png"/><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3.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hyperlink" Target="http://www.cadrim.org/" TargetMode="External"/><Relationship Id="rId7" Type="http://schemas.openxmlformats.org/officeDocument/2006/relationships/image" Target="../media/image69.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68.jpeg"/><Relationship Id="rId5" Type="http://schemas.openxmlformats.org/officeDocument/2006/relationships/image" Target="../media/image67.png"/><Relationship Id="rId4"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5D6DB-32DE-9D1C-A499-06E9460E19C8}"/>
            </a:ext>
          </a:extLst>
        </p:cNvPr>
        <p:cNvGrpSpPr/>
        <p:nvPr/>
      </p:nvGrpSpPr>
      <p:grpSpPr>
        <a:xfrm>
          <a:off x="0" y="0"/>
          <a:ext cx="0" cy="0"/>
          <a:chOff x="0" y="0"/>
          <a:chExt cx="0" cy="0"/>
        </a:xfrm>
      </p:grpSpPr>
      <p:pic>
        <p:nvPicPr>
          <p:cNvPr id="2" name="Google Shape;89;p1" descr="A picture containing outdoor, person, ground, nature&#10;&#10;Description automatically generated">
            <a:extLst>
              <a:ext uri="{FF2B5EF4-FFF2-40B4-BE49-F238E27FC236}">
                <a16:creationId xmlns:a16="http://schemas.microsoft.com/office/drawing/2014/main" id="{D46C842A-CCB8-05E3-FE1C-61D8736C7A69}"/>
              </a:ext>
            </a:extLst>
          </p:cNvPr>
          <p:cNvPicPr preferRelativeResize="0"/>
          <p:nvPr/>
        </p:nvPicPr>
        <p:blipFill rotWithShape="1">
          <a:blip r:embed="rId3">
            <a:alphaModFix/>
          </a:blip>
          <a:srcRect l="4518" t="28192"/>
          <a:stretch/>
        </p:blipFill>
        <p:spPr>
          <a:xfrm>
            <a:off x="0" y="0"/>
            <a:ext cx="12192000" cy="6858000"/>
          </a:xfrm>
          <a:prstGeom prst="rect">
            <a:avLst/>
          </a:prstGeom>
          <a:noFill/>
          <a:ln>
            <a:noFill/>
          </a:ln>
        </p:spPr>
      </p:pic>
      <p:grpSp>
        <p:nvGrpSpPr>
          <p:cNvPr id="12" name="Group 11">
            <a:extLst>
              <a:ext uri="{FF2B5EF4-FFF2-40B4-BE49-F238E27FC236}">
                <a16:creationId xmlns:a16="http://schemas.microsoft.com/office/drawing/2014/main" id="{A3EF38AA-6D17-DD78-05EB-8999F147A72E}"/>
              </a:ext>
            </a:extLst>
          </p:cNvPr>
          <p:cNvGrpSpPr/>
          <p:nvPr/>
        </p:nvGrpSpPr>
        <p:grpSpPr>
          <a:xfrm>
            <a:off x="0" y="1814273"/>
            <a:ext cx="12192000" cy="4540107"/>
            <a:chOff x="3544" y="1909969"/>
            <a:chExt cx="12192000" cy="4540107"/>
          </a:xfrm>
        </p:grpSpPr>
        <p:sp>
          <p:nvSpPr>
            <p:cNvPr id="3" name="Rectangle 2">
              <a:extLst>
                <a:ext uri="{FF2B5EF4-FFF2-40B4-BE49-F238E27FC236}">
                  <a16:creationId xmlns:a16="http://schemas.microsoft.com/office/drawing/2014/main" id="{E39ED9CD-EE05-A3CC-73F5-492FB5ED1D6C}"/>
                </a:ext>
              </a:extLst>
            </p:cNvPr>
            <p:cNvSpPr/>
            <p:nvPr/>
          </p:nvSpPr>
          <p:spPr>
            <a:xfrm>
              <a:off x="3544" y="2272581"/>
              <a:ext cx="12192000" cy="3814884"/>
            </a:xfrm>
            <a:prstGeom prst="rect">
              <a:avLst/>
            </a:prstGeom>
            <a:solidFill>
              <a:srgbClr val="011E41">
                <a:alpha val="7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D1727F-170E-BDFB-EB01-99558065BDDF}"/>
                </a:ext>
              </a:extLst>
            </p:cNvPr>
            <p:cNvSpPr/>
            <p:nvPr/>
          </p:nvSpPr>
          <p:spPr>
            <a:xfrm>
              <a:off x="341197" y="1909972"/>
              <a:ext cx="5857584" cy="4540102"/>
            </a:xfrm>
            <a:prstGeom prst="rect">
              <a:avLst/>
            </a:prstGeom>
            <a:solidFill>
              <a:srgbClr val="F5333F">
                <a:alpha val="6392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879017C5-8D35-655A-42D2-C458264A3972}"/>
                </a:ext>
              </a:extLst>
            </p:cNvPr>
            <p:cNvSpPr/>
            <p:nvPr/>
          </p:nvSpPr>
          <p:spPr>
            <a:xfrm>
              <a:off x="6193713" y="1909969"/>
              <a:ext cx="435935" cy="362609"/>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F97CA66A-4577-F098-22DC-7DBEEB7788B5}"/>
                </a:ext>
              </a:extLst>
            </p:cNvPr>
            <p:cNvSpPr/>
            <p:nvPr/>
          </p:nvSpPr>
          <p:spPr>
            <a:xfrm rot="5400000">
              <a:off x="6198200" y="6094518"/>
              <a:ext cx="351071" cy="360046"/>
            </a:xfrm>
            <a:prstGeom prst="rtTriangle">
              <a:avLst/>
            </a:prstGeom>
            <a:gradFill flip="none" rotWithShape="1">
              <a:gsLst>
                <a:gs pos="0">
                  <a:srgbClr val="F5333F">
                    <a:shade val="30000"/>
                    <a:satMod val="115000"/>
                  </a:srgbClr>
                </a:gs>
                <a:gs pos="50000">
                  <a:srgbClr val="F5333F">
                    <a:shade val="67500"/>
                    <a:satMod val="115000"/>
                  </a:srgbClr>
                </a:gs>
                <a:gs pos="100000">
                  <a:srgbClr val="F5333F">
                    <a:shade val="100000"/>
                    <a:satMod val="115000"/>
                  </a:srgb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16CAD033-47AF-64B5-B807-D389BD05FCAE}"/>
              </a:ext>
            </a:extLst>
          </p:cNvPr>
          <p:cNvGrpSpPr/>
          <p:nvPr/>
        </p:nvGrpSpPr>
        <p:grpSpPr>
          <a:xfrm>
            <a:off x="324999" y="2351761"/>
            <a:ext cx="6589617" cy="3290898"/>
            <a:chOff x="324999" y="2351761"/>
            <a:chExt cx="6589617" cy="3290898"/>
          </a:xfrm>
        </p:grpSpPr>
        <p:sp>
          <p:nvSpPr>
            <p:cNvPr id="9" name="Google Shape;91;p1">
              <a:extLst>
                <a:ext uri="{FF2B5EF4-FFF2-40B4-BE49-F238E27FC236}">
                  <a16:creationId xmlns:a16="http://schemas.microsoft.com/office/drawing/2014/main" id="{4E259CB5-FEB6-2042-C481-12EB360132CC}"/>
                </a:ext>
              </a:extLst>
            </p:cNvPr>
            <p:cNvSpPr/>
            <p:nvPr/>
          </p:nvSpPr>
          <p:spPr>
            <a:xfrm>
              <a:off x="478495" y="3557413"/>
              <a:ext cx="5729395" cy="16619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5400"/>
                <a:buFont typeface="Arial"/>
                <a:buNone/>
              </a:pPr>
              <a:r>
                <a:rPr lang="en-US" sz="4400" b="1" i="0" u="none" strike="noStrike" cap="none" dirty="0">
                  <a:solidFill>
                    <a:schemeClr val="lt1"/>
                  </a:solidFill>
                  <a:latin typeface="Arial"/>
                  <a:ea typeface="Arial"/>
                  <a:cs typeface="Arial"/>
                  <a:sym typeface="Arial"/>
                </a:rPr>
                <a:t>CDRTs &amp; Search and Rescue</a:t>
              </a:r>
            </a:p>
            <a:p>
              <a:pPr marL="0" marR="0" lvl="0" indent="0" algn="l" rtl="0">
                <a:spcBef>
                  <a:spcPts val="0"/>
                </a:spcBef>
                <a:spcAft>
                  <a:spcPts val="0"/>
                </a:spcAft>
                <a:buClr>
                  <a:schemeClr val="lt1"/>
                </a:buClr>
                <a:buSzPts val="5400"/>
                <a:buFont typeface="Arial"/>
                <a:buNone/>
              </a:pPr>
              <a:endParaRPr lang="en-US" sz="1400" b="0" i="0" u="none" strike="noStrike" cap="none" dirty="0">
                <a:solidFill>
                  <a:schemeClr val="dk1"/>
                </a:solidFill>
                <a:latin typeface="Calibri"/>
                <a:ea typeface="Calibri"/>
                <a:cs typeface="Calibri"/>
                <a:sym typeface="Calibri"/>
              </a:endParaRPr>
            </a:p>
          </p:txBody>
        </p:sp>
        <p:sp>
          <p:nvSpPr>
            <p:cNvPr id="10" name="Google Shape;92;p1">
              <a:extLst>
                <a:ext uri="{FF2B5EF4-FFF2-40B4-BE49-F238E27FC236}">
                  <a16:creationId xmlns:a16="http://schemas.microsoft.com/office/drawing/2014/main" id="{5C5BABCC-525A-2249-FFD7-2F30C65EBAB6}"/>
                </a:ext>
              </a:extLst>
            </p:cNvPr>
            <p:cNvSpPr/>
            <p:nvPr/>
          </p:nvSpPr>
          <p:spPr>
            <a:xfrm>
              <a:off x="478496" y="5211812"/>
              <a:ext cx="6436120" cy="4308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2000"/>
                <a:buFont typeface="Arial"/>
                <a:buNone/>
              </a:pPr>
              <a:r>
                <a:rPr lang="en-US"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For Community Disaster Response Teams</a:t>
              </a:r>
              <a:endParaRPr sz="2100" b="0" i="0"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5" name="Picture 4" descr="A black and white rectangle with black text&#10;&#10;Description automatically generated">
              <a:extLst>
                <a:ext uri="{FF2B5EF4-FFF2-40B4-BE49-F238E27FC236}">
                  <a16:creationId xmlns:a16="http://schemas.microsoft.com/office/drawing/2014/main" id="{59A31C01-99C1-533A-8B38-26A52FCA6069}"/>
                </a:ext>
              </a:extLst>
            </p:cNvPr>
            <p:cNvPicPr>
              <a:picLocks noChangeAspect="1"/>
            </p:cNvPicPr>
            <p:nvPr/>
          </p:nvPicPr>
          <p:blipFill>
            <a:blip r:embed="rId4"/>
            <a:stretch>
              <a:fillRect/>
            </a:stretch>
          </p:blipFill>
          <p:spPr>
            <a:xfrm>
              <a:off x="324999" y="2351761"/>
              <a:ext cx="4278901" cy="1135815"/>
            </a:xfrm>
            <a:prstGeom prst="rect">
              <a:avLst/>
            </a:prstGeom>
          </p:spPr>
        </p:pic>
      </p:grpSp>
    </p:spTree>
    <p:extLst>
      <p:ext uri="{BB962C8B-B14F-4D97-AF65-F5344CB8AC3E}">
        <p14:creationId xmlns:p14="http://schemas.microsoft.com/office/powerpoint/2010/main" val="4222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09" name="Google Shape;209;p9"/>
          <p:cNvSpPr txBox="1"/>
          <p:nvPr/>
        </p:nvSpPr>
        <p:spPr>
          <a:xfrm>
            <a:off x="538967" y="638259"/>
            <a:ext cx="310016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Step 1:</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Gather Facts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10" name="Google Shape;210;p9"/>
          <p:cNvSpPr txBox="1"/>
          <p:nvPr/>
        </p:nvSpPr>
        <p:spPr>
          <a:xfrm>
            <a:off x="4848330" y="586334"/>
            <a:ext cx="6105378"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rgbClr val="FF0000"/>
                </a:solidFill>
                <a:latin typeface="Arial"/>
                <a:ea typeface="Arial"/>
                <a:cs typeface="Arial"/>
                <a:sym typeface="Arial"/>
              </a:rPr>
              <a:t>When Gathering Facts, Consider:</a:t>
            </a:r>
            <a:endParaRPr sz="2800" dirty="0">
              <a:solidFill>
                <a:srgbClr val="FF0000"/>
              </a:solidFill>
            </a:endParaRPr>
          </a:p>
        </p:txBody>
      </p:sp>
      <p:sp>
        <p:nvSpPr>
          <p:cNvPr id="211" name="Google Shape;211;p9"/>
          <p:cNvSpPr txBox="1"/>
          <p:nvPr/>
        </p:nvSpPr>
        <p:spPr>
          <a:xfrm>
            <a:off x="5846427" y="1783996"/>
            <a:ext cx="2054592"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Time Of Day &amp; Day Of The Week</a:t>
            </a:r>
            <a:endParaRPr b="1" dirty="0">
              <a:latin typeface="Open sans" panose="020B0606030504020204" pitchFamily="34" charset="0"/>
              <a:ea typeface="Open sans" panose="020B0606030504020204" pitchFamily="34" charset="0"/>
              <a:cs typeface="Open sans" panose="020B0606030504020204" pitchFamily="34" charset="0"/>
            </a:endParaRPr>
          </a:p>
        </p:txBody>
      </p:sp>
      <p:sp>
        <p:nvSpPr>
          <p:cNvPr id="212" name="Google Shape;212;p9"/>
          <p:cNvSpPr txBox="1"/>
          <p:nvPr/>
        </p:nvSpPr>
        <p:spPr>
          <a:xfrm>
            <a:off x="9552327" y="1777745"/>
            <a:ext cx="23280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Weather</a:t>
            </a:r>
            <a:endParaRPr b="1">
              <a:latin typeface="Open sans" panose="020B0606030504020204" pitchFamily="34" charset="0"/>
              <a:ea typeface="Open sans" panose="020B0606030504020204" pitchFamily="34" charset="0"/>
              <a:cs typeface="Open sans" panose="020B0606030504020204" pitchFamily="34" charset="0"/>
            </a:endParaRPr>
          </a:p>
        </p:txBody>
      </p:sp>
      <p:sp>
        <p:nvSpPr>
          <p:cNvPr id="213" name="Google Shape;213;p9"/>
          <p:cNvSpPr txBox="1"/>
          <p:nvPr/>
        </p:nvSpPr>
        <p:spPr>
          <a:xfrm>
            <a:off x="5858130" y="3480032"/>
            <a:ext cx="2054592"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Type Of Structure </a:t>
            </a:r>
            <a:endParaRPr b="1">
              <a:latin typeface="Open sans" panose="020B0606030504020204" pitchFamily="34" charset="0"/>
              <a:ea typeface="Open sans" panose="020B0606030504020204" pitchFamily="34" charset="0"/>
              <a:cs typeface="Open sans" panose="020B0606030504020204" pitchFamily="34" charset="0"/>
            </a:endParaRPr>
          </a:p>
        </p:txBody>
      </p:sp>
      <p:sp>
        <p:nvSpPr>
          <p:cNvPr id="214" name="Google Shape;214;p9"/>
          <p:cNvSpPr txBox="1"/>
          <p:nvPr/>
        </p:nvSpPr>
        <p:spPr>
          <a:xfrm>
            <a:off x="9637048" y="3480031"/>
            <a:ext cx="192798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Hazards</a:t>
            </a:r>
            <a:endParaRPr b="1">
              <a:latin typeface="Open sans" panose="020B0606030504020204" pitchFamily="34" charset="0"/>
              <a:ea typeface="Open sans" panose="020B0606030504020204" pitchFamily="34" charset="0"/>
              <a:cs typeface="Open sans" panose="020B0606030504020204" pitchFamily="34" charset="0"/>
            </a:endParaRPr>
          </a:p>
        </p:txBody>
      </p:sp>
      <p:sp>
        <p:nvSpPr>
          <p:cNvPr id="215" name="Google Shape;215;p9"/>
          <p:cNvSpPr txBox="1"/>
          <p:nvPr/>
        </p:nvSpPr>
        <p:spPr>
          <a:xfrm>
            <a:off x="5846427" y="5107829"/>
            <a:ext cx="227399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Construction Type</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216" name="Google Shape;216;p9"/>
          <p:cNvPicPr preferRelativeResize="0"/>
          <p:nvPr/>
        </p:nvPicPr>
        <p:blipFill rotWithShape="1">
          <a:blip r:embed="rId3">
            <a:alphaModFix/>
            <a:grayscl/>
          </a:blip>
          <a:srcRect/>
          <a:stretch/>
        </p:blipFill>
        <p:spPr>
          <a:xfrm>
            <a:off x="8670647" y="1569397"/>
            <a:ext cx="767914" cy="852069"/>
          </a:xfrm>
          <a:prstGeom prst="rect">
            <a:avLst/>
          </a:prstGeom>
          <a:noFill/>
          <a:ln>
            <a:noFill/>
          </a:ln>
        </p:spPr>
      </p:pic>
      <p:pic>
        <p:nvPicPr>
          <p:cNvPr id="217" name="Google Shape;217;p9"/>
          <p:cNvPicPr preferRelativeResize="0"/>
          <p:nvPr/>
        </p:nvPicPr>
        <p:blipFill rotWithShape="1">
          <a:blip r:embed="rId4">
            <a:alphaModFix/>
            <a:grayscl/>
          </a:blip>
          <a:srcRect/>
          <a:stretch/>
        </p:blipFill>
        <p:spPr>
          <a:xfrm>
            <a:off x="8646984" y="3254169"/>
            <a:ext cx="869244" cy="767644"/>
          </a:xfrm>
          <a:prstGeom prst="rect">
            <a:avLst/>
          </a:prstGeom>
          <a:noFill/>
          <a:ln>
            <a:noFill/>
          </a:ln>
        </p:spPr>
      </p:pic>
      <p:pic>
        <p:nvPicPr>
          <p:cNvPr id="218" name="Google Shape;218;p9"/>
          <p:cNvPicPr preferRelativeResize="0"/>
          <p:nvPr/>
        </p:nvPicPr>
        <p:blipFill rotWithShape="1">
          <a:blip r:embed="rId5">
            <a:alphaModFix/>
            <a:grayscl/>
          </a:blip>
          <a:srcRect/>
          <a:stretch/>
        </p:blipFill>
        <p:spPr>
          <a:xfrm>
            <a:off x="5056205" y="4901819"/>
            <a:ext cx="790222" cy="846667"/>
          </a:xfrm>
          <a:prstGeom prst="rect">
            <a:avLst/>
          </a:prstGeom>
          <a:noFill/>
          <a:ln>
            <a:noFill/>
          </a:ln>
        </p:spPr>
      </p:pic>
      <p:pic>
        <p:nvPicPr>
          <p:cNvPr id="219" name="Google Shape;219;p9"/>
          <p:cNvPicPr preferRelativeResize="0"/>
          <p:nvPr/>
        </p:nvPicPr>
        <p:blipFill rotWithShape="1">
          <a:blip r:embed="rId6">
            <a:alphaModFix/>
            <a:grayscl/>
          </a:blip>
          <a:srcRect/>
          <a:stretch/>
        </p:blipFill>
        <p:spPr>
          <a:xfrm>
            <a:off x="4928840" y="3323179"/>
            <a:ext cx="835378" cy="835378"/>
          </a:xfrm>
          <a:prstGeom prst="rect">
            <a:avLst/>
          </a:prstGeom>
          <a:noFill/>
          <a:ln>
            <a:noFill/>
          </a:ln>
        </p:spPr>
      </p:pic>
      <p:pic>
        <p:nvPicPr>
          <p:cNvPr id="220" name="Google Shape;220;p9"/>
          <p:cNvPicPr preferRelativeResize="0"/>
          <p:nvPr/>
        </p:nvPicPr>
        <p:blipFill rotWithShape="1">
          <a:blip r:embed="rId7">
            <a:alphaModFix/>
            <a:grayscl/>
          </a:blip>
          <a:srcRect/>
          <a:stretch/>
        </p:blipFill>
        <p:spPr>
          <a:xfrm>
            <a:off x="4859313" y="1688152"/>
            <a:ext cx="801511" cy="95955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0"/>
          <p:cNvSpPr/>
          <p:nvPr/>
        </p:nvSpPr>
        <p:spPr>
          <a:xfrm>
            <a:off x="-16474" y="-5347"/>
            <a:ext cx="4211052"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31" name="Google Shape;231;p10"/>
          <p:cNvSpPr txBox="1"/>
          <p:nvPr/>
        </p:nvSpPr>
        <p:spPr>
          <a:xfrm>
            <a:off x="1084818" y="638259"/>
            <a:ext cx="225709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Activity</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Gather Facts</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37" name="Google Shape;237;p10"/>
          <p:cNvSpPr txBox="1"/>
          <p:nvPr/>
        </p:nvSpPr>
        <p:spPr>
          <a:xfrm>
            <a:off x="4700031" y="1064313"/>
            <a:ext cx="6358500" cy="415494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5333F"/>
              </a:buClr>
              <a:buSzPts val="18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Each group is provided with a Disaster Scenario and a Worksheet.</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SzPts val="18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Take 5 minutes to read the scenario provided.</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SzPts val="180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In your groups discuss and complete the “Step 1: Gathering Facts” section of the Worksheet.</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You have 10 minutes to complete this.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43" name="Google Shape;243;p11"/>
          <p:cNvSpPr txBox="1"/>
          <p:nvPr/>
        </p:nvSpPr>
        <p:spPr>
          <a:xfrm>
            <a:off x="311653" y="638259"/>
            <a:ext cx="366460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Step 2:</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t>
            </a:r>
            <a:b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b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Assess and Communicate Damage</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Determine the extent of damage to the building.</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44" name="Google Shape;244;p11"/>
          <p:cNvSpPr txBox="1"/>
          <p:nvPr/>
        </p:nvSpPr>
        <p:spPr>
          <a:xfrm>
            <a:off x="4988503" y="1225744"/>
            <a:ext cx="6358636" cy="440116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Take a lap around the building and </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examine the exterior.</a:t>
            </a:r>
            <a:endParaRPr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Observe the ground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around the building. </a:t>
            </a:r>
            <a:endParaRPr sz="16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Examine the safety of </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non-structural elements. </a:t>
            </a:r>
            <a:endParaRPr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Watch for the presence of </a:t>
            </a: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THREATS</a:t>
            </a:r>
            <a:endParaRPr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Explain to occupants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whether they can remain in the building or whether they should evacuate </a:t>
            </a:r>
            <a:endParaRPr sz="16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342900" algn="l" rtl="0">
              <a:spcBef>
                <a:spcPts val="0"/>
              </a:spcBef>
              <a:spcAft>
                <a:spcPts val="0"/>
              </a:spcAft>
              <a:buClr>
                <a:srgbClr val="F5333F"/>
              </a:buClr>
              <a:buSzPts val="1800"/>
              <a:buFont typeface="Arial" panose="020B0604020202020204" pitchFamily="34" charset="0"/>
              <a:buChar char="•"/>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Document the result</a:t>
            </a:r>
            <a:r>
              <a:rPr lang="en-US" sz="20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of the assessment to be shared with responder agencies.</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2"/>
          <p:cNvSpPr/>
          <p:nvPr/>
        </p:nvSpPr>
        <p:spPr>
          <a:xfrm>
            <a:off x="-16474" y="-5347"/>
            <a:ext cx="3902674"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55" name="Google Shape;255;p12"/>
          <p:cNvSpPr txBox="1"/>
          <p:nvPr/>
        </p:nvSpPr>
        <p:spPr>
          <a:xfrm>
            <a:off x="311653" y="638259"/>
            <a:ext cx="310646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Is It Safe To Attempt This Rescue?</a:t>
            </a:r>
            <a:endParaRPr dirty="0">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256" name="Google Shape;256;p12"/>
          <p:cNvGraphicFramePr/>
          <p:nvPr>
            <p:extLst>
              <p:ext uri="{D42A27DB-BD31-4B8C-83A1-F6EECF244321}">
                <p14:modId xmlns:p14="http://schemas.microsoft.com/office/powerpoint/2010/main" val="580779077"/>
              </p:ext>
            </p:extLst>
          </p:nvPr>
        </p:nvGraphicFramePr>
        <p:xfrm>
          <a:off x="3886200" y="-5347"/>
          <a:ext cx="8305803" cy="6868456"/>
        </p:xfrm>
        <a:graphic>
          <a:graphicData uri="http://schemas.openxmlformats.org/drawingml/2006/table">
            <a:tbl>
              <a:tblPr>
                <a:tableStyleId>{793D81CF-94F2-401A-BA57-92F5A7B2D0C5}</a:tableStyleId>
              </a:tblPr>
              <a:tblGrid>
                <a:gridCol w="3342704">
                  <a:extLst>
                    <a:ext uri="{9D8B030D-6E8A-4147-A177-3AD203B41FA5}">
                      <a16:colId xmlns:a16="http://schemas.microsoft.com/office/drawing/2014/main" val="20000"/>
                    </a:ext>
                  </a:extLst>
                </a:gridCol>
                <a:gridCol w="1896778">
                  <a:extLst>
                    <a:ext uri="{9D8B030D-6E8A-4147-A177-3AD203B41FA5}">
                      <a16:colId xmlns:a16="http://schemas.microsoft.com/office/drawing/2014/main" val="20001"/>
                    </a:ext>
                  </a:extLst>
                </a:gridCol>
                <a:gridCol w="3066321">
                  <a:extLst>
                    <a:ext uri="{9D8B030D-6E8A-4147-A177-3AD203B41FA5}">
                      <a16:colId xmlns:a16="http://schemas.microsoft.com/office/drawing/2014/main" val="20002"/>
                    </a:ext>
                  </a:extLst>
                </a:gridCol>
              </a:tblGrid>
              <a:tr h="767311">
                <a:tc>
                  <a:txBody>
                    <a:bodyPr/>
                    <a:lstStyle/>
                    <a:p>
                      <a:pPr marL="0" marR="0" lvl="0" indent="0" algn="ctr" rtl="0">
                        <a:lnSpc>
                          <a:spcPct val="150000"/>
                        </a:lnSpc>
                        <a:spcBef>
                          <a:spcPts val="0"/>
                        </a:spcBef>
                        <a:spcAft>
                          <a:spcPts val="0"/>
                        </a:spcAft>
                        <a:buNone/>
                      </a:pPr>
                      <a:r>
                        <a:rPr lang="en-US" sz="1600" b="1" u="none" strike="noStrike" cap="none" dirty="0">
                          <a:solidFill>
                            <a:schemeClr val="bg1"/>
                          </a:solidFill>
                          <a:sym typeface="Arial"/>
                        </a:rPr>
                        <a:t>Assessment Of Damaged Structures</a:t>
                      </a:r>
                      <a:endParaRPr sz="1600" b="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3232"/>
                    </a:solidFill>
                  </a:tcPr>
                </a:tc>
                <a:tc>
                  <a:txBody>
                    <a:bodyPr/>
                    <a:lstStyle/>
                    <a:p>
                      <a:pPr marL="0" marR="0" lvl="0" indent="0" algn="ctr" rtl="0">
                        <a:lnSpc>
                          <a:spcPct val="150000"/>
                        </a:lnSpc>
                        <a:spcBef>
                          <a:spcPts val="0"/>
                        </a:spcBef>
                        <a:spcAft>
                          <a:spcPts val="0"/>
                        </a:spcAft>
                        <a:buNone/>
                      </a:pPr>
                      <a:r>
                        <a:rPr lang="en-US" sz="1600" b="1" u="none" strike="noStrike" cap="none" dirty="0">
                          <a:solidFill>
                            <a:schemeClr val="bg1"/>
                          </a:solidFil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Degree Of Damage</a:t>
                      </a:r>
                      <a:endParaRPr sz="1600" b="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3232"/>
                    </a:solidFill>
                  </a:tcPr>
                </a:tc>
                <a:tc>
                  <a:txBody>
                    <a:bodyPr/>
                    <a:lstStyle/>
                    <a:p>
                      <a:pPr marL="0" marR="0" lvl="0" indent="0" algn="ctr" rtl="0">
                        <a:lnSpc>
                          <a:spcPct val="150000"/>
                        </a:lnSpc>
                        <a:spcBef>
                          <a:spcPts val="0"/>
                        </a:spcBef>
                        <a:spcAft>
                          <a:spcPts val="0"/>
                        </a:spcAft>
                        <a:buNone/>
                      </a:pPr>
                      <a:r>
                        <a:rPr lang="en-US" sz="1600" b="1" u="none" strike="noStrike" cap="none" dirty="0">
                          <a:solidFill>
                            <a:schemeClr val="bg1"/>
                          </a:solidFill>
                          <a:sym typeface="Arial"/>
                        </a:rPr>
                        <a:t>Should Rescue Be Attempted?</a:t>
                      </a:r>
                      <a:endParaRPr sz="1600" b="1" u="none" strike="noStrike" cap="none"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23232"/>
                    </a:solidFill>
                  </a:tcPr>
                </a:tc>
                <a:extLst>
                  <a:ext uri="{0D108BD9-81ED-4DB2-BD59-A6C34878D82A}">
                    <a16:rowId xmlns:a16="http://schemas.microsoft.com/office/drawing/2014/main" val="10000"/>
                  </a:ext>
                </a:extLst>
              </a:tr>
              <a:tr h="2153834">
                <a:tc>
                  <a:txBody>
                    <a:bodyPr/>
                    <a:lstStyle/>
                    <a:p>
                      <a:pPr marL="0" marR="0" lvl="0" indent="0" algn="l" rtl="0">
                        <a:lnSpc>
                          <a:spcPct val="150000"/>
                        </a:lnSpc>
                        <a:spcBef>
                          <a:spcPts val="0"/>
                        </a:spcBef>
                        <a:spcAft>
                          <a:spcPts val="0"/>
                        </a:spcAft>
                        <a:buNone/>
                      </a:pPr>
                      <a:r>
                        <a:rPr lang="en-US"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Partial or total collapse of walls and/or ceilings; obvious structural instability; tilting; off foundation; heavy smoke or fire; gas leaks; hazardous materials inside; rising or moving water</a:t>
                      </a:r>
                      <a:endParaRPr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ctr" rtl="0">
                        <a:spcBef>
                          <a:spcPts val="0"/>
                        </a:spcBef>
                        <a:spcAft>
                          <a:spcPts val="0"/>
                        </a:spcAft>
                        <a:buNone/>
                      </a:pPr>
                      <a:r>
                        <a:rPr lang="en-US" sz="16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Heavy</a:t>
                      </a:r>
                      <a:endParaRPr sz="16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lvl="0" indent="0" algn="l" rtl="0">
                        <a:lnSpc>
                          <a:spcPct val="150000"/>
                        </a:lnSpc>
                        <a:spcBef>
                          <a:spcPts val="0"/>
                        </a:spcBef>
                        <a:spcAft>
                          <a:spcPts val="0"/>
                        </a:spcAft>
                        <a:buNone/>
                      </a:pPr>
                      <a:r>
                        <a:rPr lang="en-US"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No. Too dangerous to enter.  Secure the perimeter and control access into the structure. Warn people to stay away</a:t>
                      </a:r>
                      <a:endParaRPr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0001"/>
                  </a:ext>
                </a:extLst>
              </a:tr>
              <a:tr h="2519305">
                <a:tc>
                  <a:txBody>
                    <a:bodyPr/>
                    <a:lstStyle/>
                    <a:p>
                      <a:pPr marL="0" marR="0" lvl="0" indent="0" algn="l" rtl="0">
                        <a:lnSpc>
                          <a:spcPct val="150000"/>
                        </a:lnSpc>
                        <a:spcBef>
                          <a:spcPts val="0"/>
                        </a:spcBef>
                        <a:spcAft>
                          <a:spcPts val="0"/>
                        </a:spcAft>
                        <a:buNone/>
                      </a:pPr>
                      <a:r>
                        <a:rPr lang="en-US"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Visible signs of minor structural damage; decorative work that is damaged or fallen; many visible cracks in plaster; building still attached to foundation; major damage is to contents of building</a:t>
                      </a:r>
                      <a:endParaRPr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ctr" rtl="0">
                        <a:spcBef>
                          <a:spcPts val="0"/>
                        </a:spcBef>
                        <a:spcAft>
                          <a:spcPts val="0"/>
                        </a:spcAft>
                        <a:buNone/>
                      </a:pPr>
                      <a:r>
                        <a:rPr lang="en-US" sz="16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Moderate</a:t>
                      </a:r>
                      <a:endParaRPr sz="16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rtl="0">
                        <a:lnSpc>
                          <a:spcPct val="150000"/>
                        </a:lnSpc>
                        <a:spcBef>
                          <a:spcPts val="0"/>
                        </a:spcBef>
                        <a:spcAft>
                          <a:spcPts val="0"/>
                        </a:spcAft>
                        <a:buNone/>
                      </a:pPr>
                      <a:r>
                        <a:rPr lang="en-US"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Perform only quick and safe removals; limit onsite medical care to checking for breathing, stopping major bleeding, and treating for shock.  Minimize the number of rescuers inside the building.</a:t>
                      </a:r>
                      <a:endParaRPr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extLst>
                  <a:ext uri="{0D108BD9-81ED-4DB2-BD59-A6C34878D82A}">
                    <a16:rowId xmlns:a16="http://schemas.microsoft.com/office/drawing/2014/main" val="10002"/>
                  </a:ext>
                </a:extLst>
              </a:tr>
              <a:tr h="1422896">
                <a:tc>
                  <a:txBody>
                    <a:bodyPr/>
                    <a:lstStyle/>
                    <a:p>
                      <a:pPr marL="0" marR="0" lvl="0" indent="0" algn="l" rtl="0">
                        <a:lnSpc>
                          <a:spcPct val="150000"/>
                        </a:lnSpc>
                        <a:spcBef>
                          <a:spcPts val="0"/>
                        </a:spcBef>
                        <a:spcAft>
                          <a:spcPts val="0"/>
                        </a:spcAft>
                        <a:buNone/>
                      </a:pPr>
                      <a:r>
                        <a:rPr lang="en-US"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Superficial damage, broken windows, fallen plaster, major damage is to contents of building</a:t>
                      </a:r>
                    </a:p>
                    <a:p>
                      <a:pPr marL="0" marR="0" lvl="0" indent="0" algn="l" rtl="0">
                        <a:lnSpc>
                          <a:spcPct val="150000"/>
                        </a:lnSpc>
                        <a:spcBef>
                          <a:spcPts val="0"/>
                        </a:spcBef>
                        <a:spcAft>
                          <a:spcPts val="0"/>
                        </a:spcAft>
                        <a:buNone/>
                      </a:pPr>
                      <a:endParaRPr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ctr" rtl="0">
                        <a:spcBef>
                          <a:spcPts val="0"/>
                        </a:spcBef>
                        <a:spcAft>
                          <a:spcPts val="0"/>
                        </a:spcAft>
                        <a:buNone/>
                      </a:pPr>
                      <a:r>
                        <a:rPr lang="en-US" sz="16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Light</a:t>
                      </a:r>
                      <a:endParaRPr sz="1600" b="1" u="none" strike="noStrike" cap="none"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rtl="0">
                        <a:lnSpc>
                          <a:spcPct val="150000"/>
                        </a:lnSpc>
                        <a:spcBef>
                          <a:spcPts val="0"/>
                        </a:spcBef>
                        <a:spcAft>
                          <a:spcPts val="0"/>
                        </a:spcAft>
                        <a:buNone/>
                      </a:pPr>
                      <a:r>
                        <a:rPr lang="en-US"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rPr>
                        <a:t>Yes.  Locate, triage, and prioritize removal of victims to the designated treatment area.</a:t>
                      </a:r>
                      <a:endParaRPr sz="1600" u="none" strike="noStrike" cap="none" dirty="0">
                        <a:latin typeface="Open sans" panose="020B0606030504020204" pitchFamily="34" charset="0"/>
                        <a:ea typeface="Open sans" panose="020B0606030504020204" pitchFamily="34" charset="0"/>
                        <a:cs typeface="Open sans" panose="020B0606030504020204" pitchFamily="34" charset="0"/>
                        <a:sym typeface="Arial"/>
                      </a:endParaRPr>
                    </a:p>
                  </a:txBody>
                  <a:tcPr marL="68575" marR="68575"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pic>
        <p:nvPicPr>
          <p:cNvPr id="266" name="Google Shape;266;p13" descr="A room that has rubble in it&#10;&#10;Description automatically generated with low confidence"/>
          <p:cNvPicPr preferRelativeResize="0"/>
          <p:nvPr/>
        </p:nvPicPr>
        <p:blipFill rotWithShape="1">
          <a:blip r:embed="rId3">
            <a:alphaModFix/>
          </a:blip>
          <a:srcRect/>
          <a:stretch/>
        </p:blipFill>
        <p:spPr>
          <a:xfrm>
            <a:off x="1880239" y="-5347"/>
            <a:ext cx="10311761" cy="6863347"/>
          </a:xfrm>
          <a:prstGeom prst="rect">
            <a:avLst/>
          </a:prstGeom>
          <a:noFill/>
          <a:ln>
            <a:noFill/>
          </a:ln>
        </p:spPr>
      </p:pic>
      <p:sp>
        <p:nvSpPr>
          <p:cNvPr id="267" name="Google Shape;267;p1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68" name="Google Shape;268;p13"/>
          <p:cNvSpPr txBox="1"/>
          <p:nvPr/>
        </p:nvSpPr>
        <p:spPr>
          <a:xfrm>
            <a:off x="996108" y="638259"/>
            <a:ext cx="238934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Always Consider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Safety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9" name="Google Shape;269;p13"/>
          <p:cNvSpPr/>
          <p:nvPr/>
        </p:nvSpPr>
        <p:spPr>
          <a:xfrm>
            <a:off x="4517716" y="296613"/>
            <a:ext cx="7435348" cy="2866977"/>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13"/>
          <p:cNvSpPr txBox="1"/>
          <p:nvPr/>
        </p:nvSpPr>
        <p:spPr>
          <a:xfrm>
            <a:off x="4917923" y="424380"/>
            <a:ext cx="6668386" cy="27392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Remember:</a:t>
            </a: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None/>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Do not enter any structure that is heavily damaged. The safety of CDRT members is always the first priority!</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just" rtl="0">
              <a:spcBef>
                <a:spcPts val="640"/>
              </a:spcBef>
              <a:spcAft>
                <a:spcPts val="0"/>
              </a:spcAft>
              <a:buClr>
                <a:schemeClr val="lt1"/>
              </a:buClr>
              <a:buSzPts val="3200"/>
              <a:buFont typeface="Calibri"/>
              <a:buNone/>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If the structure is moderately damaged, perform only quick and safe removals. </a:t>
            </a: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Follow the guidance provided by Emergency Personnel.</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640"/>
              </a:spcBef>
              <a:spcAft>
                <a:spcPts val="0"/>
              </a:spcAft>
              <a:buClr>
                <a:schemeClr val="dk1"/>
              </a:buClr>
              <a:buSzPts val="3200"/>
              <a:buFont typeface="Calibri"/>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2c70a4b4038_0_26"/>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81" name="Google Shape;281;g2c70a4b4038_0_26"/>
          <p:cNvSpPr txBox="1"/>
          <p:nvPr/>
        </p:nvSpPr>
        <p:spPr>
          <a:xfrm>
            <a:off x="888876" y="792191"/>
            <a:ext cx="223532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Activity</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Assess the damage</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287" name="Google Shape;287;g2c70a4b4038_0_26"/>
          <p:cNvSpPr txBox="1"/>
          <p:nvPr/>
        </p:nvSpPr>
        <p:spPr>
          <a:xfrm>
            <a:off x="4700031" y="1510628"/>
            <a:ext cx="7076578"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Using the same scenario provided previously complete the “Step 2: Assess and Communicate the damage” section of the Worksheet provided in your groups.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You have 10 minutes to complete this.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p14" descr="A picture containing old, pile, stone, dirty&#10;&#10;Description automatically generated"/>
          <p:cNvPicPr preferRelativeResize="0"/>
          <p:nvPr/>
        </p:nvPicPr>
        <p:blipFill rotWithShape="1">
          <a:blip r:embed="rId3">
            <a:alphaModFix/>
          </a:blip>
          <a:srcRect/>
          <a:stretch/>
        </p:blipFill>
        <p:spPr>
          <a:xfrm>
            <a:off x="1939345" y="-16687"/>
            <a:ext cx="10252655" cy="6863347"/>
          </a:xfrm>
          <a:prstGeom prst="rect">
            <a:avLst/>
          </a:prstGeom>
          <a:noFill/>
          <a:ln>
            <a:noFill/>
          </a:ln>
        </p:spPr>
      </p:pic>
      <p:sp>
        <p:nvSpPr>
          <p:cNvPr id="293" name="Google Shape;293;p14"/>
          <p:cNvSpPr/>
          <p:nvPr/>
        </p:nvSpPr>
        <p:spPr>
          <a:xfrm>
            <a:off x="4517716" y="3276810"/>
            <a:ext cx="7435348" cy="2332420"/>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4" name="Google Shape;294;p1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295" name="Google Shape;295;p14"/>
          <p:cNvSpPr txBox="1"/>
          <p:nvPr/>
        </p:nvSpPr>
        <p:spPr>
          <a:xfrm>
            <a:off x="625643" y="638259"/>
            <a:ext cx="319523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Step 3: </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Consider Probabilities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296" name="Google Shape;296;p14"/>
          <p:cNvSpPr txBox="1"/>
          <p:nvPr/>
        </p:nvSpPr>
        <p:spPr>
          <a:xfrm>
            <a:off x="5063319" y="3923078"/>
            <a:ext cx="6393948"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How stable is the situation? </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What could happen?</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What else could go wrong?</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What can I do to reduce the probabilities or potential issues identified?</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297" name="Google Shape;297;p14"/>
          <p:cNvSpPr txBox="1"/>
          <p:nvPr/>
        </p:nvSpPr>
        <p:spPr>
          <a:xfrm>
            <a:off x="4836695" y="3429000"/>
            <a:ext cx="610054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Ask yourself the following questions:</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g2c70a4b4038_0_48"/>
          <p:cNvSpPr/>
          <p:nvPr/>
        </p:nvSpPr>
        <p:spPr>
          <a:xfrm>
            <a:off x="-16474" y="-5348"/>
            <a:ext cx="4211100" cy="69395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08" name="Google Shape;308;g2c70a4b4038_0_48"/>
          <p:cNvSpPr txBox="1"/>
          <p:nvPr/>
        </p:nvSpPr>
        <p:spPr>
          <a:xfrm>
            <a:off x="856218" y="1064334"/>
            <a:ext cx="2257095"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Activity</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Consider probabilities</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14" name="Google Shape;314;g2c70a4b4038_0_48"/>
          <p:cNvSpPr txBox="1"/>
          <p:nvPr/>
        </p:nvSpPr>
        <p:spPr>
          <a:xfrm>
            <a:off x="4710916" y="2274858"/>
            <a:ext cx="7145501"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Using the same scenario provided previously complete the “Step 3: Consider probabilities” section of the Worksheet provided in your groups.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You have 10 minutes to complete this.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20" name="Google Shape;320;p15"/>
          <p:cNvSpPr txBox="1"/>
          <p:nvPr/>
        </p:nvSpPr>
        <p:spPr>
          <a:xfrm>
            <a:off x="625643" y="638259"/>
            <a:ext cx="305916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Step 4: </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Assess Your Situation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21" name="Google Shape;321;p15"/>
          <p:cNvSpPr txBox="1"/>
          <p:nvPr/>
        </p:nvSpPr>
        <p:spPr>
          <a:xfrm>
            <a:off x="4947149" y="1179978"/>
            <a:ext cx="6933300"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When assessing the situation, think of personnel, equipment and tools. Determine: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just" rtl="0">
              <a:spcBef>
                <a:spcPts val="640"/>
              </a:spcBef>
              <a:spcAft>
                <a:spcPts val="0"/>
              </a:spcAft>
              <a:buNone/>
            </a:pPr>
            <a:endParaRPr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150000"/>
              </a:lnSpc>
              <a:spcBef>
                <a:spcPts val="640"/>
              </a:spcBef>
              <a:spcAft>
                <a:spcPts val="0"/>
              </a:spcAft>
              <a:buClr>
                <a:schemeClr val="dk1"/>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Who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lives or work in the area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that can help?</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150000"/>
              </a:lnSpc>
              <a:spcBef>
                <a:spcPts val="640"/>
              </a:spcBef>
              <a:spcAft>
                <a:spcPts val="0"/>
              </a:spcAft>
              <a:buClr>
                <a:schemeClr val="dk1"/>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Who has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the skills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that be helpful in this situation?</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150000"/>
              </a:lnSpc>
              <a:spcBef>
                <a:spcPts val="640"/>
              </a:spcBef>
              <a:spcAft>
                <a:spcPts val="0"/>
              </a:spcAft>
              <a:buClr>
                <a:schemeClr val="dk1"/>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equipment is available</a:t>
            </a:r>
            <a:r>
              <a:rPr lang="en-US" sz="18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and where is it located?</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150000"/>
              </a:lnSpc>
              <a:spcBef>
                <a:spcPts val="640"/>
              </a:spcBef>
              <a:spcAft>
                <a:spcPts val="0"/>
              </a:spcAft>
              <a:buClr>
                <a:schemeClr val="dk1"/>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Can it be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accessed?</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150000"/>
              </a:lnSpc>
              <a:spcBef>
                <a:spcPts val="640"/>
              </a:spcBef>
              <a:spcAft>
                <a:spcPts val="0"/>
              </a:spcAft>
              <a:buClr>
                <a:schemeClr val="dk1"/>
              </a:buClr>
              <a:buSzPts val="1800"/>
              <a:buFont typeface="Arial"/>
              <a:buChar char="•"/>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What tools are available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for lifting, moving or cutting debris?</a:t>
            </a: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lnSpc>
                <a:spcPct val="150000"/>
              </a:lnSpc>
              <a:spcBef>
                <a:spcPts val="640"/>
              </a:spcBef>
              <a:spcAft>
                <a:spcPts val="0"/>
              </a:spcAft>
              <a:buClr>
                <a:schemeClr val="dk1"/>
              </a:buClr>
              <a:buSzPts val="1800"/>
              <a:buFont typeface="Arial"/>
              <a:buChar char="•"/>
            </a:pPr>
            <a:r>
              <a:rPr lang="en-US" sz="1800" b="1"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As a CDRT you will want to determine this information before and share it with your National Disaster Office and local National Society.</a:t>
            </a:r>
            <a:endParaRPr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lnSpc>
                <a:spcPct val="150000"/>
              </a:lnSpc>
              <a:spcBef>
                <a:spcPts val="640"/>
              </a:spcBef>
              <a:spcAft>
                <a:spcPts val="0"/>
              </a:spcAft>
              <a:buClr>
                <a:schemeClr val="dk1"/>
              </a:buClr>
              <a:buSzPts val="1800"/>
              <a:buFont typeface="Arial"/>
              <a:buNone/>
            </a:pPr>
            <a:endParaRPr sz="18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c70a4b4038_0_59"/>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32" name="Google Shape;332;g2c70a4b4038_0_59"/>
          <p:cNvSpPr txBox="1"/>
          <p:nvPr/>
        </p:nvSpPr>
        <p:spPr>
          <a:xfrm>
            <a:off x="856219" y="1064334"/>
            <a:ext cx="2235324"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Activity</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Assess your situation</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38" name="Google Shape;338;g2c70a4b4038_0_59"/>
          <p:cNvSpPr txBox="1"/>
          <p:nvPr/>
        </p:nvSpPr>
        <p:spPr>
          <a:xfrm>
            <a:off x="4700031" y="2296213"/>
            <a:ext cx="6358500" cy="230828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Using the same scenario provided previously complete the “Step 4: Assess your own situation” section of the Worksheet provided in your groups.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You have 10 minutes to complete this.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A16C55-BA20-D3CE-700B-1BD4B2483CF5}"/>
              </a:ext>
            </a:extLst>
          </p:cNvPr>
          <p:cNvSpPr/>
          <p:nvPr/>
        </p:nvSpPr>
        <p:spPr>
          <a:xfrm>
            <a:off x="0" y="0"/>
            <a:ext cx="12192000" cy="6858000"/>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03;p2">
            <a:extLst>
              <a:ext uri="{FF2B5EF4-FFF2-40B4-BE49-F238E27FC236}">
                <a16:creationId xmlns:a16="http://schemas.microsoft.com/office/drawing/2014/main" id="{327130A8-E259-AD8E-EE58-7479C8ECE1B1}"/>
              </a:ext>
            </a:extLst>
          </p:cNvPr>
          <p:cNvSpPr/>
          <p:nvPr/>
        </p:nvSpPr>
        <p:spPr>
          <a:xfrm>
            <a:off x="957444" y="575431"/>
            <a:ext cx="6977516"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Acknowledgements</a:t>
            </a:r>
            <a:endParaRPr sz="4000" b="0" i="0" u="none" strike="noStrike" cap="none"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3" name="TextBox 2">
            <a:extLst>
              <a:ext uri="{FF2B5EF4-FFF2-40B4-BE49-F238E27FC236}">
                <a16:creationId xmlns:a16="http://schemas.microsoft.com/office/drawing/2014/main" id="{A34BD614-2D36-8D9F-4C10-13F12C5C2EE3}"/>
              </a:ext>
            </a:extLst>
          </p:cNvPr>
          <p:cNvSpPr txBox="1"/>
          <p:nvPr/>
        </p:nvSpPr>
        <p:spPr>
          <a:xfrm>
            <a:off x="957444" y="1574800"/>
            <a:ext cx="10431916" cy="2492990"/>
          </a:xfrm>
          <a:prstGeom prst="rect">
            <a:avLst/>
          </a:prstGeom>
          <a:noFill/>
        </p:spPr>
        <p:txBody>
          <a:bodyPr wrap="square" rtlCol="0">
            <a:spAutoFit/>
          </a:bodyPr>
          <a:lstStyle/>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thank the Belize Red Cross, Grenada Red Cross, Guyana Red Cross, Jamaica Red Cross, St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Vincent and the Grenadines Red Cross, Trinidad and Tobago Red Cross and the Caribbean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Disaster Emergency Management Agency (CDEMA) for their commitment to collaborating with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the Caribbean Disaster Risk Management (CADRIM) Reference Centre. Together, we reviewed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and revised the CDRT Training Material, enhancing its relevance and effectiveness in disaster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response training. Your dedication exemplifies the spirit of cooperation within the humanitarian </a:t>
            </a:r>
          </a:p>
          <a:p>
            <a:pPr>
              <a:spcAft>
                <a:spcPts val="600"/>
              </a:spcAft>
            </a:pPr>
            <a:r>
              <a:rPr lang="en-US" sz="1800" b="0" i="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community, and we deeply appreciate your invaluable contributions.</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A723B28-181C-0BAA-8478-5FCB614B4E49}"/>
              </a:ext>
            </a:extLst>
          </p:cNvPr>
          <p:cNvSpPr/>
          <p:nvPr/>
        </p:nvSpPr>
        <p:spPr>
          <a:xfrm>
            <a:off x="0" y="4439758"/>
            <a:ext cx="12192000" cy="193408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E0867B5-9407-5DD8-F64E-03EA64C371BD}"/>
              </a:ext>
            </a:extLst>
          </p:cNvPr>
          <p:cNvGrpSpPr/>
          <p:nvPr/>
        </p:nvGrpSpPr>
        <p:grpSpPr>
          <a:xfrm>
            <a:off x="471889" y="4737441"/>
            <a:ext cx="11441776" cy="1298168"/>
            <a:chOff x="471889" y="4737441"/>
            <a:chExt cx="11441776" cy="1298168"/>
          </a:xfrm>
        </p:grpSpPr>
        <p:pic>
          <p:nvPicPr>
            <p:cNvPr id="2050" name="Picture 2" descr="Caribbean Disaster Emergency Management Agency (CDEMA) - EECentre">
              <a:extLst>
                <a:ext uri="{FF2B5EF4-FFF2-40B4-BE49-F238E27FC236}">
                  <a16:creationId xmlns:a16="http://schemas.microsoft.com/office/drawing/2014/main" id="{EB6528CF-10BF-13D5-1DE5-456BE8FC0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752" y="5014832"/>
              <a:ext cx="2398913" cy="8289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elize Red Cross Society">
              <a:extLst>
                <a:ext uri="{FF2B5EF4-FFF2-40B4-BE49-F238E27FC236}">
                  <a16:creationId xmlns:a16="http://schemas.microsoft.com/office/drawing/2014/main" id="{0B2FE72C-F7C6-22BE-CE9A-D880C9A8D8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889" y="4850744"/>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renada Red Cross Society">
              <a:extLst>
                <a:ext uri="{FF2B5EF4-FFF2-40B4-BE49-F238E27FC236}">
                  <a16:creationId xmlns:a16="http://schemas.microsoft.com/office/drawing/2014/main" id="{425CE8EE-560D-B871-A9C5-0D1ECD25E90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3740" y="4908320"/>
              <a:ext cx="1071562"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Guyana Red Cross Society">
              <a:extLst>
                <a:ext uri="{FF2B5EF4-FFF2-40B4-BE49-F238E27FC236}">
                  <a16:creationId xmlns:a16="http://schemas.microsoft.com/office/drawing/2014/main" id="{31F45285-9BA9-D5C7-95E0-7874859CC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414" y="4902024"/>
              <a:ext cx="1076345" cy="107156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Our Today">
              <a:extLst>
                <a:ext uri="{FF2B5EF4-FFF2-40B4-BE49-F238E27FC236}">
                  <a16:creationId xmlns:a16="http://schemas.microsoft.com/office/drawing/2014/main" id="{84EA7283-075B-9299-FA26-9E7B99782F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274" y="4997457"/>
              <a:ext cx="1272551" cy="86369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St. Vincent and the Grenadines Red Cross Headquarters">
              <a:extLst>
                <a:ext uri="{FF2B5EF4-FFF2-40B4-BE49-F238E27FC236}">
                  <a16:creationId xmlns:a16="http://schemas.microsoft.com/office/drawing/2014/main" id="{8817BF5E-D003-7EAC-93C6-FF68A0D2639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7930" t="11270" r="34569" b="19943"/>
            <a:stretch/>
          </p:blipFill>
          <p:spPr bwMode="auto">
            <a:xfrm>
              <a:off x="6543438" y="4737441"/>
              <a:ext cx="1263761" cy="129816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T&amp;T Red Cross warns of fraudsters | Loop Trinidad &amp; Tobago">
              <a:extLst>
                <a:ext uri="{FF2B5EF4-FFF2-40B4-BE49-F238E27FC236}">
                  <a16:creationId xmlns:a16="http://schemas.microsoft.com/office/drawing/2014/main" id="{775C70FE-67E4-A020-2B51-414CF1E3B92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7284" r="17217"/>
            <a:stretch/>
          </p:blipFill>
          <p:spPr bwMode="auto">
            <a:xfrm>
              <a:off x="8047572" y="4864681"/>
              <a:ext cx="1263761" cy="10842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7687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44" name="Google Shape;344;p16"/>
          <p:cNvSpPr txBox="1"/>
          <p:nvPr/>
        </p:nvSpPr>
        <p:spPr>
          <a:xfrm>
            <a:off x="426116" y="801545"/>
            <a:ext cx="332587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Steps 5 and 6:</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Establish Priorities and Make Decisions</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45" name="Google Shape;345;p16"/>
          <p:cNvSpPr txBox="1"/>
          <p:nvPr/>
        </p:nvSpPr>
        <p:spPr>
          <a:xfrm>
            <a:off x="4947149" y="1179978"/>
            <a:ext cx="6933199" cy="40010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Decide what should be done and in what order</a:t>
            </a:r>
            <a:endParaRPr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spcBef>
                <a:spcPts val="640"/>
              </a:spcBef>
              <a:spcAft>
                <a:spcPts val="0"/>
              </a:spcAft>
              <a:buNone/>
            </a:pPr>
            <a:endParaRPr sz="24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spcBef>
                <a:spcPts val="64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When making decisions always consider:</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spcBef>
                <a:spcPts val="640"/>
              </a:spcBef>
              <a:spcAft>
                <a:spcPts val="0"/>
              </a:spcAft>
              <a:buClr>
                <a:schemeClr val="dk1"/>
              </a:buClr>
              <a:buSzPts val="32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The safety of CDRT members.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spcBef>
                <a:spcPts val="640"/>
              </a:spcBef>
              <a:spcAft>
                <a:spcPts val="0"/>
              </a:spcAft>
              <a:buClr>
                <a:schemeClr val="dk1"/>
              </a:buClr>
              <a:buSzPts val="32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Life safety for victims and others.</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spcBef>
                <a:spcPts val="640"/>
              </a:spcBef>
              <a:spcAft>
                <a:spcPts val="0"/>
              </a:spcAft>
              <a:buClr>
                <a:schemeClr val="dk1"/>
              </a:buClr>
              <a:buSzPts val="32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Protection of the environment. </a:t>
            </a:r>
            <a:endParaRPr sz="24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just" rtl="0">
              <a:spcBef>
                <a:spcPts val="640"/>
              </a:spcBef>
              <a:spcAft>
                <a:spcPts val="0"/>
              </a:spcAft>
              <a:buClr>
                <a:schemeClr val="dk1"/>
              </a:buClr>
              <a:buSzPts val="32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Protection of property.</a:t>
            </a:r>
            <a:endParaRPr sz="24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171450" algn="l" rtl="0">
              <a:lnSpc>
                <a:spcPct val="150000"/>
              </a:lnSpc>
              <a:spcBef>
                <a:spcPts val="640"/>
              </a:spcBef>
              <a:spcAft>
                <a:spcPts val="0"/>
              </a:spcAft>
              <a:buClr>
                <a:schemeClr val="dk1"/>
              </a:buClr>
              <a:buSzPts val="1800"/>
              <a:buFont typeface="Arial"/>
              <a:buNone/>
            </a:pPr>
            <a:endParaRPr sz="18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c70a4b4038_0_70"/>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56" name="Google Shape;356;g2c70a4b4038_0_70"/>
          <p:cNvSpPr txBox="1"/>
          <p:nvPr/>
        </p:nvSpPr>
        <p:spPr>
          <a:xfrm>
            <a:off x="856218" y="1064334"/>
            <a:ext cx="2561895"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Activity</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Establish priorities and Make decisions</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62" name="Google Shape;362;g2c70a4b4038_0_70"/>
          <p:cNvSpPr txBox="1"/>
          <p:nvPr/>
        </p:nvSpPr>
        <p:spPr>
          <a:xfrm>
            <a:off x="4818126" y="1969642"/>
            <a:ext cx="6358500" cy="267761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Using the same scenario provided previously complete the “Steps 5 and 6: Establish priorities and make decisions” sections of the Worksheet provided in your groups.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800100" marR="0" lvl="0" indent="-342900" algn="l" rtl="0">
              <a:spcBef>
                <a:spcPts val="0"/>
              </a:spcBef>
              <a:spcAft>
                <a:spcPts val="0"/>
              </a:spcAft>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spcBef>
                <a:spcPts val="0"/>
              </a:spcBef>
              <a:spcAft>
                <a:spcPts val="0"/>
              </a:spcAft>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You have 10 minutes to complete this.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pic>
        <p:nvPicPr>
          <p:cNvPr id="367" name="Google Shape;367;p17" descr="A person in a car writing on a piece of paper&#10;&#10;Description automatically generated with low confidence"/>
          <p:cNvPicPr preferRelativeResize="0"/>
          <p:nvPr/>
        </p:nvPicPr>
        <p:blipFill rotWithShape="1">
          <a:blip r:embed="rId3">
            <a:alphaModFix/>
          </a:blip>
          <a:srcRect/>
          <a:stretch/>
        </p:blipFill>
        <p:spPr>
          <a:xfrm>
            <a:off x="1896978" y="-23927"/>
            <a:ext cx="10295021" cy="6863347"/>
          </a:xfrm>
          <a:prstGeom prst="rect">
            <a:avLst/>
          </a:prstGeom>
          <a:noFill/>
          <a:ln>
            <a:noFill/>
          </a:ln>
        </p:spPr>
      </p:pic>
      <p:sp>
        <p:nvSpPr>
          <p:cNvPr id="368" name="Google Shape;368;p17"/>
          <p:cNvSpPr/>
          <p:nvPr/>
        </p:nvSpPr>
        <p:spPr>
          <a:xfrm>
            <a:off x="4517716" y="3276809"/>
            <a:ext cx="7435348" cy="2775647"/>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1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70" name="Google Shape;370;p17"/>
          <p:cNvSpPr txBox="1"/>
          <p:nvPr/>
        </p:nvSpPr>
        <p:spPr>
          <a:xfrm>
            <a:off x="284405" y="638259"/>
            <a:ext cx="374164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Step 7:</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Develop A Plan of Action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71" name="Google Shape;371;p17"/>
          <p:cNvSpPr txBox="1"/>
          <p:nvPr/>
        </p:nvSpPr>
        <p:spPr>
          <a:xfrm>
            <a:off x="5299962" y="3488912"/>
            <a:ext cx="5786700" cy="246217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The CDRT Team Leader will decide on the steps needed to conduct its operation considering the highest priority first.</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64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640"/>
              </a:spcBef>
              <a:spcAft>
                <a:spcPts val="0"/>
              </a:spcAft>
              <a:buNone/>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Where possible, </a:t>
            </a: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document the plan </a:t>
            </a: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as this can help to focus the operation on established priorities as well as be shared with authorities when they arrive.</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g2c70a4b4038_0_81"/>
          <p:cNvSpPr/>
          <p:nvPr/>
        </p:nvSpPr>
        <p:spPr>
          <a:xfrm>
            <a:off x="-16474" y="-5348"/>
            <a:ext cx="4211100" cy="6863347"/>
          </a:xfrm>
          <a:prstGeom prst="rect">
            <a:avLst/>
          </a:prstGeom>
          <a:solidFill>
            <a:srgbClr val="F5333F"/>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82" name="Google Shape;382;g2c70a4b4038_0_81"/>
          <p:cNvSpPr txBox="1"/>
          <p:nvPr/>
        </p:nvSpPr>
        <p:spPr>
          <a:xfrm>
            <a:off x="856218" y="1064334"/>
            <a:ext cx="2278867"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Activity</a:t>
            </a: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rPr>
              <a:t>Develop a Plan of Action</a:t>
            </a:r>
            <a:endParaRPr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388" name="Google Shape;388;g2c70a4b4038_0_81"/>
          <p:cNvSpPr txBox="1"/>
          <p:nvPr/>
        </p:nvSpPr>
        <p:spPr>
          <a:xfrm>
            <a:off x="4700030" y="2296213"/>
            <a:ext cx="7214427" cy="2308284"/>
          </a:xfrm>
          <a:prstGeom prst="rect">
            <a:avLst/>
          </a:prstGeom>
          <a:noFill/>
          <a:ln>
            <a:noFill/>
          </a:ln>
        </p:spPr>
        <p:txBody>
          <a:bodyPr spcFirstLastPara="1" wrap="square" lIns="91425" tIns="45700" rIns="91425" bIns="45700" anchor="t" anchorCtr="0">
            <a:spAutoFit/>
          </a:bodyPr>
          <a:lstStyle/>
          <a:p>
            <a:pPr marL="285750" indent="-342900">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Using the same scenario provided previously complete the “Steps 7: Develop a plan of action” section of the Worksheet provided in your groups.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457200" indent="-342900">
              <a:buClr>
                <a:srgbClr val="F5333F"/>
              </a:buClr>
              <a:buFont typeface="Arial" panose="020B0604020202020204" pitchFamily="34" charset="0"/>
              <a:buChar char="•"/>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marL="285750" indent="-342900">
              <a:buClr>
                <a:srgbClr val="F5333F"/>
              </a:buClr>
              <a:buSzPts val="1800"/>
              <a:buFont typeface="Arial" panose="020B0604020202020204" pitchFamily="34" charset="0"/>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rPr>
              <a:t>You have 10 minutes to complete this.</a:t>
            </a: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394" name="Google Shape;394;p18"/>
          <p:cNvSpPr txBox="1"/>
          <p:nvPr/>
        </p:nvSpPr>
        <p:spPr>
          <a:xfrm>
            <a:off x="584397" y="638259"/>
            <a:ext cx="274539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Step 8: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Take Action</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395" name="Google Shape;395;p18"/>
          <p:cNvSpPr txBox="1"/>
          <p:nvPr/>
        </p:nvSpPr>
        <p:spPr>
          <a:xfrm>
            <a:off x="5882724" y="1520704"/>
            <a:ext cx="5190900" cy="3211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Use a buddy system.  </a:t>
            </a:r>
            <a:r>
              <a: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Always work in pairs, with a third person acting as a runner. </a:t>
            </a:r>
            <a:endParaRPr>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640"/>
              </a:spcBef>
              <a:spcAft>
                <a:spcPts val="0"/>
              </a:spcAft>
              <a:buNone/>
            </a:pPr>
            <a:endParaRPr sz="180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640"/>
              </a:spcBef>
              <a:spcAft>
                <a:spcPts val="0"/>
              </a:spcAft>
              <a:buNone/>
            </a:pPr>
            <a:endParaRPr sz="180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640"/>
              </a:spcBef>
              <a:spcAft>
                <a:spcPts val="0"/>
              </a:spcAft>
              <a:buNone/>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Be alert for hazards</a:t>
            </a: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rPr>
              <a:t>. Look out for downed power lines and ruptured water mains</a:t>
            </a:r>
            <a:r>
              <a:rPr lang="en-US">
                <a:solidFill>
                  <a:schemeClr val="tx1"/>
                </a:solidFill>
                <a:latin typeface="Open sans" panose="020B0606030504020204" pitchFamily="34" charset="0"/>
                <a:ea typeface="Open sans" panose="020B0606030504020204" pitchFamily="34" charset="0"/>
                <a:cs typeface="Open sans" panose="020B0606030504020204" pitchFamily="34" charset="0"/>
              </a:rPr>
              <a:t>. Never attempt search an area where water is rising.</a:t>
            </a:r>
            <a:endParaRPr sz="180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640"/>
              </a:spcBef>
              <a:spcAft>
                <a:spcPts val="0"/>
              </a:spcAft>
              <a:buNone/>
            </a:pPr>
            <a:endParaRPr sz="180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640"/>
              </a:spcBef>
              <a:spcAft>
                <a:spcPts val="0"/>
              </a:spcAft>
              <a:buNone/>
            </a:pPr>
            <a:r>
              <a:rPr lang="en-US" sz="1800" b="1">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Use safety equipment.  </a:t>
            </a:r>
            <a:r>
              <a: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Always wear safety gear before attempting to rescue someone.</a:t>
            </a:r>
            <a:endParaRPr>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6" name="Google Shape;396;p18"/>
          <p:cNvSpPr txBox="1"/>
          <p:nvPr/>
        </p:nvSpPr>
        <p:spPr>
          <a:xfrm>
            <a:off x="4947149" y="638259"/>
            <a:ext cx="6504621"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Use the following guideline when taking action:</a:t>
            </a:r>
            <a:endParaRPr sz="1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97" name="Google Shape;397;p18"/>
          <p:cNvPicPr preferRelativeResize="0"/>
          <p:nvPr/>
        </p:nvPicPr>
        <p:blipFill rotWithShape="1">
          <a:blip r:embed="rId3">
            <a:alphaModFix/>
            <a:grayscl/>
          </a:blip>
          <a:srcRect/>
          <a:stretch/>
        </p:blipFill>
        <p:spPr>
          <a:xfrm>
            <a:off x="4559783" y="4115218"/>
            <a:ext cx="970844" cy="688622"/>
          </a:xfrm>
          <a:prstGeom prst="rect">
            <a:avLst/>
          </a:prstGeom>
          <a:noFill/>
          <a:ln>
            <a:noFill/>
          </a:ln>
        </p:spPr>
      </p:pic>
      <p:pic>
        <p:nvPicPr>
          <p:cNvPr id="398" name="Google Shape;398;p18"/>
          <p:cNvPicPr preferRelativeResize="0"/>
          <p:nvPr/>
        </p:nvPicPr>
        <p:blipFill rotWithShape="1">
          <a:blip r:embed="rId4">
            <a:alphaModFix/>
            <a:grayscl/>
          </a:blip>
          <a:srcRect/>
          <a:stretch/>
        </p:blipFill>
        <p:spPr>
          <a:xfrm>
            <a:off x="4610583" y="2742782"/>
            <a:ext cx="869244" cy="767644"/>
          </a:xfrm>
          <a:prstGeom prst="rect">
            <a:avLst/>
          </a:prstGeom>
          <a:noFill/>
          <a:ln>
            <a:noFill/>
          </a:ln>
        </p:spPr>
      </p:pic>
      <p:pic>
        <p:nvPicPr>
          <p:cNvPr id="399" name="Google Shape;399;p18"/>
          <p:cNvPicPr preferRelativeResize="0"/>
          <p:nvPr/>
        </p:nvPicPr>
        <p:blipFill rotWithShape="1">
          <a:blip r:embed="rId5">
            <a:alphaModFix/>
            <a:grayscl/>
          </a:blip>
          <a:srcRect/>
          <a:stretch/>
        </p:blipFill>
        <p:spPr>
          <a:xfrm>
            <a:off x="4537205" y="1412342"/>
            <a:ext cx="1016000" cy="925689"/>
          </a:xfrm>
          <a:prstGeom prst="rect">
            <a:avLst/>
          </a:prstGeom>
          <a:noFill/>
          <a:ln>
            <a:noFill/>
          </a:ln>
        </p:spPr>
      </p:pic>
      <p:sp>
        <p:nvSpPr>
          <p:cNvPr id="400" name="Google Shape;400;p18"/>
          <p:cNvSpPr txBox="1"/>
          <p:nvPr/>
        </p:nvSpPr>
        <p:spPr>
          <a:xfrm>
            <a:off x="4579646" y="5321492"/>
            <a:ext cx="7331046"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Only act when guidance is provided by emergency personnel  or if you have more advanced training. </a:t>
            </a:r>
          </a:p>
          <a:p>
            <a:pPr marL="0" marR="0" lvl="0" indent="0" algn="ctr"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DO NOT PUT YOURSELF IN DANGER</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19" descr="A picture containing outdoor, ground, person, person&#10;&#10;Description automatically generated"/>
          <p:cNvPicPr preferRelativeResize="0"/>
          <p:nvPr/>
        </p:nvPicPr>
        <p:blipFill rotWithShape="1">
          <a:blip r:embed="rId3">
            <a:alphaModFix/>
          </a:blip>
          <a:srcRect/>
          <a:stretch/>
        </p:blipFill>
        <p:spPr>
          <a:xfrm>
            <a:off x="1905000" y="0"/>
            <a:ext cx="10287000" cy="6858000"/>
          </a:xfrm>
          <a:prstGeom prst="rect">
            <a:avLst/>
          </a:prstGeom>
          <a:noFill/>
          <a:ln>
            <a:noFill/>
          </a:ln>
        </p:spPr>
      </p:pic>
      <p:sp>
        <p:nvSpPr>
          <p:cNvPr id="411" name="Google Shape;411;p19"/>
          <p:cNvSpPr/>
          <p:nvPr/>
        </p:nvSpPr>
        <p:spPr>
          <a:xfrm>
            <a:off x="4517716" y="4217158"/>
            <a:ext cx="7435348" cy="1559338"/>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1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13" name="Google Shape;413;p19"/>
          <p:cNvSpPr txBox="1"/>
          <p:nvPr/>
        </p:nvSpPr>
        <p:spPr>
          <a:xfrm>
            <a:off x="1023298" y="638259"/>
            <a:ext cx="2373045"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Step 9:</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Evaluate</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414" name="Google Shape;414;p19"/>
          <p:cNvSpPr txBox="1"/>
          <p:nvPr/>
        </p:nvSpPr>
        <p:spPr>
          <a:xfrm>
            <a:off x="5068154" y="4551556"/>
            <a:ext cx="6682568" cy="100023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Evaluate what works as this would affect future decision making.</a:t>
            </a:r>
            <a:endParaRPr>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640"/>
              </a:spcBef>
              <a:spcAft>
                <a:spcPts val="0"/>
              </a:spcAft>
              <a:buClr>
                <a:schemeClr val="lt1"/>
              </a:buClr>
              <a:buSzPts val="1800"/>
              <a:buFont typeface="Arial"/>
              <a:buChar char="•"/>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rPr>
              <a:t>Remember sizeup is a continuous process.</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2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25" name="Google Shape;425;p20"/>
          <p:cNvSpPr txBox="1"/>
          <p:nvPr/>
        </p:nvSpPr>
        <p:spPr>
          <a:xfrm>
            <a:off x="1030147" y="638259"/>
            <a:ext cx="214931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Arial"/>
                <a:ea typeface="Arial"/>
                <a:cs typeface="Arial"/>
                <a:sym typeface="Arial"/>
              </a:rPr>
              <a:t>Types Of Collapse </a:t>
            </a:r>
            <a:endParaRPr dirty="0">
              <a:solidFill>
                <a:srgbClr val="F5333F"/>
              </a:solidFill>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Arial"/>
                <a:ea typeface="Arial"/>
                <a:cs typeface="Arial"/>
                <a:sym typeface="Arial"/>
              </a:rPr>
              <a:t>&amp; Voids</a:t>
            </a:r>
            <a:endParaRPr dirty="0">
              <a:solidFill>
                <a:srgbClr val="F5333F"/>
              </a:solidFill>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Arial"/>
              <a:ea typeface="Arial"/>
              <a:cs typeface="Arial"/>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Arial"/>
                <a:ea typeface="Arial"/>
                <a:cs typeface="Arial"/>
                <a:sym typeface="Arial"/>
              </a:rPr>
              <a:t>V-shaped</a:t>
            </a:r>
            <a:endParaRPr sz="2400" dirty="0"/>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Arial"/>
              <a:ea typeface="Arial"/>
              <a:cs typeface="Arial"/>
              <a:sym typeface="Arial"/>
            </a:endParaRPr>
          </a:p>
        </p:txBody>
      </p:sp>
      <p:pic>
        <p:nvPicPr>
          <p:cNvPr id="1026" name="Picture 2" descr="slideplayer.com/slide/13271358/79/images/24/Types+...">
            <a:extLst>
              <a:ext uri="{FF2B5EF4-FFF2-40B4-BE49-F238E27FC236}">
                <a16:creationId xmlns:a16="http://schemas.microsoft.com/office/drawing/2014/main" id="{F323F837-0216-C453-8FF6-88D6FD0ECB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052" b="8583"/>
          <a:stretch/>
        </p:blipFill>
        <p:spPr bwMode="auto">
          <a:xfrm>
            <a:off x="4194578" y="3566569"/>
            <a:ext cx="7997422" cy="3281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ilding after suffering structural collapse">
            <a:extLst>
              <a:ext uri="{FF2B5EF4-FFF2-40B4-BE49-F238E27FC236}">
                <a16:creationId xmlns:a16="http://schemas.microsoft.com/office/drawing/2014/main" id="{4651ED54-97C7-F79E-C249-3366C8849F1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t="15378"/>
          <a:stretch/>
        </p:blipFill>
        <p:spPr bwMode="auto">
          <a:xfrm>
            <a:off x="4194578" y="9756"/>
            <a:ext cx="7997422" cy="3541710"/>
          </a:xfrm>
          <a:prstGeom prst="rect">
            <a:avLst/>
          </a:prstGeom>
          <a:noFill/>
          <a:extLst>
            <a:ext uri="{909E8E84-426E-40DD-AFC4-6F175D3DCCD1}">
              <a14:hiddenFill xmlns:a14="http://schemas.microsoft.com/office/drawing/2010/main">
                <a:solidFill>
                  <a:srgbClr val="FFFFFF"/>
                </a:solidFill>
              </a14:hiddenFill>
            </a:ext>
          </a:extLst>
        </p:spPr>
      </p:pic>
      <p:sp>
        <p:nvSpPr>
          <p:cNvPr id="3" name="Arrow: Chevron 2">
            <a:extLst>
              <a:ext uri="{FF2B5EF4-FFF2-40B4-BE49-F238E27FC236}">
                <a16:creationId xmlns:a16="http://schemas.microsoft.com/office/drawing/2014/main" id="{E67CE69D-6874-C542-8FD3-CEA5FB6A50BB}"/>
              </a:ext>
            </a:extLst>
          </p:cNvPr>
          <p:cNvSpPr/>
          <p:nvPr/>
        </p:nvSpPr>
        <p:spPr>
          <a:xfrm rot="5133579">
            <a:off x="6669259" y="-1563859"/>
            <a:ext cx="1661998" cy="5812975"/>
          </a:xfrm>
          <a:prstGeom prst="chevron">
            <a:avLst>
              <a:gd name="adj" fmla="val 89245"/>
            </a:avLst>
          </a:prstGeom>
          <a:solidFill>
            <a:srgbClr val="F5333F"/>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2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42" name="Google Shape;442;p21"/>
          <p:cNvSpPr txBox="1"/>
          <p:nvPr/>
        </p:nvSpPr>
        <p:spPr>
          <a:xfrm>
            <a:off x="1030147" y="638259"/>
            <a:ext cx="214931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Types Of Collapse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&amp; Voids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Pancake</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443" name="Google Shape;443;p21"/>
          <p:cNvGrpSpPr/>
          <p:nvPr/>
        </p:nvGrpSpPr>
        <p:grpSpPr>
          <a:xfrm>
            <a:off x="4194578" y="1081504"/>
            <a:ext cx="8004974" cy="4694992"/>
            <a:chOff x="573253" y="1859124"/>
            <a:chExt cx="7725651" cy="3897642"/>
          </a:xfrm>
        </p:grpSpPr>
        <p:pic>
          <p:nvPicPr>
            <p:cNvPr id="444" name="Google Shape;444;p21" descr="rescate6a"/>
            <p:cNvPicPr preferRelativeResize="0"/>
            <p:nvPr/>
          </p:nvPicPr>
          <p:blipFill rotWithShape="1">
            <a:blip r:embed="rId3">
              <a:alphaModFix/>
            </a:blip>
            <a:srcRect/>
            <a:stretch/>
          </p:blipFill>
          <p:spPr>
            <a:xfrm>
              <a:off x="573253" y="1859124"/>
              <a:ext cx="7725651" cy="3897642"/>
            </a:xfrm>
            <a:prstGeom prst="rect">
              <a:avLst/>
            </a:prstGeom>
            <a:noFill/>
            <a:ln>
              <a:noFill/>
            </a:ln>
          </p:spPr>
        </p:pic>
        <p:cxnSp>
          <p:nvCxnSpPr>
            <p:cNvPr id="445" name="Google Shape;445;p21"/>
            <p:cNvCxnSpPr/>
            <p:nvPr/>
          </p:nvCxnSpPr>
          <p:spPr>
            <a:xfrm rot="10800000" flipH="1">
              <a:off x="2670884" y="3500763"/>
              <a:ext cx="3446109" cy="1165864"/>
            </a:xfrm>
            <a:prstGeom prst="straightConnector1">
              <a:avLst/>
            </a:prstGeom>
            <a:noFill/>
            <a:ln w="76200" cap="flat" cmpd="sng">
              <a:solidFill>
                <a:srgbClr val="FFFF00"/>
              </a:solidFill>
              <a:prstDash val="solid"/>
              <a:round/>
              <a:headEnd type="none" w="sm" len="sm"/>
              <a:tailEnd type="none" w="sm" len="sm"/>
            </a:ln>
          </p:spPr>
        </p:cxnSp>
        <p:cxnSp>
          <p:nvCxnSpPr>
            <p:cNvPr id="446" name="Google Shape;446;p21"/>
            <p:cNvCxnSpPr/>
            <p:nvPr/>
          </p:nvCxnSpPr>
          <p:spPr>
            <a:xfrm flipH="1">
              <a:off x="4019362" y="3569343"/>
              <a:ext cx="2097631" cy="1371604"/>
            </a:xfrm>
            <a:prstGeom prst="straightConnector1">
              <a:avLst/>
            </a:prstGeom>
            <a:noFill/>
            <a:ln w="76200" cap="flat" cmpd="sng">
              <a:solidFill>
                <a:srgbClr val="FFFF00"/>
              </a:solidFill>
              <a:prstDash val="solid"/>
              <a:round/>
              <a:headEnd type="none" w="sm" len="sm"/>
              <a:tailEnd type="none" w="sm" len="sm"/>
            </a:ln>
          </p:spPr>
        </p:cxnSp>
        <p:cxnSp>
          <p:nvCxnSpPr>
            <p:cNvPr id="447" name="Google Shape;447;p21"/>
            <p:cNvCxnSpPr/>
            <p:nvPr/>
          </p:nvCxnSpPr>
          <p:spPr>
            <a:xfrm rot="10800000" flipH="1">
              <a:off x="4019362" y="4117985"/>
              <a:ext cx="2996616" cy="822963"/>
            </a:xfrm>
            <a:prstGeom prst="straightConnector1">
              <a:avLst/>
            </a:prstGeom>
            <a:noFill/>
            <a:ln w="76200" cap="flat" cmpd="sng">
              <a:solidFill>
                <a:srgbClr val="FFFF00"/>
              </a:solidFill>
              <a:prstDash val="solid"/>
              <a:round/>
              <a:headEnd type="none" w="sm" len="sm"/>
              <a:tailEnd type="none" w="sm" len="sm"/>
            </a:ln>
          </p:spPr>
        </p:cxnSp>
      </p:grpSp>
      <p:pic>
        <p:nvPicPr>
          <p:cNvPr id="448" name="Google Shape;448;p21" descr="Sin título1"/>
          <p:cNvPicPr preferRelativeResize="0"/>
          <p:nvPr/>
        </p:nvPicPr>
        <p:blipFill rotWithShape="1">
          <a:blip r:embed="rId4">
            <a:alphaModFix/>
          </a:blip>
          <a:srcRect/>
          <a:stretch/>
        </p:blipFill>
        <p:spPr>
          <a:xfrm>
            <a:off x="4194578" y="5986"/>
            <a:ext cx="2278920" cy="268545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pSp>
        <p:nvGrpSpPr>
          <p:cNvPr id="458" name="Google Shape;458;p22"/>
          <p:cNvGrpSpPr/>
          <p:nvPr/>
        </p:nvGrpSpPr>
        <p:grpSpPr>
          <a:xfrm>
            <a:off x="4065122" y="598337"/>
            <a:ext cx="8126878" cy="5178159"/>
            <a:chOff x="2260" y="0"/>
            <a:chExt cx="2588" cy="2708"/>
          </a:xfrm>
        </p:grpSpPr>
        <p:pic>
          <p:nvPicPr>
            <p:cNvPr id="459" name="Google Shape;459;p22" descr="rescate8a"/>
            <p:cNvPicPr preferRelativeResize="0"/>
            <p:nvPr/>
          </p:nvPicPr>
          <p:blipFill rotWithShape="1">
            <a:blip r:embed="rId3">
              <a:alphaModFix/>
            </a:blip>
            <a:srcRect/>
            <a:stretch/>
          </p:blipFill>
          <p:spPr>
            <a:xfrm>
              <a:off x="2260" y="0"/>
              <a:ext cx="2588" cy="2708"/>
            </a:xfrm>
            <a:prstGeom prst="rect">
              <a:avLst/>
            </a:prstGeom>
            <a:noFill/>
            <a:ln>
              <a:noFill/>
            </a:ln>
          </p:spPr>
        </p:pic>
        <p:cxnSp>
          <p:nvCxnSpPr>
            <p:cNvPr id="460" name="Google Shape;460;p22"/>
            <p:cNvCxnSpPr/>
            <p:nvPr/>
          </p:nvCxnSpPr>
          <p:spPr>
            <a:xfrm>
              <a:off x="2260" y="1054"/>
              <a:ext cx="1768" cy="1268"/>
            </a:xfrm>
            <a:prstGeom prst="straightConnector1">
              <a:avLst/>
            </a:prstGeom>
            <a:noFill/>
            <a:ln w="76200" cap="flat" cmpd="sng">
              <a:solidFill>
                <a:srgbClr val="F5333F"/>
              </a:solidFill>
              <a:prstDash val="solid"/>
              <a:round/>
              <a:headEnd type="none" w="sm" len="sm"/>
              <a:tailEnd type="none" w="sm" len="sm"/>
            </a:ln>
            <a:effectLst>
              <a:outerShdw blurRad="50800" dist="38100" dir="2700000" algn="tl" rotWithShape="0">
                <a:prstClr val="black">
                  <a:alpha val="40000"/>
                </a:prstClr>
              </a:outerShdw>
            </a:effectLst>
          </p:spPr>
        </p:cxnSp>
        <p:cxnSp>
          <p:nvCxnSpPr>
            <p:cNvPr id="461" name="Google Shape;461;p22"/>
            <p:cNvCxnSpPr/>
            <p:nvPr/>
          </p:nvCxnSpPr>
          <p:spPr>
            <a:xfrm rot="10800000">
              <a:off x="2358" y="2322"/>
              <a:ext cx="1670" cy="0"/>
            </a:xfrm>
            <a:prstGeom prst="straightConnector1">
              <a:avLst/>
            </a:prstGeom>
            <a:noFill/>
            <a:ln w="76200" cap="flat" cmpd="sng">
              <a:solidFill>
                <a:srgbClr val="F5333F"/>
              </a:solidFill>
              <a:prstDash val="solid"/>
              <a:round/>
              <a:headEnd type="none" w="sm" len="sm"/>
              <a:tailEnd type="none" w="sm" len="sm"/>
            </a:ln>
            <a:effectLst>
              <a:outerShdw blurRad="50800" dist="38100" dir="2700000" algn="tl" rotWithShape="0">
                <a:prstClr val="black">
                  <a:alpha val="40000"/>
                </a:prstClr>
              </a:outerShdw>
            </a:effectLst>
          </p:spPr>
        </p:cxnSp>
      </p:grpSp>
      <p:sp>
        <p:nvSpPr>
          <p:cNvPr id="462" name="Google Shape;462;p2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63" name="Google Shape;463;p22"/>
          <p:cNvSpPr txBox="1"/>
          <p:nvPr/>
        </p:nvSpPr>
        <p:spPr>
          <a:xfrm>
            <a:off x="1030147" y="638259"/>
            <a:ext cx="214931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Types Of Collapse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&amp; Voids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Lean To</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pic>
        <p:nvPicPr>
          <p:cNvPr id="464" name="Google Shape;464;p22" descr="Sin título1"/>
          <p:cNvPicPr preferRelativeResize="0"/>
          <p:nvPr/>
        </p:nvPicPr>
        <p:blipFill rotWithShape="1">
          <a:blip r:embed="rId4">
            <a:alphaModFix/>
          </a:blip>
          <a:srcRect/>
          <a:stretch/>
        </p:blipFill>
        <p:spPr>
          <a:xfrm>
            <a:off x="9416241" y="24729"/>
            <a:ext cx="2708832" cy="275819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2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75" name="Google Shape;475;p23"/>
          <p:cNvSpPr txBox="1"/>
          <p:nvPr/>
        </p:nvSpPr>
        <p:spPr>
          <a:xfrm>
            <a:off x="1030147" y="638259"/>
            <a:ext cx="214931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Types Of Collapse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&amp; Voids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r>
              <a:rPr lang="en-US" sz="24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Suspended</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grpSp>
        <p:nvGrpSpPr>
          <p:cNvPr id="476" name="Google Shape;476;p23"/>
          <p:cNvGrpSpPr/>
          <p:nvPr/>
        </p:nvGrpSpPr>
        <p:grpSpPr>
          <a:xfrm>
            <a:off x="4194578" y="1918708"/>
            <a:ext cx="7829552" cy="4127966"/>
            <a:chOff x="0" y="0"/>
            <a:chExt cx="5039" cy="2657"/>
          </a:xfrm>
        </p:grpSpPr>
        <p:pic>
          <p:nvPicPr>
            <p:cNvPr id="477" name="Google Shape;477;p23" descr="Sin título1"/>
            <p:cNvPicPr preferRelativeResize="0"/>
            <p:nvPr/>
          </p:nvPicPr>
          <p:blipFill rotWithShape="1">
            <a:blip r:embed="rId3">
              <a:alphaModFix/>
            </a:blip>
            <a:srcRect/>
            <a:stretch/>
          </p:blipFill>
          <p:spPr>
            <a:xfrm>
              <a:off x="2759" y="0"/>
              <a:ext cx="2280" cy="2657"/>
            </a:xfrm>
            <a:prstGeom prst="rect">
              <a:avLst/>
            </a:prstGeom>
            <a:noFill/>
            <a:ln>
              <a:noFill/>
            </a:ln>
          </p:spPr>
        </p:pic>
        <p:pic>
          <p:nvPicPr>
            <p:cNvPr id="478" name="Google Shape;478;p23" descr="pereira1"/>
            <p:cNvPicPr preferRelativeResize="0"/>
            <p:nvPr/>
          </p:nvPicPr>
          <p:blipFill rotWithShape="1">
            <a:blip r:embed="rId4">
              <a:alphaModFix/>
            </a:blip>
            <a:srcRect/>
            <a:stretch/>
          </p:blipFill>
          <p:spPr>
            <a:xfrm>
              <a:off x="0" y="46"/>
              <a:ext cx="2546" cy="243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0" y="0"/>
            <a:ext cx="121920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04" name="Google Shape;104;p2"/>
          <p:cNvSpPr/>
          <p:nvPr/>
        </p:nvSpPr>
        <p:spPr>
          <a:xfrm>
            <a:off x="633576" y="1828569"/>
            <a:ext cx="409056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lt1"/>
              </a:buClr>
              <a:buSzPts val="4000"/>
              <a:buFont typeface="Arial"/>
              <a:buNone/>
            </a:pPr>
            <a:r>
              <a:rPr lang="en-US" sz="4000" b="1"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Objectives</a:t>
            </a:r>
            <a:endParaRPr sz="4000" b="0" i="0" u="none" strike="noStrike" cap="none"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105" name="Google Shape;105;p2"/>
          <p:cNvSpPr/>
          <p:nvPr/>
        </p:nvSpPr>
        <p:spPr>
          <a:xfrm>
            <a:off x="1167265" y="2765301"/>
            <a:ext cx="10713083" cy="240061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Understand what is meant by Light Search and Rescue.</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Learn safety precautions to be undertaken.</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Understand what is meant by the term “</a:t>
            </a:r>
            <a:r>
              <a:rPr lang="en-US" sz="20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Sizeup</a:t>
            </a: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and the Nine-Step </a:t>
            </a:r>
            <a:r>
              <a:rPr lang="en-US" sz="2000" b="0" i="0" u="none" strike="noStrike" cap="none"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Sizeup</a:t>
            </a: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model.</a:t>
            </a:r>
            <a:endParaRPr dirty="0">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rPr>
              <a:t>Understand how to conduct a search operation.</a:t>
            </a:r>
            <a:endParaRPr sz="20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a:p>
            <a:pPr marL="342900" marR="0" lvl="0" indent="-342900" algn="l" rtl="0">
              <a:lnSpc>
                <a:spcPct val="150000"/>
              </a:lnSpc>
              <a:spcBef>
                <a:spcPts val="0"/>
              </a:spcBef>
              <a:spcAft>
                <a:spcPts val="0"/>
              </a:spcAft>
              <a:buClr>
                <a:schemeClr val="lt1"/>
              </a:buClr>
              <a:buSzPts val="2000"/>
              <a:buFont typeface="Noto Sans Symbols"/>
              <a:buChar char="✔"/>
            </a:pPr>
            <a:r>
              <a:rPr lang="en-US" sz="2000" b="0"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Understand how to conduct a rescue operation.</a:t>
            </a:r>
            <a:endParaRPr dirty="0">
              <a:latin typeface="Open sans" panose="020B0606030504020204" pitchFamily="34" charset="0"/>
              <a:ea typeface="Open sans" panose="020B0606030504020204" pitchFamily="34" charset="0"/>
              <a:cs typeface="Open sans" panose="020B0606030504020204" pitchFamily="34" charset="0"/>
            </a:endParaRPr>
          </a:p>
        </p:txBody>
      </p:sp>
      <p:pic>
        <p:nvPicPr>
          <p:cNvPr id="106" name="Google Shape;106;p2"/>
          <p:cNvPicPr preferRelativeResize="0"/>
          <p:nvPr/>
        </p:nvPicPr>
        <p:blipFill rotWithShape="1">
          <a:blip r:embed="rId3">
            <a:alphaModFix/>
          </a:blip>
          <a:srcRect/>
          <a:stretch/>
        </p:blipFill>
        <p:spPr>
          <a:xfrm>
            <a:off x="633576" y="519479"/>
            <a:ext cx="1067378" cy="92333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26" descr="A picture containing person, young, child&#10;&#10;Description automatically generated"/>
          <p:cNvPicPr preferRelativeResize="0"/>
          <p:nvPr/>
        </p:nvPicPr>
        <p:blipFill rotWithShape="1">
          <a:blip r:embed="rId3">
            <a:alphaModFix/>
          </a:blip>
          <a:srcRect/>
          <a:stretch/>
        </p:blipFill>
        <p:spPr>
          <a:xfrm>
            <a:off x="1896981" y="-5347"/>
            <a:ext cx="10295019" cy="6863346"/>
          </a:xfrm>
          <a:prstGeom prst="rect">
            <a:avLst/>
          </a:prstGeom>
          <a:noFill/>
          <a:ln>
            <a:noFill/>
          </a:ln>
        </p:spPr>
      </p:pic>
      <p:sp>
        <p:nvSpPr>
          <p:cNvPr id="489" name="Google Shape;489;p26"/>
          <p:cNvSpPr/>
          <p:nvPr/>
        </p:nvSpPr>
        <p:spPr>
          <a:xfrm>
            <a:off x="4517716" y="210713"/>
            <a:ext cx="7435348" cy="3018870"/>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0" name="Google Shape;490;p2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491" name="Google Shape;491;p26"/>
          <p:cNvSpPr txBox="1"/>
          <p:nvPr/>
        </p:nvSpPr>
        <p:spPr>
          <a:xfrm>
            <a:off x="676940" y="638259"/>
            <a:ext cx="2824223"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Know Your Limitations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92" name="Google Shape;492;p26"/>
          <p:cNvSpPr txBox="1"/>
          <p:nvPr/>
        </p:nvSpPr>
        <p:spPr>
          <a:xfrm>
            <a:off x="5013613" y="463882"/>
            <a:ext cx="6627068" cy="23852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Many volunteers have been injured or killed during rescue operations because they did not pay attention to their own physical and mental limitations.</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just" rtl="0">
              <a:spcBef>
                <a:spcPts val="640"/>
              </a:spcBef>
              <a:spcAft>
                <a:spcPts val="0"/>
              </a:spcAft>
              <a:buClr>
                <a:schemeClr val="dk1"/>
              </a:buClr>
              <a:buSzPts val="3200"/>
              <a:buFont typeface="Arial"/>
              <a:buNone/>
            </a:pP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Do not attempt </a:t>
            </a: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any search and rescue operations that you are not trained for. Having safety equipment is not enough to protect you, </a:t>
            </a: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search and rescue requires proper training</a:t>
            </a: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t>
            </a: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03" name="Google Shape;503;p24"/>
          <p:cNvSpPr txBox="1"/>
          <p:nvPr/>
        </p:nvSpPr>
        <p:spPr>
          <a:xfrm>
            <a:off x="1030147" y="638259"/>
            <a:ext cx="251170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Search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&amp; Rescue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4" name="Google Shape;504;p24"/>
          <p:cNvSpPr txBox="1"/>
          <p:nvPr/>
        </p:nvSpPr>
        <p:spPr>
          <a:xfrm>
            <a:off x="4588474" y="861908"/>
            <a:ext cx="7291800" cy="48936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Before you commence your search, </a:t>
            </a: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decide on a systematic search pattern</a:t>
            </a: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and ensure that all areas of the building are covered. </a:t>
            </a:r>
            <a:endParaRPr sz="24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24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Examples of systematic search patterns to use include:</a:t>
            </a:r>
            <a:r>
              <a:rPr lang="en-US" sz="24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rPr>
              <a:t> </a:t>
            </a:r>
            <a:endParaRPr sz="24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2400" b="1" dirty="0">
              <a:solidFill>
                <a:srgbClr val="055A99"/>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200000"/>
              </a:lnSpc>
              <a:spcBef>
                <a:spcPts val="0"/>
              </a:spcBef>
              <a:spcAft>
                <a:spcPts val="0"/>
              </a:spcAft>
              <a:buClr>
                <a:srgbClr val="F5333F"/>
              </a:buClr>
              <a:buSzPts val="18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Bottom-up/top-down. </a:t>
            </a:r>
            <a:endParaRPr sz="24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200000"/>
              </a:lnSpc>
              <a:spcBef>
                <a:spcPts val="0"/>
              </a:spcBef>
              <a:spcAft>
                <a:spcPts val="0"/>
              </a:spcAft>
              <a:buClr>
                <a:srgbClr val="F5333F"/>
              </a:buClr>
              <a:buSzPts val="18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Right wall/left wall. </a:t>
            </a:r>
            <a:endParaRPr sz="2400" dirty="0">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lnSpc>
                <a:spcPct val="200000"/>
              </a:lnSpc>
              <a:spcBef>
                <a:spcPts val="0"/>
              </a:spcBef>
              <a:spcAft>
                <a:spcPts val="0"/>
              </a:spcAft>
              <a:buClr>
                <a:srgbClr val="F5333F"/>
              </a:buClr>
              <a:buSzPts val="1800"/>
              <a:buFont typeface="Arial"/>
              <a:buChar char="•"/>
            </a:pPr>
            <a:r>
              <a:rPr lang="en-US" sz="24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Parallel</a:t>
            </a:r>
            <a:endParaRPr sz="24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2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15" name="Google Shape;515;p25"/>
          <p:cNvSpPr txBox="1"/>
          <p:nvPr/>
        </p:nvSpPr>
        <p:spPr>
          <a:xfrm>
            <a:off x="1030147" y="638259"/>
            <a:ext cx="251170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Search </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&amp; Rescue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6" name="Google Shape;516;p25"/>
          <p:cNvSpPr txBox="1"/>
          <p:nvPr/>
        </p:nvSpPr>
        <p:spPr>
          <a:xfrm>
            <a:off x="4802882" y="565293"/>
            <a:ext cx="7291874"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5333F"/>
                </a:solidFill>
                <a:latin typeface="Arial"/>
                <a:ea typeface="Arial"/>
                <a:cs typeface="Arial"/>
                <a:sym typeface="Arial"/>
              </a:rPr>
              <a:t>When you begin your search:</a:t>
            </a:r>
            <a:r>
              <a:rPr lang="en-US" sz="2000" dirty="0">
                <a:solidFill>
                  <a:srgbClr val="F5333F"/>
                </a:solidFill>
                <a:latin typeface="Arial"/>
                <a:ea typeface="Arial"/>
                <a:cs typeface="Arial"/>
                <a:sym typeface="Arial"/>
              </a:rPr>
              <a:t>.</a:t>
            </a:r>
            <a:endParaRPr sz="1600" dirty="0">
              <a:solidFill>
                <a:srgbClr val="F5333F"/>
              </a:solidFill>
            </a:endParaRPr>
          </a:p>
        </p:txBody>
      </p:sp>
      <p:sp>
        <p:nvSpPr>
          <p:cNvPr id="517" name="Google Shape;517;p25"/>
          <p:cNvSpPr txBox="1"/>
          <p:nvPr/>
        </p:nvSpPr>
        <p:spPr>
          <a:xfrm>
            <a:off x="6096000" y="1397541"/>
            <a:ext cx="4433104" cy="424727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Call out to victims.</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Stop frequently to listen</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Triangulate areas from where sounds could be heard</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Mark search areas and document results</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Report results to responding agencies</a:t>
            </a: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518" name="Google Shape;518;p25"/>
          <p:cNvPicPr preferRelativeResize="0"/>
          <p:nvPr/>
        </p:nvPicPr>
        <p:blipFill rotWithShape="1">
          <a:blip r:embed="rId3">
            <a:alphaModFix/>
            <a:duotone>
              <a:prstClr val="black"/>
              <a:schemeClr val="accent1">
                <a:tint val="45000"/>
                <a:satMod val="400000"/>
              </a:schemeClr>
            </a:duotone>
          </a:blip>
          <a:srcRect/>
          <a:stretch/>
        </p:blipFill>
        <p:spPr>
          <a:xfrm>
            <a:off x="5131243" y="3981530"/>
            <a:ext cx="559538" cy="559538"/>
          </a:xfrm>
          <a:prstGeom prst="rect">
            <a:avLst/>
          </a:prstGeom>
          <a:noFill/>
          <a:ln>
            <a:noFill/>
          </a:ln>
        </p:spPr>
      </p:pic>
      <p:pic>
        <p:nvPicPr>
          <p:cNvPr id="519" name="Google Shape;519;p25"/>
          <p:cNvPicPr preferRelativeResize="0"/>
          <p:nvPr/>
        </p:nvPicPr>
        <p:blipFill rotWithShape="1">
          <a:blip r:embed="rId4">
            <a:alphaModFix/>
            <a:duotone>
              <a:prstClr val="black"/>
              <a:schemeClr val="accent1">
                <a:tint val="45000"/>
                <a:satMod val="400000"/>
              </a:schemeClr>
            </a:duotone>
          </a:blip>
          <a:srcRect/>
          <a:stretch/>
        </p:blipFill>
        <p:spPr>
          <a:xfrm>
            <a:off x="5106454" y="1311050"/>
            <a:ext cx="609116" cy="609117"/>
          </a:xfrm>
          <a:prstGeom prst="rect">
            <a:avLst/>
          </a:prstGeom>
          <a:noFill/>
          <a:ln>
            <a:noFill/>
          </a:ln>
        </p:spPr>
      </p:pic>
      <p:pic>
        <p:nvPicPr>
          <p:cNvPr id="520" name="Google Shape;520;p25"/>
          <p:cNvPicPr preferRelativeResize="0"/>
          <p:nvPr/>
        </p:nvPicPr>
        <p:blipFill rotWithShape="1">
          <a:blip r:embed="rId5">
            <a:alphaModFix/>
            <a:duotone>
              <a:prstClr val="black"/>
              <a:schemeClr val="accent1">
                <a:tint val="45000"/>
                <a:satMod val="400000"/>
              </a:schemeClr>
            </a:duotone>
          </a:blip>
          <a:srcRect/>
          <a:stretch/>
        </p:blipFill>
        <p:spPr>
          <a:xfrm>
            <a:off x="5124161" y="2141669"/>
            <a:ext cx="573703" cy="502875"/>
          </a:xfrm>
          <a:prstGeom prst="rect">
            <a:avLst/>
          </a:prstGeom>
          <a:noFill/>
          <a:ln>
            <a:noFill/>
          </a:ln>
        </p:spPr>
      </p:pic>
      <p:pic>
        <p:nvPicPr>
          <p:cNvPr id="521" name="Google Shape;521;p25"/>
          <p:cNvPicPr preferRelativeResize="0"/>
          <p:nvPr/>
        </p:nvPicPr>
        <p:blipFill rotWithShape="1">
          <a:blip r:embed="rId6">
            <a:alphaModFix/>
            <a:duotone>
              <a:prstClr val="black"/>
              <a:schemeClr val="accent1">
                <a:tint val="45000"/>
                <a:satMod val="400000"/>
              </a:schemeClr>
            </a:duotone>
          </a:blip>
          <a:srcRect/>
          <a:stretch/>
        </p:blipFill>
        <p:spPr>
          <a:xfrm>
            <a:off x="5099371" y="4973247"/>
            <a:ext cx="623283" cy="573703"/>
          </a:xfrm>
          <a:prstGeom prst="rect">
            <a:avLst/>
          </a:prstGeom>
          <a:noFill/>
          <a:ln>
            <a:noFill/>
          </a:ln>
        </p:spPr>
      </p:pic>
      <p:pic>
        <p:nvPicPr>
          <p:cNvPr id="522" name="Google Shape;522;p25"/>
          <p:cNvPicPr preferRelativeResize="0"/>
          <p:nvPr/>
        </p:nvPicPr>
        <p:blipFill rotWithShape="1">
          <a:blip r:embed="rId7">
            <a:alphaModFix/>
            <a:duotone>
              <a:prstClr val="black"/>
              <a:schemeClr val="accent1">
                <a:tint val="45000"/>
                <a:satMod val="400000"/>
              </a:schemeClr>
            </a:duotone>
          </a:blip>
          <a:srcRect/>
          <a:stretch/>
        </p:blipFill>
        <p:spPr>
          <a:xfrm>
            <a:off x="5081664" y="3019103"/>
            <a:ext cx="658696" cy="58786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33" name="Google Shape;533;p27"/>
          <p:cNvSpPr txBox="1"/>
          <p:nvPr/>
        </p:nvSpPr>
        <p:spPr>
          <a:xfrm>
            <a:off x="1233439" y="638259"/>
            <a:ext cx="1626422"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Safety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4" name="Google Shape;534;p27"/>
          <p:cNvSpPr txBox="1"/>
          <p:nvPr/>
        </p:nvSpPr>
        <p:spPr>
          <a:xfrm>
            <a:off x="4858703" y="638259"/>
            <a:ext cx="6756354"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Safety Precautions For All Search &amp; Rescue Operations</a:t>
            </a:r>
            <a:endParaRPr sz="16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5" name="Google Shape;535;p27"/>
          <p:cNvSpPr txBox="1"/>
          <p:nvPr/>
        </p:nvSpPr>
        <p:spPr>
          <a:xfrm>
            <a:off x="5798915" y="1549444"/>
            <a:ext cx="6081433"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Emergency Signals: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Decide on signals that can be used to communicate and ensure signals are understood by all. </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Escape Routes &amp; Safe Areas: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Always establish safe areas and a safe route of escape in case of emergency. Before you enter any structure be sure you have a safe way out.</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Assignment Of A Safety Officer: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Assign someone the responsibility to look out for the safety of the team.</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Use Of Identification Vests</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36" name="Google Shape;536;p27"/>
          <p:cNvPicPr preferRelativeResize="0"/>
          <p:nvPr/>
        </p:nvPicPr>
        <p:blipFill rotWithShape="1">
          <a:blip r:embed="rId3">
            <a:alphaModFix/>
            <a:grayscl/>
          </a:blip>
          <a:srcRect/>
          <a:stretch/>
        </p:blipFill>
        <p:spPr>
          <a:xfrm>
            <a:off x="4863907" y="1547733"/>
            <a:ext cx="707733" cy="780589"/>
          </a:xfrm>
          <a:prstGeom prst="rect">
            <a:avLst/>
          </a:prstGeom>
          <a:noFill/>
          <a:ln>
            <a:noFill/>
          </a:ln>
        </p:spPr>
      </p:pic>
      <p:pic>
        <p:nvPicPr>
          <p:cNvPr id="537" name="Google Shape;537;p27"/>
          <p:cNvPicPr preferRelativeResize="0"/>
          <p:nvPr/>
        </p:nvPicPr>
        <p:blipFill rotWithShape="1">
          <a:blip r:embed="rId4">
            <a:alphaModFix/>
            <a:grayscl/>
          </a:blip>
          <a:srcRect/>
          <a:stretch/>
        </p:blipFill>
        <p:spPr>
          <a:xfrm>
            <a:off x="4858703" y="4026902"/>
            <a:ext cx="718141" cy="822220"/>
          </a:xfrm>
          <a:prstGeom prst="rect">
            <a:avLst/>
          </a:prstGeom>
          <a:noFill/>
          <a:ln>
            <a:noFill/>
          </a:ln>
        </p:spPr>
      </p:pic>
      <p:pic>
        <p:nvPicPr>
          <p:cNvPr id="538" name="Google Shape;538;p27"/>
          <p:cNvPicPr preferRelativeResize="0"/>
          <p:nvPr/>
        </p:nvPicPr>
        <p:blipFill rotWithShape="1">
          <a:blip r:embed="rId5">
            <a:alphaModFix/>
            <a:grayscl/>
          </a:blip>
          <a:srcRect/>
          <a:stretch/>
        </p:blipFill>
        <p:spPr>
          <a:xfrm>
            <a:off x="4858703" y="5194227"/>
            <a:ext cx="718141" cy="728549"/>
          </a:xfrm>
          <a:prstGeom prst="rect">
            <a:avLst/>
          </a:prstGeom>
          <a:noFill/>
          <a:ln>
            <a:noFill/>
          </a:ln>
        </p:spPr>
      </p:pic>
      <p:pic>
        <p:nvPicPr>
          <p:cNvPr id="539" name="Google Shape;539;p27"/>
          <p:cNvPicPr preferRelativeResize="0"/>
          <p:nvPr/>
        </p:nvPicPr>
        <p:blipFill rotWithShape="1">
          <a:blip r:embed="rId6">
            <a:alphaModFix/>
            <a:grayscl/>
          </a:blip>
          <a:srcRect/>
          <a:stretch/>
        </p:blipFill>
        <p:spPr>
          <a:xfrm>
            <a:off x="4879518" y="2834153"/>
            <a:ext cx="676510" cy="68691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2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50" name="Google Shape;550;p28"/>
          <p:cNvSpPr txBox="1"/>
          <p:nvPr/>
        </p:nvSpPr>
        <p:spPr>
          <a:xfrm>
            <a:off x="1143189" y="638259"/>
            <a:ext cx="1891726"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Rescue</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51" name="Google Shape;551;p28"/>
          <p:cNvPicPr preferRelativeResize="0"/>
          <p:nvPr/>
        </p:nvPicPr>
        <p:blipFill rotWithShape="1">
          <a:blip r:embed="rId3">
            <a:alphaModFix/>
            <a:duotone>
              <a:prstClr val="black"/>
              <a:srgbClr val="D9C3A5">
                <a:tint val="50000"/>
                <a:satMod val="180000"/>
              </a:srgbClr>
            </a:duotone>
          </a:blip>
          <a:srcRect/>
          <a:stretch/>
        </p:blipFill>
        <p:spPr>
          <a:xfrm>
            <a:off x="5649558" y="665416"/>
            <a:ext cx="1165678" cy="1165679"/>
          </a:xfrm>
          <a:prstGeom prst="rect">
            <a:avLst/>
          </a:prstGeom>
          <a:noFill/>
          <a:ln>
            <a:noFill/>
          </a:ln>
        </p:spPr>
      </p:pic>
      <p:pic>
        <p:nvPicPr>
          <p:cNvPr id="552" name="Google Shape;552;p28"/>
          <p:cNvPicPr preferRelativeResize="0"/>
          <p:nvPr/>
        </p:nvPicPr>
        <p:blipFill rotWithShape="1">
          <a:blip r:embed="rId4">
            <a:alphaModFix/>
            <a:duotone>
              <a:prstClr val="black"/>
              <a:srgbClr val="D9C3A5">
                <a:tint val="50000"/>
                <a:satMod val="180000"/>
              </a:srgbClr>
            </a:duotone>
          </a:blip>
          <a:srcRect/>
          <a:stretch/>
        </p:blipFill>
        <p:spPr>
          <a:xfrm>
            <a:off x="5759927" y="3429000"/>
            <a:ext cx="1010256" cy="815976"/>
          </a:xfrm>
          <a:prstGeom prst="rect">
            <a:avLst/>
          </a:prstGeom>
          <a:noFill/>
          <a:ln>
            <a:noFill/>
          </a:ln>
        </p:spPr>
      </p:pic>
      <p:pic>
        <p:nvPicPr>
          <p:cNvPr id="553" name="Google Shape;553;p28"/>
          <p:cNvPicPr preferRelativeResize="0"/>
          <p:nvPr/>
        </p:nvPicPr>
        <p:blipFill rotWithShape="1">
          <a:blip r:embed="rId5">
            <a:alphaModFix/>
            <a:duotone>
              <a:prstClr val="black"/>
              <a:srgbClr val="D9C3A5">
                <a:tint val="50000"/>
                <a:satMod val="180000"/>
              </a:srgbClr>
            </a:duotone>
          </a:blip>
          <a:srcRect/>
          <a:stretch/>
        </p:blipFill>
        <p:spPr>
          <a:xfrm>
            <a:off x="9257753" y="3406761"/>
            <a:ext cx="976114" cy="976114"/>
          </a:xfrm>
          <a:prstGeom prst="rect">
            <a:avLst/>
          </a:prstGeom>
          <a:noFill/>
          <a:ln>
            <a:noFill/>
          </a:ln>
        </p:spPr>
      </p:pic>
      <p:pic>
        <p:nvPicPr>
          <p:cNvPr id="554" name="Google Shape;554;p28"/>
          <p:cNvPicPr preferRelativeResize="0"/>
          <p:nvPr/>
        </p:nvPicPr>
        <p:blipFill rotWithShape="1">
          <a:blip r:embed="rId6">
            <a:alphaModFix/>
            <a:duotone>
              <a:prstClr val="black"/>
              <a:srgbClr val="D9C3A5">
                <a:tint val="50000"/>
                <a:satMod val="180000"/>
              </a:srgbClr>
            </a:duotone>
          </a:blip>
          <a:srcRect/>
          <a:stretch/>
        </p:blipFill>
        <p:spPr>
          <a:xfrm>
            <a:off x="9208302" y="708987"/>
            <a:ext cx="1075016" cy="1165680"/>
          </a:xfrm>
          <a:prstGeom prst="rect">
            <a:avLst/>
          </a:prstGeom>
          <a:noFill/>
          <a:ln>
            <a:noFill/>
          </a:ln>
        </p:spPr>
      </p:pic>
      <p:sp>
        <p:nvSpPr>
          <p:cNvPr id="555" name="Google Shape;555;p28"/>
          <p:cNvSpPr/>
          <p:nvPr/>
        </p:nvSpPr>
        <p:spPr>
          <a:xfrm>
            <a:off x="5354241" y="2107832"/>
            <a:ext cx="182162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Communicating With The Victim</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56" name="Google Shape;556;p28"/>
          <p:cNvSpPr/>
          <p:nvPr/>
        </p:nvSpPr>
        <p:spPr>
          <a:xfrm>
            <a:off x="5354241" y="4585145"/>
            <a:ext cx="182162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Treating</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0"/>
              </a:spcBef>
              <a:spcAft>
                <a:spcPts val="0"/>
              </a:spcAft>
              <a:buClr>
                <a:schemeClr val="dk1"/>
              </a:buClr>
              <a:buSzPts val="1600"/>
              <a:buFont typeface="Arial"/>
              <a:buNone/>
            </a:pPr>
            <a:r>
              <a:rPr lang="en-US" sz="16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Injuries</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57" name="Google Shape;557;p28"/>
          <p:cNvSpPr/>
          <p:nvPr/>
        </p:nvSpPr>
        <p:spPr>
          <a:xfrm>
            <a:off x="8867653" y="4585145"/>
            <a:ext cx="1821629"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Reporting</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558" name="Google Shape;558;p28"/>
          <p:cNvSpPr/>
          <p:nvPr/>
        </p:nvSpPr>
        <p:spPr>
          <a:xfrm>
            <a:off x="8867653" y="2076937"/>
            <a:ext cx="1821629"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600"/>
              <a:buFont typeface="Arial"/>
              <a:buNone/>
            </a:pPr>
            <a:r>
              <a:rPr lang="en-US" sz="16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Removing</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ctr" rtl="0">
              <a:spcBef>
                <a:spcPts val="0"/>
              </a:spcBef>
              <a:spcAft>
                <a:spcPts val="0"/>
              </a:spcAft>
              <a:buClr>
                <a:schemeClr val="dk1"/>
              </a:buClr>
              <a:buSzPts val="1600"/>
              <a:buFont typeface="Arial"/>
              <a:buNone/>
            </a:pPr>
            <a:r>
              <a:rPr lang="en-US" sz="1600" b="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The Victim</a:t>
            </a:r>
            <a:endParaRPr sz="1800" b="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p29"/>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69" name="Google Shape;569;p29"/>
          <p:cNvSpPr txBox="1"/>
          <p:nvPr/>
        </p:nvSpPr>
        <p:spPr>
          <a:xfrm>
            <a:off x="267200" y="638259"/>
            <a:ext cx="392737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Communicating With Victims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70" name="Google Shape;570;p29"/>
          <p:cNvSpPr txBox="1"/>
          <p:nvPr/>
        </p:nvSpPr>
        <p:spPr>
          <a:xfrm>
            <a:off x="4595150" y="885571"/>
            <a:ext cx="7465670" cy="532449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Identify yourself and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project your voice calmly.</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20000"/>
              <a:buFont typeface="Wingdings" panose="05000000000000000000" pitchFamily="2" charset="2"/>
              <a:buChar char="ü"/>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Obtain the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person’s data.</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20000"/>
              <a:buFont typeface="Wingdings" panose="05000000000000000000" pitchFamily="2" charset="2"/>
              <a:buChar char="ü"/>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Always address the person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by name.</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20000"/>
              <a:buFont typeface="Wingdings" panose="05000000000000000000" pitchFamily="2" charset="2"/>
              <a:buChar char="ü"/>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When speaking urge the person to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keep positive.</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20000"/>
              <a:buFont typeface="Wingdings" panose="05000000000000000000" pitchFamily="2" charset="2"/>
              <a:buChar char="ü"/>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Inform the person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if you must leave even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for short periods of time.</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20000"/>
              <a:buFont typeface="Wingdings" panose="05000000000000000000" pitchFamily="2" charset="2"/>
              <a:buChar char="ü"/>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Inform the person of the </a:t>
            </a: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progress of the rescue operation.</a:t>
            </a: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20000"/>
              <a:buFont typeface="Wingdings" panose="05000000000000000000" pitchFamily="2" charset="2"/>
              <a:buChar char="ü"/>
            </a:pPr>
            <a:endParaRPr sz="20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Do not promise anything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you can’t deliver.</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spcBef>
                <a:spcPts val="0"/>
              </a:spcBef>
              <a:spcAft>
                <a:spcPts val="0"/>
              </a:spcAft>
              <a:buClr>
                <a:srgbClr val="F5333F"/>
              </a:buClr>
              <a:buSzPct val="120000"/>
              <a:buFont typeface="Wingdings" panose="05000000000000000000" pitchFamily="2" charset="2"/>
              <a:buChar char="ü"/>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457200" marR="0" lvl="0" indent="-457200" algn="l" rtl="0">
              <a:spcBef>
                <a:spcPts val="0"/>
              </a:spcBef>
              <a:spcAft>
                <a:spcPts val="0"/>
              </a:spcAft>
              <a:buClr>
                <a:srgbClr val="F5333F"/>
              </a:buClr>
              <a:buSzPct val="120000"/>
              <a:buFont typeface="Wingdings" panose="05000000000000000000" pitchFamily="2" charset="2"/>
              <a:buChar char="ü"/>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Be positive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in your comments.</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9"/>
        <p:cNvGrpSpPr/>
        <p:nvPr/>
      </p:nvGrpSpPr>
      <p:grpSpPr>
        <a:xfrm>
          <a:off x="0" y="0"/>
          <a:ext cx="0" cy="0"/>
          <a:chOff x="0" y="0"/>
          <a:chExt cx="0" cy="0"/>
        </a:xfrm>
      </p:grpSpPr>
      <p:sp>
        <p:nvSpPr>
          <p:cNvPr id="580" name="Google Shape;580;p30"/>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81" name="Google Shape;581;p30"/>
          <p:cNvSpPr txBox="1"/>
          <p:nvPr/>
        </p:nvSpPr>
        <p:spPr>
          <a:xfrm>
            <a:off x="804753" y="638259"/>
            <a:ext cx="256859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Possible Injuries To Victims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2" name="Google Shape;582;p30"/>
          <p:cNvSpPr txBox="1"/>
          <p:nvPr/>
        </p:nvSpPr>
        <p:spPr>
          <a:xfrm>
            <a:off x="5015805" y="917967"/>
            <a:ext cx="6371442" cy="5016718"/>
          </a:xfrm>
          <a:prstGeom prst="rect">
            <a:avLst/>
          </a:prstGeom>
          <a:noFill/>
          <a:ln>
            <a:noFill/>
          </a:ln>
        </p:spPr>
        <p:txBody>
          <a:bodyPr spcFirstLastPara="1" wrap="square" lIns="91425" tIns="45700" rIns="91425" bIns="45700" anchor="t" anchorCtr="0">
            <a:spAutoFit/>
          </a:bodyPr>
          <a:lstStyle/>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Crush And/ Or Compression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Falls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Extreme Temperatures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Impacts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Contaminated Atmospheres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Lack Of Water </a:t>
            </a:r>
            <a:r>
              <a:rPr lang="en-US" sz="20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And/Or</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Food </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Extended Isolation And Depression</a:t>
            </a:r>
            <a:endParaRPr sz="2000" dirty="0">
              <a:latin typeface="Open sans" panose="020B0606030504020204" pitchFamily="34" charset="0"/>
              <a:ea typeface="Open sans" panose="020B0606030504020204" pitchFamily="34" charset="0"/>
              <a:cs typeface="Open sans" panose="020B0606030504020204" pitchFamily="34" charset="0"/>
            </a:endParaRPr>
          </a:p>
          <a:p>
            <a:pPr marL="457200" marR="0" lvl="0" indent="-457200" algn="l" rtl="0">
              <a:lnSpc>
                <a:spcPct val="200000"/>
              </a:lnSpc>
              <a:spcBef>
                <a:spcPts val="0"/>
              </a:spcBef>
              <a:spcAft>
                <a:spcPts val="0"/>
              </a:spcAft>
              <a:buClr>
                <a:srgbClr val="F5333F"/>
              </a:buClr>
              <a:buSzPts val="1800"/>
              <a:buFont typeface="Noto Sans Symbols"/>
              <a:buChar char="✔"/>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Rodent Attacks</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1"/>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593" name="Google Shape;593;p31"/>
          <p:cNvSpPr txBox="1"/>
          <p:nvPr/>
        </p:nvSpPr>
        <p:spPr>
          <a:xfrm>
            <a:off x="804753" y="638259"/>
            <a:ext cx="256859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Removing</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Victims</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4" name="Google Shape;594;p31"/>
          <p:cNvSpPr txBox="1"/>
          <p:nvPr/>
        </p:nvSpPr>
        <p:spPr>
          <a:xfrm>
            <a:off x="4584264" y="551882"/>
            <a:ext cx="7465670" cy="1323399"/>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The Type Of Extrication Method Selected Should Depend On The:</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 </a:t>
            </a:r>
            <a:endParaRPr sz="16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95" name="Google Shape;595;p31"/>
          <p:cNvSpPr txBox="1"/>
          <p:nvPr/>
        </p:nvSpPr>
        <p:spPr>
          <a:xfrm>
            <a:off x="6354500" y="2312617"/>
            <a:ext cx="5525700" cy="369327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General stability of the immediate environment.</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Font typeface="Wingdings" panose="05000000000000000000" pitchFamily="2" charset="2"/>
              <a:buChar char="ü"/>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Font typeface="Wingdings" panose="05000000000000000000" pitchFamily="2" charset="2"/>
              <a:buChar char="ü"/>
            </a:pP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Number of rescuers available.</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Strength and ability of the rescuers. </a:t>
            </a:r>
            <a:endParaRPr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400050" marR="0" lvl="0" indent="-285750" algn="l" rtl="0">
              <a:spcBef>
                <a:spcPts val="0"/>
              </a:spcBef>
              <a:spcAft>
                <a:spcPts val="0"/>
              </a:spcAft>
              <a:buClr>
                <a:srgbClr val="F5333F"/>
              </a:buClr>
              <a:buSzPts val="1800"/>
              <a:buFont typeface="Wingdings" panose="05000000000000000000" pitchFamily="2" charset="2"/>
              <a:buChar char="ü"/>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Condition of the victim. </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endParaRPr>
          </a:p>
          <a:p>
            <a:pPr marL="742950" marR="0" lvl="0" indent="-285750" algn="l" rtl="0">
              <a:spcBef>
                <a:spcPts val="0"/>
              </a:spcBef>
              <a:spcAft>
                <a:spcPts val="0"/>
              </a:spcAft>
              <a:buClr>
                <a:srgbClr val="F5333F"/>
              </a:buClr>
              <a:buFont typeface="Wingdings" panose="05000000000000000000" pitchFamily="2" charset="2"/>
              <a:buChar char="ü"/>
            </a:pP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285750" marR="0" lvl="0" indent="-285750" algn="l" rtl="0">
              <a:spcBef>
                <a:spcPts val="0"/>
              </a:spcBef>
              <a:spcAft>
                <a:spcPts val="0"/>
              </a:spcAft>
              <a:buClr>
                <a:srgbClr val="F5333F"/>
              </a:buClr>
              <a:buSzPts val="1800"/>
              <a:buFont typeface="Wingdings" panose="05000000000000000000" pitchFamily="2" charset="2"/>
              <a:buChar char="ü"/>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Availability of equipment.</a:t>
            </a:r>
            <a:endParaRPr sz="18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96" name="Google Shape;596;p31"/>
          <p:cNvPicPr preferRelativeResize="0"/>
          <p:nvPr/>
        </p:nvPicPr>
        <p:blipFill rotWithShape="1">
          <a:blip r:embed="rId3">
            <a:alphaModFix/>
            <a:grayscl/>
          </a:blip>
          <a:srcRect/>
          <a:stretch/>
        </p:blipFill>
        <p:spPr>
          <a:xfrm>
            <a:off x="5401725" y="2086296"/>
            <a:ext cx="627792" cy="655901"/>
          </a:xfrm>
          <a:prstGeom prst="rect">
            <a:avLst/>
          </a:prstGeom>
          <a:noFill/>
          <a:ln>
            <a:noFill/>
          </a:ln>
        </p:spPr>
      </p:pic>
      <p:pic>
        <p:nvPicPr>
          <p:cNvPr id="597" name="Google Shape;597;p31"/>
          <p:cNvPicPr preferRelativeResize="0"/>
          <p:nvPr/>
        </p:nvPicPr>
        <p:blipFill rotWithShape="1">
          <a:blip r:embed="rId4">
            <a:alphaModFix/>
            <a:grayscl/>
          </a:blip>
          <a:srcRect/>
          <a:stretch/>
        </p:blipFill>
        <p:spPr>
          <a:xfrm>
            <a:off x="5366558" y="2950845"/>
            <a:ext cx="698126" cy="792933"/>
          </a:xfrm>
          <a:prstGeom prst="rect">
            <a:avLst/>
          </a:prstGeom>
          <a:noFill/>
          <a:ln>
            <a:noFill/>
          </a:ln>
        </p:spPr>
      </p:pic>
      <p:pic>
        <p:nvPicPr>
          <p:cNvPr id="598" name="Google Shape;598;p31"/>
          <p:cNvPicPr preferRelativeResize="0"/>
          <p:nvPr/>
        </p:nvPicPr>
        <p:blipFill rotWithShape="1">
          <a:blip r:embed="rId5">
            <a:alphaModFix/>
            <a:grayscl/>
          </a:blip>
          <a:srcRect/>
          <a:stretch/>
        </p:blipFill>
        <p:spPr>
          <a:xfrm>
            <a:off x="5459012" y="4013979"/>
            <a:ext cx="513219" cy="520995"/>
          </a:xfrm>
          <a:prstGeom prst="rect">
            <a:avLst/>
          </a:prstGeom>
          <a:noFill/>
          <a:ln>
            <a:noFill/>
          </a:ln>
        </p:spPr>
      </p:pic>
      <p:pic>
        <p:nvPicPr>
          <p:cNvPr id="599" name="Google Shape;599;p31"/>
          <p:cNvPicPr preferRelativeResize="0"/>
          <p:nvPr/>
        </p:nvPicPr>
        <p:blipFill rotWithShape="1">
          <a:blip r:embed="rId6">
            <a:alphaModFix/>
            <a:grayscl/>
          </a:blip>
          <a:srcRect/>
          <a:stretch/>
        </p:blipFill>
        <p:spPr>
          <a:xfrm>
            <a:off x="5275230" y="5067383"/>
            <a:ext cx="880783" cy="34669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2"/>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11" name="Google Shape;611;p32"/>
          <p:cNvSpPr txBox="1"/>
          <p:nvPr/>
        </p:nvSpPr>
        <p:spPr>
          <a:xfrm>
            <a:off x="804753" y="638259"/>
            <a:ext cx="277182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Chair Carry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074" name="Picture 2" descr="Lifts &amp; Carries | CERT-LA | CERT-LA">
            <a:extLst>
              <a:ext uri="{FF2B5EF4-FFF2-40B4-BE49-F238E27FC236}">
                <a16:creationId xmlns:a16="http://schemas.microsoft.com/office/drawing/2014/main" id="{19572EB1-2641-4466-94EC-DB10058279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778" y="491217"/>
            <a:ext cx="5829300" cy="625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33"/>
          <p:cNvPicPr preferRelativeResize="0"/>
          <p:nvPr/>
        </p:nvPicPr>
        <p:blipFill rotWithShape="1">
          <a:blip r:embed="rId3">
            <a:alphaModFix/>
          </a:blip>
          <a:srcRect b="6712"/>
          <a:stretch/>
        </p:blipFill>
        <p:spPr>
          <a:xfrm>
            <a:off x="5105400" y="489857"/>
            <a:ext cx="6030686" cy="5671457"/>
          </a:xfrm>
          <a:prstGeom prst="rect">
            <a:avLst/>
          </a:prstGeom>
          <a:noFill/>
          <a:ln>
            <a:noFill/>
          </a:ln>
        </p:spPr>
      </p:pic>
      <p:sp>
        <p:nvSpPr>
          <p:cNvPr id="624" name="Google Shape;624;p3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25" name="Google Shape;625;p33"/>
          <p:cNvSpPr txBox="1"/>
          <p:nvPr/>
        </p:nvSpPr>
        <p:spPr>
          <a:xfrm>
            <a:off x="804753" y="638259"/>
            <a:ext cx="277182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Fireman’s Carry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3"/>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118" name="Google Shape;118;p3"/>
          <p:cNvSpPr txBox="1"/>
          <p:nvPr/>
        </p:nvSpPr>
        <p:spPr>
          <a:xfrm>
            <a:off x="311653" y="638259"/>
            <a:ext cx="369763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What Is Search &amp; Rescue</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i="0" u="none" strike="noStrike" cap="none"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Aft>
                <a:spcPts val="600"/>
              </a:spcAft>
              <a:buClr>
                <a:schemeClr val="lt1"/>
              </a:buClr>
              <a:buSzPts val="4400"/>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Search and rescue is a process </a:t>
            </a:r>
          </a:p>
          <a:p>
            <a:pPr>
              <a:spcAft>
                <a:spcPts val="600"/>
              </a:spcAft>
              <a:buClr>
                <a:schemeClr val="lt1"/>
              </a:buClr>
              <a:buSzPts val="4400"/>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that consists of three separate </a:t>
            </a:r>
          </a:p>
          <a:p>
            <a:pPr>
              <a:spcAft>
                <a:spcPts val="600"/>
              </a:spcAft>
              <a:buClr>
                <a:schemeClr val="lt1"/>
              </a:buClr>
              <a:buSzPts val="4400"/>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operations: </a:t>
            </a: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9" name="Google Shape;119;p3"/>
          <p:cNvPicPr preferRelativeResize="0"/>
          <p:nvPr/>
        </p:nvPicPr>
        <p:blipFill rotWithShape="1">
          <a:blip r:embed="rId3">
            <a:alphaModFix/>
            <a:grayscl/>
          </a:blip>
          <a:srcRect/>
          <a:stretch/>
        </p:blipFill>
        <p:spPr>
          <a:xfrm>
            <a:off x="4693456" y="894708"/>
            <a:ext cx="1061156" cy="530578"/>
          </a:xfrm>
          <a:prstGeom prst="rect">
            <a:avLst/>
          </a:prstGeom>
          <a:noFill/>
          <a:ln>
            <a:noFill/>
          </a:ln>
        </p:spPr>
      </p:pic>
      <p:pic>
        <p:nvPicPr>
          <p:cNvPr id="120" name="Google Shape;120;p3"/>
          <p:cNvPicPr preferRelativeResize="0"/>
          <p:nvPr/>
        </p:nvPicPr>
        <p:blipFill rotWithShape="1">
          <a:blip r:embed="rId4">
            <a:alphaModFix/>
            <a:extLst>
              <a:ext uri="{BEBA8EAE-BF5A-486C-A8C5-ECC9F3942E4B}">
                <a14:imgProps xmlns:a14="http://schemas.microsoft.com/office/drawing/2010/main">
                  <a14:imgLayer r:embed="rId5">
                    <a14:imgEffect>
                      <a14:saturation sat="0"/>
                    </a14:imgEffect>
                  </a14:imgLayer>
                </a14:imgProps>
              </a:ext>
            </a:extLst>
          </a:blip>
          <a:srcRect/>
          <a:stretch/>
        </p:blipFill>
        <p:spPr>
          <a:xfrm>
            <a:off x="4772479" y="2614768"/>
            <a:ext cx="982133" cy="982133"/>
          </a:xfrm>
          <a:prstGeom prst="rect">
            <a:avLst/>
          </a:prstGeom>
          <a:noFill/>
          <a:ln>
            <a:noFill/>
          </a:ln>
        </p:spPr>
      </p:pic>
      <p:pic>
        <p:nvPicPr>
          <p:cNvPr id="121" name="Google Shape;121;p3"/>
          <p:cNvPicPr preferRelativeResize="0"/>
          <p:nvPr/>
        </p:nvPicPr>
        <p:blipFill rotWithShape="1">
          <a:blip r:embed="rId6">
            <a:alphaModFix/>
            <a:extLst>
              <a:ext uri="{BEBA8EAE-BF5A-486C-A8C5-ECC9F3942E4B}">
                <a14:imgProps xmlns:a14="http://schemas.microsoft.com/office/drawing/2010/main">
                  <a14:imgLayer r:embed="rId7">
                    <a14:imgEffect>
                      <a14:saturation sat="0"/>
                    </a14:imgEffect>
                  </a14:imgLayer>
                </a14:imgProps>
              </a:ext>
            </a:extLst>
          </a:blip>
          <a:srcRect/>
          <a:stretch/>
        </p:blipFill>
        <p:spPr>
          <a:xfrm>
            <a:off x="5044597" y="5003736"/>
            <a:ext cx="598311" cy="959556"/>
          </a:xfrm>
          <a:prstGeom prst="rect">
            <a:avLst/>
          </a:prstGeom>
          <a:noFill/>
          <a:ln>
            <a:noFill/>
          </a:ln>
        </p:spPr>
      </p:pic>
      <p:sp>
        <p:nvSpPr>
          <p:cNvPr id="122" name="Google Shape;122;p3"/>
          <p:cNvSpPr txBox="1"/>
          <p:nvPr/>
        </p:nvSpPr>
        <p:spPr>
          <a:xfrm>
            <a:off x="6118024" y="764079"/>
            <a:ext cx="5297714" cy="53244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i="0" u="none" strike="noStrike" cap="none" dirty="0" err="1">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Sizeup</a:t>
            </a:r>
            <a:r>
              <a:rPr lang="en-US" sz="2000" b="1" i="0" u="none" strike="noStrike" cap="none"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 </a:t>
            </a:r>
            <a:endParaRPr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Assess the situation and determine a safe action plan using the nine-step </a:t>
            </a:r>
            <a:r>
              <a:rPr lang="en-US" sz="2000" dirty="0" err="1">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sizeup</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 model. </a:t>
            </a:r>
            <a:endParaRPr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None/>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Search: </a:t>
            </a:r>
            <a:endParaRPr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Locate victims and document their location. Search can include techniques and procedures aimed at determining the locations of victims in voids within the collapsed structure.</a:t>
            </a:r>
            <a:endParaRPr sz="1600" dirty="0">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None/>
            </a:pPr>
            <a:endParaRPr sz="2000"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endParaRPr>
          </a:p>
          <a:p>
            <a:pPr marL="0" marR="0" lvl="0" indent="0" algn="l" rtl="0">
              <a:spcBef>
                <a:spcPts val="0"/>
              </a:spcBef>
              <a:spcAft>
                <a:spcPts val="0"/>
              </a:spcAft>
              <a:buNone/>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Calibri"/>
              </a:rPr>
              <a:t>Rescue: </a:t>
            </a:r>
            <a:endParaRPr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rPr>
              <a:t>Procedures and methods required to extricate victims. </a:t>
            </a:r>
            <a:endParaRPr sz="16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g2c70a4b4038_0_92"/>
          <p:cNvSpPr/>
          <p:nvPr/>
        </p:nvSpPr>
        <p:spPr>
          <a:xfrm>
            <a:off x="-16475" y="-5351"/>
            <a:ext cx="42111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37" name="Google Shape;637;g2c70a4b4038_0_92"/>
          <p:cNvSpPr txBox="1"/>
          <p:nvPr/>
        </p:nvSpPr>
        <p:spPr>
          <a:xfrm>
            <a:off x="804753" y="638259"/>
            <a:ext cx="27717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Log Roll</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38" name="Google Shape;638;g2c70a4b4038_0_92"/>
          <p:cNvPicPr preferRelativeResize="0"/>
          <p:nvPr/>
        </p:nvPicPr>
        <p:blipFill>
          <a:blip r:embed="rId3">
            <a:alphaModFix/>
          </a:blip>
          <a:stretch>
            <a:fillRect/>
          </a:stretch>
        </p:blipFill>
        <p:spPr>
          <a:xfrm>
            <a:off x="4397825" y="198973"/>
            <a:ext cx="7328500" cy="6562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g2c70a4b4038_0_107"/>
          <p:cNvSpPr/>
          <p:nvPr/>
        </p:nvSpPr>
        <p:spPr>
          <a:xfrm>
            <a:off x="-16475" y="-5351"/>
            <a:ext cx="4211100" cy="6858000"/>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45" name="Google Shape;645;g2c70a4b4038_0_107"/>
          <p:cNvSpPr txBox="1"/>
          <p:nvPr/>
        </p:nvSpPr>
        <p:spPr>
          <a:xfrm>
            <a:off x="804753" y="638259"/>
            <a:ext cx="2771700" cy="44946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rPr>
              <a:t>Blanket Carry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46" name="Google Shape;646;g2c70a4b4038_0_107"/>
          <p:cNvPicPr preferRelativeResize="0"/>
          <p:nvPr/>
        </p:nvPicPr>
        <p:blipFill>
          <a:blip r:embed="rId3">
            <a:alphaModFix/>
          </a:blip>
          <a:stretch>
            <a:fillRect/>
          </a:stretch>
        </p:blipFill>
        <p:spPr>
          <a:xfrm>
            <a:off x="5299525" y="101599"/>
            <a:ext cx="6261104" cy="654957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34"/>
          <p:cNvSpPr/>
          <p:nvPr/>
        </p:nvSpPr>
        <p:spPr>
          <a:xfrm>
            <a:off x="-16474" y="-5347"/>
            <a:ext cx="4211052" cy="69395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52" name="Google Shape;652;p34"/>
          <p:cNvSpPr txBox="1"/>
          <p:nvPr/>
        </p:nvSpPr>
        <p:spPr>
          <a:xfrm>
            <a:off x="905696" y="638259"/>
            <a:ext cx="2512417"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Reporting</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53" name="Google Shape;653;p34"/>
          <p:cNvSpPr txBox="1"/>
          <p:nvPr/>
        </p:nvSpPr>
        <p:spPr>
          <a:xfrm>
            <a:off x="5995686" y="1607429"/>
            <a:ext cx="5580000" cy="311876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2400"/>
              <a:buFont typeface="Arial"/>
              <a:buChar char="•"/>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Keep complete records</a:t>
            </a:r>
            <a:r>
              <a:rPr lang="en-US" sz="200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both of removed victims and of victims who remain trapped.  </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a:p>
            <a:pPr marL="342900" marR="0" lvl="0" indent="-190500" algn="l" rtl="0">
              <a:spcBef>
                <a:spcPts val="480"/>
              </a:spcBef>
              <a:spcAft>
                <a:spcPts val="0"/>
              </a:spcAft>
              <a:buClr>
                <a:schemeClr val="lt1"/>
              </a:buClr>
              <a:buSzPts val="2400"/>
              <a:buFont typeface="Calibri"/>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190500" algn="l" rtl="0">
              <a:spcBef>
                <a:spcPts val="480"/>
              </a:spcBef>
              <a:spcAft>
                <a:spcPts val="0"/>
              </a:spcAft>
              <a:buClr>
                <a:schemeClr val="lt1"/>
              </a:buClr>
              <a:buSzPts val="2400"/>
              <a:buFont typeface="Calibri"/>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190500" algn="l" rtl="0">
              <a:spcBef>
                <a:spcPts val="480"/>
              </a:spcBef>
              <a:spcAft>
                <a:spcPts val="0"/>
              </a:spcAft>
              <a:buClr>
                <a:schemeClr val="lt1"/>
              </a:buClr>
              <a:buSzPts val="2400"/>
              <a:buFont typeface="Calibri"/>
              <a:buNone/>
            </a:pP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480"/>
              </a:spcBef>
              <a:spcAft>
                <a:spcPts val="0"/>
              </a:spcAft>
              <a:buClr>
                <a:schemeClr val="lt1"/>
              </a:buClr>
              <a:buSzPts val="2400"/>
              <a:buFont typeface="Arial"/>
              <a:buChar char="•"/>
            </a:pPr>
            <a:r>
              <a:rPr lang="en-US" sz="2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Report this information </a:t>
            </a:r>
            <a:r>
              <a:rPr lang="en-US"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emergency services personnel when they arrive at the scene. </a:t>
            </a:r>
            <a:endParaRPr sz="20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654" name="Google Shape;654;p34"/>
          <p:cNvPicPr preferRelativeResize="0"/>
          <p:nvPr/>
        </p:nvPicPr>
        <p:blipFill rotWithShape="1">
          <a:blip r:embed="rId3">
            <a:alphaModFix/>
            <a:grayscl/>
          </a:blip>
          <a:srcRect/>
          <a:stretch/>
        </p:blipFill>
        <p:spPr>
          <a:xfrm>
            <a:off x="5019572" y="1693708"/>
            <a:ext cx="976114" cy="976114"/>
          </a:xfrm>
          <a:prstGeom prst="rect">
            <a:avLst/>
          </a:prstGeom>
          <a:noFill/>
          <a:ln>
            <a:noFill/>
          </a:ln>
        </p:spPr>
      </p:pic>
      <p:pic>
        <p:nvPicPr>
          <p:cNvPr id="655" name="Google Shape;655;p34"/>
          <p:cNvPicPr preferRelativeResize="0"/>
          <p:nvPr/>
        </p:nvPicPr>
        <p:blipFill rotWithShape="1">
          <a:blip r:embed="rId4">
            <a:alphaModFix/>
            <a:grayscl/>
          </a:blip>
          <a:srcRect/>
          <a:stretch/>
        </p:blipFill>
        <p:spPr>
          <a:xfrm>
            <a:off x="5170311" y="3747912"/>
            <a:ext cx="925689" cy="88053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pic>
        <p:nvPicPr>
          <p:cNvPr id="665" name="Google Shape;665;p35" descr="A picture containing tree, outdoor, ground, road&#10;&#10;Description automatically generated"/>
          <p:cNvPicPr preferRelativeResize="0"/>
          <p:nvPr/>
        </p:nvPicPr>
        <p:blipFill rotWithShape="1">
          <a:blip r:embed="rId3">
            <a:alphaModFix/>
          </a:blip>
          <a:srcRect b="7665"/>
          <a:stretch/>
        </p:blipFill>
        <p:spPr>
          <a:xfrm>
            <a:off x="2281060" y="-5347"/>
            <a:ext cx="9910939" cy="6863347"/>
          </a:xfrm>
          <a:prstGeom prst="rect">
            <a:avLst/>
          </a:prstGeom>
          <a:noFill/>
          <a:ln>
            <a:noFill/>
          </a:ln>
        </p:spPr>
      </p:pic>
      <p:sp>
        <p:nvSpPr>
          <p:cNvPr id="666" name="Google Shape;666;p35"/>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667" name="Google Shape;667;p35"/>
          <p:cNvSpPr txBox="1"/>
          <p:nvPr/>
        </p:nvSpPr>
        <p:spPr>
          <a:xfrm>
            <a:off x="905696" y="638259"/>
            <a:ext cx="2838990"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Always Remember</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r>
              <a:rPr lang="en-US" sz="36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Safety</a:t>
            </a:r>
            <a:endParaRPr dirty="0">
              <a:solidFill>
                <a:srgbClr val="F533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68" name="Google Shape;668;p35"/>
          <p:cNvSpPr/>
          <p:nvPr/>
        </p:nvSpPr>
        <p:spPr>
          <a:xfrm>
            <a:off x="4475614" y="4016415"/>
            <a:ext cx="7435348" cy="1493660"/>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9" name="Google Shape;669;p35"/>
          <p:cNvSpPr txBox="1"/>
          <p:nvPr/>
        </p:nvSpPr>
        <p:spPr>
          <a:xfrm>
            <a:off x="4916613" y="4163080"/>
            <a:ext cx="6808541"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Remember: </a:t>
            </a:r>
            <a:r>
              <a:rPr lang="en-US"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Safety of your team comes first!</a:t>
            </a:r>
            <a:endParaRPr>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0"/>
              </a:spcAft>
              <a:buNone/>
            </a:pPr>
            <a:endParaRPr sz="180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0"/>
              </a:spcAft>
              <a:buNone/>
            </a:pPr>
            <a:r>
              <a:rPr lang="en-US" sz="1800" b="0"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If you have assessed the situation and it is unsafe to act, </a:t>
            </a:r>
            <a:r>
              <a:rPr lang="en-US" sz="1800" b="1" i="0" u="none" strike="noStrike" cap="none">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wait on the authorities.</a:t>
            </a:r>
            <a:endParaRPr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24" name="Google Shape;775;g2ad184e0394_0_1">
            <a:extLst>
              <a:ext uri="{FF2B5EF4-FFF2-40B4-BE49-F238E27FC236}">
                <a16:creationId xmlns:a16="http://schemas.microsoft.com/office/drawing/2014/main" id="{D74EF24C-C189-BF59-4102-9480FEA3F0DA}"/>
              </a:ext>
            </a:extLst>
          </p:cNvPr>
          <p:cNvSpPr/>
          <p:nvPr/>
        </p:nvSpPr>
        <p:spPr>
          <a:xfrm>
            <a:off x="-16474" y="0"/>
            <a:ext cx="4211100" cy="6857999"/>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rgbClr val="011E41"/>
              </a:solidFill>
              <a:latin typeface="Calibri"/>
              <a:ea typeface="Calibri"/>
              <a:cs typeface="Calibri"/>
              <a:sym typeface="Calibri"/>
            </a:endParaRPr>
          </a:p>
        </p:txBody>
      </p:sp>
      <p:sp>
        <p:nvSpPr>
          <p:cNvPr id="19" name="Rectangle 18">
            <a:extLst>
              <a:ext uri="{FF2B5EF4-FFF2-40B4-BE49-F238E27FC236}">
                <a16:creationId xmlns:a16="http://schemas.microsoft.com/office/drawing/2014/main" id="{29BBA82D-B631-7699-587D-A9E52D386B41}"/>
              </a:ext>
            </a:extLst>
          </p:cNvPr>
          <p:cNvSpPr/>
          <p:nvPr/>
        </p:nvSpPr>
        <p:spPr>
          <a:xfrm>
            <a:off x="4194626" y="-1"/>
            <a:ext cx="7997374" cy="3232299"/>
          </a:xfrm>
          <a:prstGeom prst="rect">
            <a:avLst/>
          </a:prstGeom>
          <a:solidFill>
            <a:srgbClr val="F533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8" name="Google Shape;788;p45"/>
          <p:cNvGrpSpPr/>
          <p:nvPr/>
        </p:nvGrpSpPr>
        <p:grpSpPr>
          <a:xfrm>
            <a:off x="353987" y="1838509"/>
            <a:ext cx="3470177" cy="2777796"/>
            <a:chOff x="508819" y="2450303"/>
            <a:chExt cx="4403225" cy="2777796"/>
          </a:xfrm>
        </p:grpSpPr>
        <p:sp>
          <p:nvSpPr>
            <p:cNvPr id="789" name="Google Shape;789;p45"/>
            <p:cNvSpPr/>
            <p:nvPr/>
          </p:nvSpPr>
          <p:spPr>
            <a:xfrm>
              <a:off x="513332" y="2450303"/>
              <a:ext cx="3435816"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4000"/>
                <a:buFont typeface="Arial"/>
                <a:buNone/>
              </a:pPr>
              <a:r>
                <a:rPr lang="en-US" sz="40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Get Involved</a:t>
              </a:r>
              <a:endParaRPr sz="4000" b="1" i="0"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90" name="Google Shape;790;p45"/>
            <p:cNvSpPr/>
            <p:nvPr/>
          </p:nvSpPr>
          <p:spPr>
            <a:xfrm>
              <a:off x="508819" y="3917011"/>
              <a:ext cx="4403225" cy="13110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chemeClr val="dk1"/>
                </a:buClr>
                <a:buSzPts val="2400"/>
                <a:buFont typeface="Arial"/>
                <a:buNone/>
              </a:pPr>
              <a:r>
                <a:rPr lang="en-US"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There are many ways of becoming a part  of the world’s largest humanitarian network</a:t>
              </a:r>
              <a:endParaRPr sz="22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sp>
        <p:nvSpPr>
          <p:cNvPr id="791" name="Google Shape;791;p45"/>
          <p:cNvSpPr/>
          <p:nvPr/>
        </p:nvSpPr>
        <p:spPr>
          <a:xfrm>
            <a:off x="4568644" y="1221423"/>
            <a:ext cx="7265812" cy="1754286"/>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Volunteer, Donate, Join Us In Partnership</a:t>
            </a: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 or share our appeals and stories on social media. Find out more about IFRC and learn how to contact your National Red Cross or Red Crescent Society, at </a:t>
            </a:r>
            <a:r>
              <a:rPr lang="en-US"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www.ifrc.org.</a:t>
            </a:r>
            <a:endParaRPr sz="1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sp>
        <p:nvSpPr>
          <p:cNvPr id="2" name="Google Shape;791;p45">
            <a:extLst>
              <a:ext uri="{FF2B5EF4-FFF2-40B4-BE49-F238E27FC236}">
                <a16:creationId xmlns:a16="http://schemas.microsoft.com/office/drawing/2014/main" id="{A66DB9B1-FB5C-7AC1-8B5A-A321EE023F24}"/>
              </a:ext>
            </a:extLst>
          </p:cNvPr>
          <p:cNvSpPr/>
          <p:nvPr/>
        </p:nvSpPr>
        <p:spPr>
          <a:xfrm>
            <a:off x="4565087" y="4135297"/>
            <a:ext cx="7269369" cy="2169784"/>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buClr>
                <a:srgbClr val="7030A0"/>
              </a:buClr>
              <a:buSzPts val="1800"/>
              <a:buFont typeface="Arial"/>
              <a:buNone/>
            </a:pP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To stay informed about Caribbean disaster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response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activities or to access additional information on available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rPr>
              <a:t>trainings, training materials, research and information management tools, </a:t>
            </a:r>
            <a:r>
              <a:rPr lang="en-US" sz="1800" dirty="0">
                <a:solidFill>
                  <a:schemeClr val="tx1"/>
                </a:solidFill>
                <a:latin typeface="Open sans" panose="020B0606030504020204" pitchFamily="34" charset="0"/>
                <a:ea typeface="Open sans" panose="020B0606030504020204" pitchFamily="34" charset="0"/>
                <a:cs typeface="Open sans" panose="020B0606030504020204" pitchFamily="34" charset="0"/>
                <a:sym typeface="Arial"/>
              </a:rPr>
              <a:t>visit: </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hlinkClick r:id="rId3">
                  <a:extLst>
                    <a:ext uri="{A12FA001-AC4F-418D-AE19-62706E023703}">
                      <ahyp:hlinkClr xmlns:ahyp="http://schemas.microsoft.com/office/drawing/2018/hyperlinkcolor" val="tx"/>
                    </a:ext>
                  </a:extLst>
                </a:hlinkClick>
              </a:rPr>
              <a:t>www.cadrim.org</a:t>
            </a:r>
            <a:r>
              <a:rPr lang="en-US"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Arial"/>
              </a:rPr>
              <a:t>.   </a:t>
            </a:r>
          </a:p>
          <a:p>
            <a:pPr marL="0" marR="0" lvl="0" indent="0" rtl="0">
              <a:lnSpc>
                <a:spcPct val="150000"/>
              </a:lnSpc>
              <a:spcBef>
                <a:spcPts val="0"/>
              </a:spcBef>
              <a:spcAft>
                <a:spcPts val="0"/>
              </a:spcAft>
              <a:buClr>
                <a:srgbClr val="7030A0"/>
              </a:buClr>
              <a:buSzPts val="1800"/>
              <a:buFont typeface="Arial"/>
              <a:buNone/>
            </a:pPr>
            <a:endParaRPr sz="1800" b="1" dirty="0">
              <a:solidFill>
                <a:srgbClr val="F5333F"/>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grpSp>
        <p:nvGrpSpPr>
          <p:cNvPr id="25" name="Group 24">
            <a:extLst>
              <a:ext uri="{FF2B5EF4-FFF2-40B4-BE49-F238E27FC236}">
                <a16:creationId xmlns:a16="http://schemas.microsoft.com/office/drawing/2014/main" id="{5A321117-F42C-CD68-2D48-2E13F5472C27}"/>
              </a:ext>
            </a:extLst>
          </p:cNvPr>
          <p:cNvGrpSpPr/>
          <p:nvPr/>
        </p:nvGrpSpPr>
        <p:grpSpPr>
          <a:xfrm>
            <a:off x="4565087" y="6069157"/>
            <a:ext cx="7276475" cy="442432"/>
            <a:chOff x="5661849" y="6150081"/>
            <a:chExt cx="7276475" cy="442432"/>
          </a:xfrm>
        </p:grpSpPr>
        <p:grpSp>
          <p:nvGrpSpPr>
            <p:cNvPr id="16" name="Group 15">
              <a:extLst>
                <a:ext uri="{FF2B5EF4-FFF2-40B4-BE49-F238E27FC236}">
                  <a16:creationId xmlns:a16="http://schemas.microsoft.com/office/drawing/2014/main" id="{A40D1FD8-BA5E-EDE4-5791-9D2EB06910E4}"/>
                </a:ext>
              </a:extLst>
            </p:cNvPr>
            <p:cNvGrpSpPr/>
            <p:nvPr/>
          </p:nvGrpSpPr>
          <p:grpSpPr>
            <a:xfrm>
              <a:off x="5661849" y="6191033"/>
              <a:ext cx="2365687" cy="401480"/>
              <a:chOff x="3600424" y="6121566"/>
              <a:chExt cx="2365687" cy="401480"/>
            </a:xfrm>
          </p:grpSpPr>
          <p:sp>
            <p:nvSpPr>
              <p:cNvPr id="4" name="TextBox 3">
                <a:extLst>
                  <a:ext uri="{FF2B5EF4-FFF2-40B4-BE49-F238E27FC236}">
                    <a16:creationId xmlns:a16="http://schemas.microsoft.com/office/drawing/2014/main" id="{7E2C58EA-FE09-FF54-E7BD-1766BDBAC13B}"/>
                  </a:ext>
                </a:extLst>
              </p:cNvPr>
              <p:cNvSpPr txBox="1"/>
              <p:nvPr/>
            </p:nvSpPr>
            <p:spPr>
              <a:xfrm>
                <a:off x="3944171" y="6139074"/>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CADRIM.IFRC</a:t>
                </a:r>
              </a:p>
            </p:txBody>
          </p:sp>
          <p:pic>
            <p:nvPicPr>
              <p:cNvPr id="13" name="Picture 12" descr="A black background with a black square&#10;&#10;Description automatically generated with medium confidence">
                <a:extLst>
                  <a:ext uri="{FF2B5EF4-FFF2-40B4-BE49-F238E27FC236}">
                    <a16:creationId xmlns:a16="http://schemas.microsoft.com/office/drawing/2014/main" id="{6A644985-6108-0040-3448-D2280ECEC68E}"/>
                  </a:ext>
                </a:extLst>
              </p:cNvPr>
              <p:cNvPicPr>
                <a:picLocks noChangeAspect="1"/>
              </p:cNvPicPr>
              <p:nvPr/>
            </p:nvPicPr>
            <p:blipFill>
              <a:blip r:embed="rId4"/>
              <a:stretch>
                <a:fillRect/>
              </a:stretch>
            </p:blipFill>
            <p:spPr>
              <a:xfrm>
                <a:off x="3600424" y="6121566"/>
                <a:ext cx="401480" cy="401480"/>
              </a:xfrm>
              <a:prstGeom prst="rect">
                <a:avLst/>
              </a:prstGeom>
            </p:spPr>
          </p:pic>
        </p:grpSp>
        <p:grpSp>
          <p:nvGrpSpPr>
            <p:cNvPr id="17" name="Group 16">
              <a:extLst>
                <a:ext uri="{FF2B5EF4-FFF2-40B4-BE49-F238E27FC236}">
                  <a16:creationId xmlns:a16="http://schemas.microsoft.com/office/drawing/2014/main" id="{D8B97660-ACA1-DB68-AF31-5F27CE89C0E6}"/>
                </a:ext>
              </a:extLst>
            </p:cNvPr>
            <p:cNvGrpSpPr/>
            <p:nvPr/>
          </p:nvGrpSpPr>
          <p:grpSpPr>
            <a:xfrm>
              <a:off x="7807816" y="6175610"/>
              <a:ext cx="2381684" cy="385320"/>
              <a:chOff x="6117198" y="6121566"/>
              <a:chExt cx="2381684" cy="385320"/>
            </a:xfrm>
          </p:grpSpPr>
          <p:sp>
            <p:nvSpPr>
              <p:cNvPr id="5" name="TextBox 4">
                <a:extLst>
                  <a:ext uri="{FF2B5EF4-FFF2-40B4-BE49-F238E27FC236}">
                    <a16:creationId xmlns:a16="http://schemas.microsoft.com/office/drawing/2014/main" id="{0BE164AC-2899-DFE4-B460-8D97F35992DD}"/>
                  </a:ext>
                </a:extLst>
              </p:cNvPr>
              <p:cNvSpPr txBox="1"/>
              <p:nvPr/>
            </p:nvSpPr>
            <p:spPr>
              <a:xfrm>
                <a:off x="6476942" y="6137886"/>
                <a:ext cx="2021940"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15" name="Picture 14" descr="A black background with a black square&#10;&#10;Description automatically generated with medium confidence">
                <a:extLst>
                  <a:ext uri="{FF2B5EF4-FFF2-40B4-BE49-F238E27FC236}">
                    <a16:creationId xmlns:a16="http://schemas.microsoft.com/office/drawing/2014/main" id="{9B1C739D-AA70-2F3F-267C-2E95BE3152CD}"/>
                  </a:ext>
                </a:extLst>
              </p:cNvPr>
              <p:cNvPicPr>
                <a:picLocks noChangeAspect="1"/>
              </p:cNvPicPr>
              <p:nvPr/>
            </p:nvPicPr>
            <p:blipFill>
              <a:blip r:embed="rId5"/>
              <a:stretch>
                <a:fillRect/>
              </a:stretch>
            </p:blipFill>
            <p:spPr>
              <a:xfrm>
                <a:off x="6117198" y="6121566"/>
                <a:ext cx="385320" cy="385320"/>
              </a:xfrm>
              <a:prstGeom prst="rect">
                <a:avLst/>
              </a:prstGeom>
            </p:spPr>
          </p:pic>
        </p:grpSp>
        <p:grpSp>
          <p:nvGrpSpPr>
            <p:cNvPr id="18" name="Group 17">
              <a:extLst>
                <a:ext uri="{FF2B5EF4-FFF2-40B4-BE49-F238E27FC236}">
                  <a16:creationId xmlns:a16="http://schemas.microsoft.com/office/drawing/2014/main" id="{302D0DA9-E2D1-0ABD-4E68-46C237430726}"/>
                </a:ext>
              </a:extLst>
            </p:cNvPr>
            <p:cNvGrpSpPr/>
            <p:nvPr/>
          </p:nvGrpSpPr>
          <p:grpSpPr>
            <a:xfrm>
              <a:off x="9772023" y="6150081"/>
              <a:ext cx="3166301" cy="380403"/>
              <a:chOff x="8735549" y="6159657"/>
              <a:chExt cx="3166301" cy="380403"/>
            </a:xfrm>
          </p:grpSpPr>
          <p:sp>
            <p:nvSpPr>
              <p:cNvPr id="6" name="TextBox 5">
                <a:extLst>
                  <a:ext uri="{FF2B5EF4-FFF2-40B4-BE49-F238E27FC236}">
                    <a16:creationId xmlns:a16="http://schemas.microsoft.com/office/drawing/2014/main" id="{85D5FD7C-BCEA-7094-F0CE-F4104ADBE4B1}"/>
                  </a:ext>
                </a:extLst>
              </p:cNvPr>
              <p:cNvSpPr txBox="1"/>
              <p:nvPr/>
            </p:nvSpPr>
            <p:spPr>
              <a:xfrm>
                <a:off x="9130726" y="6159657"/>
                <a:ext cx="2771124" cy="338554"/>
              </a:xfrm>
              <a:prstGeom prst="rect">
                <a:avLst/>
              </a:prstGeom>
              <a:noFill/>
            </p:spPr>
            <p:txBody>
              <a:bodyPr wrap="square">
                <a:spAutoFit/>
              </a:bodyPr>
              <a:lstStyle/>
              <a:p>
                <a:r>
                  <a:rPr lang="en-GB" sz="1600" dirty="0">
                    <a:solidFill>
                      <a:schemeClr val="tx1"/>
                    </a:solidFill>
                    <a:latin typeface="Arial Nova" panose="020B0504020202020204" pitchFamily="34" charset="0"/>
                  </a:rPr>
                  <a:t>: @CADRIM_IFRC</a:t>
                </a:r>
              </a:p>
            </p:txBody>
          </p:sp>
          <p:pic>
            <p:nvPicPr>
              <p:cNvPr id="4098" name="Picture 2" descr="Twitter Logo, Social Media Logo, Self Adhesive Sticker, New Twitter Logo, X  Logo, X Sticker, New Twitter Brand (Pack of 16) (Circle, 50mm x 50mm)  (S10040) : Amazon.co.uk: Automotive">
                <a:extLst>
                  <a:ext uri="{FF2B5EF4-FFF2-40B4-BE49-F238E27FC236}">
                    <a16:creationId xmlns:a16="http://schemas.microsoft.com/office/drawing/2014/main" id="{A6F197DA-F7E9-FF2F-1F52-CC36D79DB7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35549" y="6175329"/>
                <a:ext cx="364731" cy="364731"/>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1" name="Picture 20" descr="A black and red logo&#10;&#10;Description automatically generated">
            <a:extLst>
              <a:ext uri="{FF2B5EF4-FFF2-40B4-BE49-F238E27FC236}">
                <a16:creationId xmlns:a16="http://schemas.microsoft.com/office/drawing/2014/main" id="{494809CE-999D-2282-2720-681DB1DA0C06}"/>
              </a:ext>
            </a:extLst>
          </p:cNvPr>
          <p:cNvPicPr>
            <a:picLocks noChangeAspect="1"/>
          </p:cNvPicPr>
          <p:nvPr/>
        </p:nvPicPr>
        <p:blipFill rotWithShape="1">
          <a:blip r:embed="rId7"/>
          <a:srcRect t="23625" b="23226"/>
          <a:stretch/>
        </p:blipFill>
        <p:spPr>
          <a:xfrm>
            <a:off x="4381713" y="3499371"/>
            <a:ext cx="2021940" cy="585657"/>
          </a:xfrm>
          <a:prstGeom prst="rect">
            <a:avLst/>
          </a:prstGeom>
        </p:spPr>
      </p:pic>
      <p:pic>
        <p:nvPicPr>
          <p:cNvPr id="23" name="Picture 22" descr="A black and red logo&#10;&#10;Description automatically generated">
            <a:extLst>
              <a:ext uri="{FF2B5EF4-FFF2-40B4-BE49-F238E27FC236}">
                <a16:creationId xmlns:a16="http://schemas.microsoft.com/office/drawing/2014/main" id="{ACC4DB1A-340E-52B7-FA31-973CB8DEAEEE}"/>
              </a:ext>
            </a:extLst>
          </p:cNvPr>
          <p:cNvPicPr>
            <a:picLocks noChangeAspect="1"/>
          </p:cNvPicPr>
          <p:nvPr/>
        </p:nvPicPr>
        <p:blipFill>
          <a:blip r:embed="rId8"/>
          <a:stretch>
            <a:fillRect/>
          </a:stretch>
        </p:blipFill>
        <p:spPr>
          <a:xfrm>
            <a:off x="4381713" y="240081"/>
            <a:ext cx="2250989" cy="101676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4"/>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34" name="Google Shape;134;p4"/>
          <p:cNvSpPr txBox="1"/>
          <p:nvPr/>
        </p:nvSpPr>
        <p:spPr>
          <a:xfrm>
            <a:off x="612021" y="638259"/>
            <a:ext cx="2954061"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Unsafe Conditions</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lvl="0" indent="0">
              <a:spcAft>
                <a:spcPts val="60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Situation faced by a </a:t>
            </a:r>
          </a:p>
          <a:p>
            <a:pPr marL="0" lvl="0" indent="0">
              <a:spcAft>
                <a:spcPts val="60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rescuer that poses a </a:t>
            </a:r>
          </a:p>
          <a:p>
            <a:pPr marL="0" lvl="0" indent="0">
              <a:spcAft>
                <a:spcPts val="60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threat to his physical </a:t>
            </a:r>
          </a:p>
          <a:p>
            <a:pPr marL="0" lvl="0" indent="0">
              <a:spcAft>
                <a:spcPts val="600"/>
              </a:spcAft>
              <a:buClr>
                <a:schemeClr val="lt1"/>
              </a:buClr>
              <a:buSzPts val="4400"/>
              <a:buFont typeface="Arial"/>
              <a:buNone/>
            </a:pPr>
            <a:r>
              <a:rPr lang="en-US" sz="1800" dirty="0">
                <a:solidFill>
                  <a:schemeClr val="lt1"/>
                </a:solidFill>
                <a:latin typeface="Open sans" panose="020B0606030504020204" pitchFamily="34" charset="0"/>
                <a:ea typeface="Open sans" panose="020B0606030504020204" pitchFamily="34" charset="0"/>
                <a:cs typeface="Open sans" panose="020B0606030504020204" pitchFamily="34" charset="0"/>
              </a:rPr>
              <a:t>integrity.</a:t>
            </a: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5" name="Google Shape;135;p4"/>
          <p:cNvSpPr txBox="1"/>
          <p:nvPr/>
        </p:nvSpPr>
        <p:spPr>
          <a:xfrm>
            <a:off x="4848012" y="887138"/>
            <a:ext cx="6105378"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Unsafe Conditions Include:</a:t>
            </a:r>
            <a:endParaRPr sz="1600"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6" name="Google Shape;136;p4"/>
          <p:cNvPicPr preferRelativeResize="0"/>
          <p:nvPr/>
        </p:nvPicPr>
        <p:blipFill rotWithShape="1">
          <a:blip r:embed="rId3">
            <a:alphaModFix/>
            <a:grayscl/>
          </a:blip>
          <a:srcRect/>
          <a:stretch/>
        </p:blipFill>
        <p:spPr>
          <a:xfrm>
            <a:off x="4996300" y="1849574"/>
            <a:ext cx="547945" cy="878325"/>
          </a:xfrm>
          <a:prstGeom prst="rect">
            <a:avLst/>
          </a:prstGeom>
          <a:noFill/>
          <a:ln>
            <a:noFill/>
          </a:ln>
        </p:spPr>
      </p:pic>
      <p:pic>
        <p:nvPicPr>
          <p:cNvPr id="137" name="Google Shape;137;p4"/>
          <p:cNvPicPr preferRelativeResize="0"/>
          <p:nvPr/>
        </p:nvPicPr>
        <p:blipFill rotWithShape="1">
          <a:blip r:embed="rId4">
            <a:alphaModFix/>
            <a:grayscl/>
          </a:blip>
          <a:srcRect/>
          <a:stretch/>
        </p:blipFill>
        <p:spPr>
          <a:xfrm>
            <a:off x="8644758" y="2095265"/>
            <a:ext cx="717130" cy="506209"/>
          </a:xfrm>
          <a:prstGeom prst="rect">
            <a:avLst/>
          </a:prstGeom>
          <a:noFill/>
          <a:ln>
            <a:noFill/>
          </a:ln>
        </p:spPr>
      </p:pic>
      <p:pic>
        <p:nvPicPr>
          <p:cNvPr id="138" name="Google Shape;138;p4"/>
          <p:cNvPicPr preferRelativeResize="0"/>
          <p:nvPr/>
        </p:nvPicPr>
        <p:blipFill rotWithShape="1">
          <a:blip r:embed="rId5">
            <a:alphaModFix/>
            <a:grayscl/>
          </a:blip>
          <a:srcRect/>
          <a:stretch/>
        </p:blipFill>
        <p:spPr>
          <a:xfrm>
            <a:off x="4859313" y="3342908"/>
            <a:ext cx="767914" cy="852069"/>
          </a:xfrm>
          <a:prstGeom prst="rect">
            <a:avLst/>
          </a:prstGeom>
          <a:noFill/>
          <a:ln>
            <a:noFill/>
          </a:ln>
        </p:spPr>
      </p:pic>
      <p:sp>
        <p:nvSpPr>
          <p:cNvPr id="139" name="Google Shape;139;p4"/>
          <p:cNvSpPr txBox="1"/>
          <p:nvPr/>
        </p:nvSpPr>
        <p:spPr>
          <a:xfrm>
            <a:off x="5846427" y="2000224"/>
            <a:ext cx="1893316"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Contaminated Air &amp; Water</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40" name="Google Shape;140;p4"/>
          <p:cNvSpPr txBox="1"/>
          <p:nvPr/>
        </p:nvSpPr>
        <p:spPr>
          <a:xfrm>
            <a:off x="9526927" y="2041284"/>
            <a:ext cx="2328000" cy="646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rPr>
              <a:t>Unsuitable</a:t>
            </a:r>
            <a:r>
              <a:rPr lang="en-US" sz="18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 Tools &amp; Equipment</a:t>
            </a:r>
            <a:endParaRPr dirty="0">
              <a:latin typeface="Open sans" panose="020B0606030504020204" pitchFamily="34" charset="0"/>
              <a:ea typeface="Open sans" panose="020B0606030504020204" pitchFamily="34" charset="0"/>
              <a:cs typeface="Open sans" panose="020B0606030504020204" pitchFamily="34" charset="0"/>
            </a:endParaRPr>
          </a:p>
        </p:txBody>
      </p:sp>
      <p:sp>
        <p:nvSpPr>
          <p:cNvPr id="141" name="Google Shape;141;p4"/>
          <p:cNvSpPr txBox="1"/>
          <p:nvPr/>
        </p:nvSpPr>
        <p:spPr>
          <a:xfrm>
            <a:off x="5858130" y="3464246"/>
            <a:ext cx="20545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Adverse Weather Conditions</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2" name="Google Shape;142;p4"/>
          <p:cNvSpPr txBox="1"/>
          <p:nvPr/>
        </p:nvSpPr>
        <p:spPr>
          <a:xfrm>
            <a:off x="9637048" y="3464245"/>
            <a:ext cx="192798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Unstable Structures</a:t>
            </a:r>
            <a:endParaRPr>
              <a:latin typeface="Open sans" panose="020B0606030504020204" pitchFamily="34" charset="0"/>
              <a:ea typeface="Open sans" panose="020B0606030504020204" pitchFamily="34" charset="0"/>
              <a:cs typeface="Open sans" panose="020B0606030504020204" pitchFamily="34" charset="0"/>
            </a:endParaRPr>
          </a:p>
        </p:txBody>
      </p:sp>
      <p:sp>
        <p:nvSpPr>
          <p:cNvPr id="143" name="Google Shape;143;p4"/>
          <p:cNvSpPr txBox="1"/>
          <p:nvPr/>
        </p:nvSpPr>
        <p:spPr>
          <a:xfrm>
            <a:off x="5846427" y="4830296"/>
            <a:ext cx="14191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Presence Of Threats</a:t>
            </a:r>
            <a:endParaRPr sz="1800">
              <a:solidFill>
                <a:schemeClr val="dk1"/>
              </a:solidFill>
              <a:latin typeface="Open sans" panose="020B0606030504020204" pitchFamily="34" charset="0"/>
              <a:ea typeface="Open sans" panose="020B0606030504020204" pitchFamily="34" charset="0"/>
              <a:cs typeface="Open sans" panose="020B0606030504020204" pitchFamily="34" charset="0"/>
              <a:sym typeface="Calibri"/>
            </a:endParaRPr>
          </a:p>
        </p:txBody>
      </p:sp>
      <p:pic>
        <p:nvPicPr>
          <p:cNvPr id="144" name="Google Shape;144;p4"/>
          <p:cNvPicPr preferRelativeResize="0"/>
          <p:nvPr/>
        </p:nvPicPr>
        <p:blipFill rotWithShape="1">
          <a:blip r:embed="rId6">
            <a:alphaModFix/>
            <a:grayscl/>
          </a:blip>
          <a:srcRect/>
          <a:stretch/>
        </p:blipFill>
        <p:spPr>
          <a:xfrm>
            <a:off x="8625145" y="3320354"/>
            <a:ext cx="756356" cy="790222"/>
          </a:xfrm>
          <a:prstGeom prst="rect">
            <a:avLst/>
          </a:prstGeom>
          <a:noFill/>
          <a:ln>
            <a:noFill/>
          </a:ln>
        </p:spPr>
      </p:pic>
      <p:pic>
        <p:nvPicPr>
          <p:cNvPr id="145" name="Google Shape;145;p4"/>
          <p:cNvPicPr preferRelativeResize="0"/>
          <p:nvPr/>
        </p:nvPicPr>
        <p:blipFill rotWithShape="1">
          <a:blip r:embed="rId7">
            <a:alphaModFix/>
            <a:grayscl/>
          </a:blip>
          <a:srcRect/>
          <a:stretch/>
        </p:blipFill>
        <p:spPr>
          <a:xfrm>
            <a:off x="4835650" y="4697694"/>
            <a:ext cx="869244" cy="76764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7" name="Google Shape;157;p5" descr="FOTO14"/>
          <p:cNvPicPr preferRelativeResize="0"/>
          <p:nvPr/>
        </p:nvPicPr>
        <p:blipFill rotWithShape="1">
          <a:blip r:embed="rId3">
            <a:alphaModFix/>
            <a:extLst>
              <a:ext uri="{BEBA8EAE-BF5A-486C-A8C5-ECC9F3942E4B}">
                <a14:imgProps xmlns:a14="http://schemas.microsoft.com/office/drawing/2010/main">
                  <a14:imgLayer r:embed="rId4">
                    <a14:imgEffect>
                      <a14:saturation sat="33000"/>
                    </a14:imgEffect>
                  </a14:imgLayer>
                </a14:imgProps>
              </a:ext>
            </a:extLst>
          </a:blip>
          <a:srcRect l="9643" t="4034" r="11580" b="10118"/>
          <a:stretch/>
        </p:blipFill>
        <p:spPr>
          <a:xfrm>
            <a:off x="2360769" y="339"/>
            <a:ext cx="9831231" cy="6857322"/>
          </a:xfrm>
          <a:prstGeom prst="rect">
            <a:avLst/>
          </a:prstGeom>
          <a:noFill/>
          <a:ln>
            <a:noFill/>
          </a:ln>
        </p:spPr>
      </p:pic>
      <p:sp>
        <p:nvSpPr>
          <p:cNvPr id="155" name="Google Shape;155;p5"/>
          <p:cNvSpPr/>
          <p:nvPr/>
        </p:nvSpPr>
        <p:spPr>
          <a:xfrm>
            <a:off x="-16474" y="-5347"/>
            <a:ext cx="4211052" cy="6863008"/>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56" name="Google Shape;156;p5"/>
          <p:cNvSpPr txBox="1"/>
          <p:nvPr/>
        </p:nvSpPr>
        <p:spPr>
          <a:xfrm>
            <a:off x="337457" y="638259"/>
            <a:ext cx="3165399"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Unsafe Actions</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Calibri"/>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600"/>
              </a:spcAft>
              <a:buClr>
                <a:schemeClr val="lt1"/>
              </a:buClr>
              <a:buSzPts val="4400"/>
              <a:buFont typeface="Arial"/>
              <a:buNone/>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Act or task carried out by a rescuer without following the rules established for his protection </a:t>
            </a:r>
            <a:endParaRPr sz="2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pic>
        <p:nvPicPr>
          <p:cNvPr id="170" name="Google Shape;170;p6" descr="A picture containing person, outdoor, soccer, orange&#10;&#10;Description automatically generated"/>
          <p:cNvPicPr preferRelativeResize="0"/>
          <p:nvPr/>
        </p:nvPicPr>
        <p:blipFill rotWithShape="1">
          <a:blip r:embed="rId3">
            <a:alphaModFix/>
          </a:blip>
          <a:srcRect l="23735" b="11233"/>
          <a:stretch/>
        </p:blipFill>
        <p:spPr>
          <a:xfrm>
            <a:off x="2697261" y="0"/>
            <a:ext cx="9494739" cy="6858000"/>
          </a:xfrm>
          <a:prstGeom prst="rect">
            <a:avLst/>
          </a:prstGeom>
          <a:noFill/>
          <a:ln>
            <a:noFill/>
          </a:ln>
        </p:spPr>
      </p:pic>
      <p:sp>
        <p:nvSpPr>
          <p:cNvPr id="168" name="Google Shape;168;p6"/>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69" name="Google Shape;169;p6"/>
          <p:cNvSpPr txBox="1"/>
          <p:nvPr/>
        </p:nvSpPr>
        <p:spPr>
          <a:xfrm>
            <a:off x="403518" y="921612"/>
            <a:ext cx="3371068"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Safety</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spcBef>
                <a:spcPts val="0"/>
              </a:spcBef>
              <a:spcAft>
                <a:spcPts val="600"/>
              </a:spcAft>
              <a:buClr>
                <a:schemeClr val="lt1"/>
              </a:buClr>
              <a:buSzPts val="4400"/>
              <a:buFont typeface="Calibri"/>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a:spcAft>
                <a:spcPts val="600"/>
              </a:spcAft>
              <a:buClr>
                <a:schemeClr val="lt1"/>
              </a:buClr>
              <a:buSzPts val="4400"/>
            </a:pPr>
            <a:r>
              <a:rPr lang="en-US" sz="2000" b="1" dirty="0">
                <a:solidFill>
                  <a:schemeClr val="lt1"/>
                </a:solidFill>
                <a:latin typeface="Open sans" panose="020B0606030504020204" pitchFamily="34" charset="0"/>
                <a:ea typeface="Open sans" panose="020B0606030504020204" pitchFamily="34" charset="0"/>
                <a:cs typeface="Open sans" panose="020B0606030504020204" pitchFamily="34" charset="0"/>
              </a:rPr>
              <a:t>Remember: </a:t>
            </a: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rPr>
              <a:t>The safety of </a:t>
            </a:r>
          </a:p>
          <a:p>
            <a:pPr>
              <a:spcAft>
                <a:spcPts val="600"/>
              </a:spcAft>
              <a:buClr>
                <a:schemeClr val="lt1"/>
              </a:buClr>
              <a:buSzPts val="4400"/>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rPr>
              <a:t>CDRT members is always </a:t>
            </a:r>
          </a:p>
          <a:p>
            <a:pPr>
              <a:spcAft>
                <a:spcPts val="600"/>
              </a:spcAft>
              <a:buClr>
                <a:schemeClr val="lt1"/>
              </a:buClr>
              <a:buSzPts val="4400"/>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rPr>
              <a:t>the first priority and will </a:t>
            </a:r>
          </a:p>
          <a:p>
            <a:pPr>
              <a:spcAft>
                <a:spcPts val="600"/>
              </a:spcAft>
              <a:buClr>
                <a:schemeClr val="lt1"/>
              </a:buClr>
              <a:buSzPts val="4400"/>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rPr>
              <a:t>dictate some of your </a:t>
            </a:r>
          </a:p>
          <a:p>
            <a:pPr>
              <a:spcAft>
                <a:spcPts val="600"/>
              </a:spcAft>
              <a:buClr>
                <a:schemeClr val="lt1"/>
              </a:buClr>
              <a:buSzPts val="4400"/>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rPr>
              <a:t>other priorities</a:t>
            </a:r>
            <a:endParaRPr sz="2000" dirty="0">
              <a:solidFill>
                <a:schemeClr val="l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1" name="Google Shape;171;p6"/>
          <p:cNvSpPr/>
          <p:nvPr/>
        </p:nvSpPr>
        <p:spPr>
          <a:xfrm>
            <a:off x="4491892" y="4220308"/>
            <a:ext cx="7435348" cy="1195933"/>
          </a:xfrm>
          <a:prstGeom prst="rect">
            <a:avLst/>
          </a:prstGeom>
          <a:solidFill>
            <a:srgbClr val="F5333F">
              <a:alpha val="8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6"/>
          <p:cNvSpPr txBox="1"/>
          <p:nvPr/>
        </p:nvSpPr>
        <p:spPr>
          <a:xfrm>
            <a:off x="4886300" y="4633608"/>
            <a:ext cx="659663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“When in danger or doubt, Let the Fireman take them out!”</a:t>
            </a:r>
            <a:endParaRPr>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70" name="Rectangle 169">
            <a:extLst>
              <a:ext uri="{FF2B5EF4-FFF2-40B4-BE49-F238E27FC236}">
                <a16:creationId xmlns:a16="http://schemas.microsoft.com/office/drawing/2014/main" id="{5158734C-5464-2908-9D29-23C60A25460C}"/>
              </a:ext>
            </a:extLst>
          </p:cNvPr>
          <p:cNvSpPr/>
          <p:nvPr/>
        </p:nvSpPr>
        <p:spPr>
          <a:xfrm>
            <a:off x="4376058" y="1023257"/>
            <a:ext cx="7594632" cy="526868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Google Shape;183;p7"/>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84" name="Google Shape;184;p7"/>
          <p:cNvSpPr txBox="1"/>
          <p:nvPr/>
        </p:nvSpPr>
        <p:spPr>
          <a:xfrm>
            <a:off x="612022" y="638259"/>
            <a:ext cx="289083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Safety Gear</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1F116D0B-C4F4-9C67-40B6-55081076AF6E}"/>
              </a:ext>
            </a:extLst>
          </p:cNvPr>
          <p:cNvSpPr txBox="1"/>
          <p:nvPr/>
        </p:nvSpPr>
        <p:spPr>
          <a:xfrm>
            <a:off x="5416325" y="477799"/>
            <a:ext cx="5553100" cy="400110"/>
          </a:xfrm>
          <a:prstGeom prst="rect">
            <a:avLst/>
          </a:prstGeom>
          <a:noFill/>
        </p:spPr>
        <p:txBody>
          <a:bodyPr wrap="square" rtlCol="0">
            <a:spAutoFit/>
          </a:bodyPr>
          <a:lstStyle/>
          <a:p>
            <a:pPr algn="ctr"/>
            <a:r>
              <a:rPr lang="en-US" sz="2000" b="1" dirty="0">
                <a:solidFill>
                  <a:srgbClr val="FF0000"/>
                </a:solidFill>
                <a:latin typeface="Open sans" panose="020B0606030504020204" pitchFamily="34" charset="0"/>
                <a:ea typeface="Open sans" panose="020B0606030504020204" pitchFamily="34" charset="0"/>
                <a:cs typeface="Open sans" panose="020B0606030504020204" pitchFamily="34" charset="0"/>
              </a:rPr>
              <a:t>Personal Protective Equipment (PPE)</a:t>
            </a:r>
          </a:p>
        </p:txBody>
      </p:sp>
      <p:grpSp>
        <p:nvGrpSpPr>
          <p:cNvPr id="169" name="Group 168">
            <a:extLst>
              <a:ext uri="{FF2B5EF4-FFF2-40B4-BE49-F238E27FC236}">
                <a16:creationId xmlns:a16="http://schemas.microsoft.com/office/drawing/2014/main" id="{35DB9E41-2B15-B008-C883-1BF595D453B8}"/>
              </a:ext>
            </a:extLst>
          </p:cNvPr>
          <p:cNvGrpSpPr/>
          <p:nvPr/>
        </p:nvGrpSpPr>
        <p:grpSpPr>
          <a:xfrm>
            <a:off x="4617176" y="1236960"/>
            <a:ext cx="7353513" cy="4776105"/>
            <a:chOff x="4638947" y="1095446"/>
            <a:chExt cx="7353513" cy="4776105"/>
          </a:xfrm>
        </p:grpSpPr>
        <p:sp>
          <p:nvSpPr>
            <p:cNvPr id="2" name="TextBox 1">
              <a:extLst>
                <a:ext uri="{FF2B5EF4-FFF2-40B4-BE49-F238E27FC236}">
                  <a16:creationId xmlns:a16="http://schemas.microsoft.com/office/drawing/2014/main" id="{959D110F-119E-FDAB-EB07-81D006A0CB22}"/>
                </a:ext>
              </a:extLst>
            </p:cNvPr>
            <p:cNvSpPr txBox="1"/>
            <p:nvPr/>
          </p:nvSpPr>
          <p:spPr>
            <a:xfrm>
              <a:off x="4638947" y="1347236"/>
              <a:ext cx="1422529" cy="4524315"/>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Eye Protection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Hearing Protection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Hand Protection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Foot Protection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8BED1AEC-29A1-557B-10B3-217F784D9492}"/>
                </a:ext>
              </a:extLst>
            </p:cNvPr>
            <p:cNvSpPr txBox="1"/>
            <p:nvPr/>
          </p:nvSpPr>
          <p:spPr>
            <a:xfrm>
              <a:off x="10569931" y="1371137"/>
              <a:ext cx="1422529" cy="3293209"/>
            </a:xfrm>
            <a:prstGeom prst="rect">
              <a:avLst/>
            </a:prstGeom>
            <a:noFill/>
          </p:spPr>
          <p:txBody>
            <a:bodyPr wrap="square" rtlCol="0">
              <a:spAutoFit/>
            </a:bodyPr>
            <a:lstStyle/>
            <a:p>
              <a:r>
                <a:rPr lang="en-US" sz="1600" dirty="0">
                  <a:latin typeface="Open sans" panose="020B0606030504020204" pitchFamily="34" charset="0"/>
                  <a:ea typeface="Open sans" panose="020B0606030504020204" pitchFamily="34" charset="0"/>
                  <a:cs typeface="Open sans" panose="020B0606030504020204" pitchFamily="34" charset="0"/>
                </a:rPr>
                <a:t>Head Protection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Respiratory Protection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endParaRPr lang="en-US" sz="1600" dirty="0">
                <a:latin typeface="Open sans" panose="020B0606030504020204" pitchFamily="34" charset="0"/>
                <a:ea typeface="Open sans" panose="020B0606030504020204" pitchFamily="34" charset="0"/>
                <a:cs typeface="Open sans" panose="020B0606030504020204" pitchFamily="34" charset="0"/>
              </a:endParaRPr>
            </a:p>
            <a:p>
              <a:r>
                <a:rPr lang="en-US" sz="1600" dirty="0">
                  <a:latin typeface="Open sans" panose="020B0606030504020204" pitchFamily="34" charset="0"/>
                  <a:ea typeface="Open sans" panose="020B0606030504020204" pitchFamily="34" charset="0"/>
                  <a:cs typeface="Open sans" panose="020B0606030504020204" pitchFamily="34" charset="0"/>
                </a:rPr>
                <a:t>Body Protection</a:t>
              </a:r>
            </a:p>
            <a:p>
              <a:endParaRPr lang="en-US" sz="16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B08D9A9-2E83-6059-1AA9-E75A8DDA4DD6}"/>
                </a:ext>
              </a:extLst>
            </p:cNvPr>
            <p:cNvPicPr>
              <a:picLocks noChangeAspect="1"/>
            </p:cNvPicPr>
            <p:nvPr/>
          </p:nvPicPr>
          <p:blipFill>
            <a:blip r:embed="rId3"/>
            <a:stretch>
              <a:fillRect/>
            </a:stretch>
          </p:blipFill>
          <p:spPr>
            <a:xfrm>
              <a:off x="8567233" y="1095446"/>
              <a:ext cx="1001534" cy="100153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B9EB7892-A31A-1671-FF03-87648346AAFB}"/>
                </a:ext>
              </a:extLst>
            </p:cNvPr>
            <p:cNvPicPr>
              <a:picLocks noChangeAspect="1"/>
            </p:cNvPicPr>
            <p:nvPr/>
          </p:nvPicPr>
          <p:blipFill>
            <a:blip r:embed="rId4"/>
            <a:stretch>
              <a:fillRect/>
            </a:stretch>
          </p:blipFill>
          <p:spPr>
            <a:xfrm>
              <a:off x="8599016" y="2384537"/>
              <a:ext cx="996126" cy="996126"/>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8EF7E590-A59A-21B0-4FA2-556ED3A4A5AC}"/>
                </a:ext>
              </a:extLst>
            </p:cNvPr>
            <p:cNvPicPr>
              <a:picLocks noChangeAspect="1"/>
            </p:cNvPicPr>
            <p:nvPr/>
          </p:nvPicPr>
          <p:blipFill>
            <a:blip r:embed="rId5"/>
            <a:stretch>
              <a:fillRect/>
            </a:stretch>
          </p:blipFill>
          <p:spPr>
            <a:xfrm>
              <a:off x="8700777" y="3668220"/>
              <a:ext cx="787652" cy="787652"/>
            </a:xfrm>
            <a:prstGeom prst="rect">
              <a:avLst/>
            </a:prstGeom>
          </p:spPr>
        </p:pic>
        <p:pic>
          <p:nvPicPr>
            <p:cNvPr id="12" name="Picture 11" descr="A black background with a black square&#10;&#10;Description automatically generated with medium confidence">
              <a:extLst>
                <a:ext uri="{FF2B5EF4-FFF2-40B4-BE49-F238E27FC236}">
                  <a16:creationId xmlns:a16="http://schemas.microsoft.com/office/drawing/2014/main" id="{D6E70FA8-A762-C4AB-2898-C5F0756437A7}"/>
                </a:ext>
              </a:extLst>
            </p:cNvPr>
            <p:cNvPicPr>
              <a:picLocks noChangeAspect="1"/>
            </p:cNvPicPr>
            <p:nvPr/>
          </p:nvPicPr>
          <p:blipFill>
            <a:blip r:embed="rId6"/>
            <a:stretch>
              <a:fillRect/>
            </a:stretch>
          </p:blipFill>
          <p:spPr>
            <a:xfrm>
              <a:off x="6809786" y="4795384"/>
              <a:ext cx="1001534" cy="1001534"/>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14624370-DED9-A218-B917-F145B35632A9}"/>
                </a:ext>
              </a:extLst>
            </p:cNvPr>
            <p:cNvPicPr>
              <a:picLocks noChangeAspect="1"/>
            </p:cNvPicPr>
            <p:nvPr/>
          </p:nvPicPr>
          <p:blipFill>
            <a:blip r:embed="rId7"/>
            <a:stretch>
              <a:fillRect/>
            </a:stretch>
          </p:blipFill>
          <p:spPr>
            <a:xfrm>
              <a:off x="6689455" y="3619169"/>
              <a:ext cx="793409" cy="793409"/>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C3A229EF-697B-ACAE-5DE0-170279E20A70}"/>
                </a:ext>
              </a:extLst>
            </p:cNvPr>
            <p:cNvPicPr>
              <a:picLocks noChangeAspect="1"/>
            </p:cNvPicPr>
            <p:nvPr/>
          </p:nvPicPr>
          <p:blipFill>
            <a:blip r:embed="rId8"/>
            <a:stretch>
              <a:fillRect/>
            </a:stretch>
          </p:blipFill>
          <p:spPr>
            <a:xfrm>
              <a:off x="6648393" y="2354572"/>
              <a:ext cx="834471" cy="834471"/>
            </a:xfrm>
            <a:prstGeom prst="rect">
              <a:avLst/>
            </a:prstGeom>
          </p:spPr>
        </p:pic>
        <p:pic>
          <p:nvPicPr>
            <p:cNvPr id="18" name="Picture 17" descr="A black background with a black square&#10;&#10;Description automatically generated with medium confidence">
              <a:extLst>
                <a:ext uri="{FF2B5EF4-FFF2-40B4-BE49-F238E27FC236}">
                  <a16:creationId xmlns:a16="http://schemas.microsoft.com/office/drawing/2014/main" id="{6267B617-8320-FA44-797B-F17145E0583A}"/>
                </a:ext>
              </a:extLst>
            </p:cNvPr>
            <p:cNvPicPr>
              <a:picLocks noChangeAspect="1"/>
            </p:cNvPicPr>
            <p:nvPr/>
          </p:nvPicPr>
          <p:blipFill>
            <a:blip r:embed="rId9"/>
            <a:stretch>
              <a:fillRect/>
            </a:stretch>
          </p:blipFill>
          <p:spPr>
            <a:xfrm>
              <a:off x="6645912" y="1144536"/>
              <a:ext cx="861695" cy="861695"/>
            </a:xfrm>
            <a:prstGeom prst="rect">
              <a:avLst/>
            </a:prstGeom>
          </p:spPr>
        </p:pic>
        <p:grpSp>
          <p:nvGrpSpPr>
            <p:cNvPr id="22" name="Group 21">
              <a:extLst>
                <a:ext uri="{FF2B5EF4-FFF2-40B4-BE49-F238E27FC236}">
                  <a16:creationId xmlns:a16="http://schemas.microsoft.com/office/drawing/2014/main" id="{ADB69EBA-A068-DD61-07C9-8387EC26F325}"/>
                </a:ext>
              </a:extLst>
            </p:cNvPr>
            <p:cNvGrpSpPr/>
            <p:nvPr/>
          </p:nvGrpSpPr>
          <p:grpSpPr>
            <a:xfrm>
              <a:off x="5557042" y="1508979"/>
              <a:ext cx="996158" cy="156535"/>
              <a:chOff x="5306670" y="1508979"/>
              <a:chExt cx="996158" cy="156535"/>
            </a:xfrm>
          </p:grpSpPr>
          <p:cxnSp>
            <p:nvCxnSpPr>
              <p:cNvPr id="20" name="Straight Connector 19">
                <a:extLst>
                  <a:ext uri="{FF2B5EF4-FFF2-40B4-BE49-F238E27FC236}">
                    <a16:creationId xmlns:a16="http://schemas.microsoft.com/office/drawing/2014/main" id="{FBB6F8A2-00EB-D563-6032-9C51C1CF5CE1}"/>
                  </a:ext>
                </a:extLst>
              </p:cNvPr>
              <p:cNvCxnSpPr/>
              <p:nvPr/>
            </p:nvCxnSpPr>
            <p:spPr>
              <a:xfrm>
                <a:off x="5306670" y="1575383"/>
                <a:ext cx="867397" cy="0"/>
              </a:xfrm>
              <a:prstGeom prst="line">
                <a:avLst/>
              </a:prstGeom>
              <a:ln w="38100">
                <a:solidFill>
                  <a:srgbClr val="F5333F"/>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608BD807-A3E0-F698-53DC-CAE42CAEF022}"/>
                  </a:ext>
                </a:extLst>
              </p:cNvPr>
              <p:cNvSpPr/>
              <p:nvPr/>
            </p:nvSpPr>
            <p:spPr>
              <a:xfrm>
                <a:off x="6161017" y="1508979"/>
                <a:ext cx="141811" cy="156535"/>
              </a:xfrm>
              <a:prstGeom prst="ellipse">
                <a:avLst/>
              </a:prstGeom>
              <a:solidFill>
                <a:srgbClr val="F5333F"/>
              </a:solidFill>
              <a:ln>
                <a:solidFill>
                  <a:srgbClr val="F53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C6DC3CE-3AF5-0E8D-62A9-3C6B3FEEC22B}"/>
                </a:ext>
              </a:extLst>
            </p:cNvPr>
            <p:cNvGrpSpPr/>
            <p:nvPr/>
          </p:nvGrpSpPr>
          <p:grpSpPr>
            <a:xfrm>
              <a:off x="5567925" y="2695525"/>
              <a:ext cx="996158" cy="156535"/>
              <a:chOff x="5306670" y="1508979"/>
              <a:chExt cx="996158" cy="156535"/>
            </a:xfrm>
          </p:grpSpPr>
          <p:cxnSp>
            <p:nvCxnSpPr>
              <p:cNvPr id="24" name="Straight Connector 23">
                <a:extLst>
                  <a:ext uri="{FF2B5EF4-FFF2-40B4-BE49-F238E27FC236}">
                    <a16:creationId xmlns:a16="http://schemas.microsoft.com/office/drawing/2014/main" id="{0C65E25E-ECD2-6D95-FFEE-CA4F3B3CA214}"/>
                  </a:ext>
                </a:extLst>
              </p:cNvPr>
              <p:cNvCxnSpPr/>
              <p:nvPr/>
            </p:nvCxnSpPr>
            <p:spPr>
              <a:xfrm>
                <a:off x="5306670" y="1575383"/>
                <a:ext cx="867397" cy="0"/>
              </a:xfrm>
              <a:prstGeom prst="line">
                <a:avLst/>
              </a:prstGeom>
              <a:ln w="38100">
                <a:solidFill>
                  <a:srgbClr val="F5333F"/>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A17160B-137F-39E3-04CD-3CF47D12F139}"/>
                  </a:ext>
                </a:extLst>
              </p:cNvPr>
              <p:cNvSpPr/>
              <p:nvPr/>
            </p:nvSpPr>
            <p:spPr>
              <a:xfrm>
                <a:off x="6161017" y="1508979"/>
                <a:ext cx="141811" cy="156535"/>
              </a:xfrm>
              <a:prstGeom prst="ellipse">
                <a:avLst/>
              </a:prstGeom>
              <a:solidFill>
                <a:srgbClr val="F5333F"/>
              </a:solidFill>
              <a:ln>
                <a:solidFill>
                  <a:srgbClr val="F53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E162A0BF-6FA1-2327-24AE-4DE7512A6F9C}"/>
                </a:ext>
              </a:extLst>
            </p:cNvPr>
            <p:cNvGrpSpPr/>
            <p:nvPr/>
          </p:nvGrpSpPr>
          <p:grpSpPr>
            <a:xfrm>
              <a:off x="5567924" y="3871183"/>
              <a:ext cx="996158" cy="156535"/>
              <a:chOff x="5306670" y="1508979"/>
              <a:chExt cx="996158" cy="156535"/>
            </a:xfrm>
          </p:grpSpPr>
          <p:cxnSp>
            <p:nvCxnSpPr>
              <p:cNvPr id="27" name="Straight Connector 26">
                <a:extLst>
                  <a:ext uri="{FF2B5EF4-FFF2-40B4-BE49-F238E27FC236}">
                    <a16:creationId xmlns:a16="http://schemas.microsoft.com/office/drawing/2014/main" id="{4C70B28D-A855-ADE6-F5FA-0C8FE7410528}"/>
                  </a:ext>
                </a:extLst>
              </p:cNvPr>
              <p:cNvCxnSpPr/>
              <p:nvPr/>
            </p:nvCxnSpPr>
            <p:spPr>
              <a:xfrm>
                <a:off x="5306670" y="1575383"/>
                <a:ext cx="867397" cy="0"/>
              </a:xfrm>
              <a:prstGeom prst="line">
                <a:avLst/>
              </a:prstGeom>
              <a:ln w="38100">
                <a:solidFill>
                  <a:srgbClr val="F5333F"/>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A5DE3C84-04FE-8D1D-ACF1-3ADE0CE55926}"/>
                  </a:ext>
                </a:extLst>
              </p:cNvPr>
              <p:cNvSpPr/>
              <p:nvPr/>
            </p:nvSpPr>
            <p:spPr>
              <a:xfrm>
                <a:off x="6161017" y="1508979"/>
                <a:ext cx="141811" cy="156535"/>
              </a:xfrm>
              <a:prstGeom prst="ellipse">
                <a:avLst/>
              </a:prstGeom>
              <a:solidFill>
                <a:srgbClr val="F5333F"/>
              </a:solidFill>
              <a:ln>
                <a:solidFill>
                  <a:srgbClr val="F53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65F34785-78A1-C7E8-A924-221027670BE6}"/>
                </a:ext>
              </a:extLst>
            </p:cNvPr>
            <p:cNvGrpSpPr/>
            <p:nvPr/>
          </p:nvGrpSpPr>
          <p:grpSpPr>
            <a:xfrm>
              <a:off x="5578810" y="5101270"/>
              <a:ext cx="996158" cy="156535"/>
              <a:chOff x="5306670" y="1508979"/>
              <a:chExt cx="996158" cy="156535"/>
            </a:xfrm>
          </p:grpSpPr>
          <p:cxnSp>
            <p:nvCxnSpPr>
              <p:cNvPr id="30" name="Straight Connector 29">
                <a:extLst>
                  <a:ext uri="{FF2B5EF4-FFF2-40B4-BE49-F238E27FC236}">
                    <a16:creationId xmlns:a16="http://schemas.microsoft.com/office/drawing/2014/main" id="{8CB36542-0D6C-FC97-3ED5-CBAB4424D498}"/>
                  </a:ext>
                </a:extLst>
              </p:cNvPr>
              <p:cNvCxnSpPr/>
              <p:nvPr/>
            </p:nvCxnSpPr>
            <p:spPr>
              <a:xfrm>
                <a:off x="5306670" y="1575383"/>
                <a:ext cx="867397" cy="0"/>
              </a:xfrm>
              <a:prstGeom prst="line">
                <a:avLst/>
              </a:prstGeom>
              <a:ln w="38100">
                <a:solidFill>
                  <a:srgbClr val="F5333F"/>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5E55DC9-80CE-52A8-5282-E4FA3B2FC0C8}"/>
                  </a:ext>
                </a:extLst>
              </p:cNvPr>
              <p:cNvSpPr/>
              <p:nvPr/>
            </p:nvSpPr>
            <p:spPr>
              <a:xfrm>
                <a:off x="6161017" y="1508979"/>
                <a:ext cx="141811" cy="156535"/>
              </a:xfrm>
              <a:prstGeom prst="ellipse">
                <a:avLst/>
              </a:prstGeom>
              <a:solidFill>
                <a:srgbClr val="F5333F"/>
              </a:solidFill>
              <a:ln>
                <a:solidFill>
                  <a:srgbClr val="F53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a:extLst>
                <a:ext uri="{FF2B5EF4-FFF2-40B4-BE49-F238E27FC236}">
                  <a16:creationId xmlns:a16="http://schemas.microsoft.com/office/drawing/2014/main" id="{1EF41DB0-7D3C-9070-BA3A-39275A81DA0E}"/>
                </a:ext>
              </a:extLst>
            </p:cNvPr>
            <p:cNvGrpSpPr/>
            <p:nvPr/>
          </p:nvGrpSpPr>
          <p:grpSpPr>
            <a:xfrm>
              <a:off x="9552096" y="1508978"/>
              <a:ext cx="996158" cy="156535"/>
              <a:chOff x="5306670" y="1508979"/>
              <a:chExt cx="996158" cy="156535"/>
            </a:xfrm>
          </p:grpSpPr>
          <p:cxnSp>
            <p:nvCxnSpPr>
              <p:cNvPr id="161" name="Straight Connector 160">
                <a:extLst>
                  <a:ext uri="{FF2B5EF4-FFF2-40B4-BE49-F238E27FC236}">
                    <a16:creationId xmlns:a16="http://schemas.microsoft.com/office/drawing/2014/main" id="{62C812E0-722A-6CDC-5118-BFBF3C9E0E0F}"/>
                  </a:ext>
                </a:extLst>
              </p:cNvPr>
              <p:cNvCxnSpPr/>
              <p:nvPr/>
            </p:nvCxnSpPr>
            <p:spPr>
              <a:xfrm>
                <a:off x="5306670" y="1575383"/>
                <a:ext cx="867397" cy="0"/>
              </a:xfrm>
              <a:prstGeom prst="line">
                <a:avLst/>
              </a:prstGeom>
              <a:ln w="38100">
                <a:solidFill>
                  <a:srgbClr val="F5333F"/>
                </a:solidFill>
              </a:ln>
            </p:spPr>
            <p:style>
              <a:lnRef idx="1">
                <a:schemeClr val="accent1"/>
              </a:lnRef>
              <a:fillRef idx="0">
                <a:schemeClr val="accent1"/>
              </a:fillRef>
              <a:effectRef idx="0">
                <a:schemeClr val="accent1"/>
              </a:effectRef>
              <a:fontRef idx="minor">
                <a:schemeClr val="tx1"/>
              </a:fontRef>
            </p:style>
          </p:cxnSp>
          <p:sp>
            <p:nvSpPr>
              <p:cNvPr id="162" name="Oval 161">
                <a:extLst>
                  <a:ext uri="{FF2B5EF4-FFF2-40B4-BE49-F238E27FC236}">
                    <a16:creationId xmlns:a16="http://schemas.microsoft.com/office/drawing/2014/main" id="{53800EBE-65E5-921E-4B5A-9E6E8C91F5E5}"/>
                  </a:ext>
                </a:extLst>
              </p:cNvPr>
              <p:cNvSpPr/>
              <p:nvPr/>
            </p:nvSpPr>
            <p:spPr>
              <a:xfrm>
                <a:off x="6161017" y="1508979"/>
                <a:ext cx="141811" cy="156535"/>
              </a:xfrm>
              <a:prstGeom prst="ellipse">
                <a:avLst/>
              </a:prstGeom>
              <a:solidFill>
                <a:srgbClr val="F5333F"/>
              </a:solidFill>
              <a:ln>
                <a:solidFill>
                  <a:srgbClr val="F53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54D9FF90-6015-EFDC-B3D0-5141DF2A1835}"/>
                </a:ext>
              </a:extLst>
            </p:cNvPr>
            <p:cNvGrpSpPr/>
            <p:nvPr/>
          </p:nvGrpSpPr>
          <p:grpSpPr>
            <a:xfrm>
              <a:off x="9562979" y="2695524"/>
              <a:ext cx="996158" cy="156535"/>
              <a:chOff x="5306670" y="1508979"/>
              <a:chExt cx="996158" cy="156535"/>
            </a:xfrm>
          </p:grpSpPr>
          <p:cxnSp>
            <p:nvCxnSpPr>
              <p:cNvPr id="164" name="Straight Connector 163">
                <a:extLst>
                  <a:ext uri="{FF2B5EF4-FFF2-40B4-BE49-F238E27FC236}">
                    <a16:creationId xmlns:a16="http://schemas.microsoft.com/office/drawing/2014/main" id="{11665598-674D-1185-E587-D859BAE6330A}"/>
                  </a:ext>
                </a:extLst>
              </p:cNvPr>
              <p:cNvCxnSpPr/>
              <p:nvPr/>
            </p:nvCxnSpPr>
            <p:spPr>
              <a:xfrm>
                <a:off x="5306670" y="1575383"/>
                <a:ext cx="867397" cy="0"/>
              </a:xfrm>
              <a:prstGeom prst="line">
                <a:avLst/>
              </a:prstGeom>
              <a:ln w="38100">
                <a:solidFill>
                  <a:srgbClr val="F5333F"/>
                </a:solidFill>
              </a:ln>
            </p:spPr>
            <p:style>
              <a:lnRef idx="1">
                <a:schemeClr val="accent1"/>
              </a:lnRef>
              <a:fillRef idx="0">
                <a:schemeClr val="accent1"/>
              </a:fillRef>
              <a:effectRef idx="0">
                <a:schemeClr val="accent1"/>
              </a:effectRef>
              <a:fontRef idx="minor">
                <a:schemeClr val="tx1"/>
              </a:fontRef>
            </p:style>
          </p:cxnSp>
          <p:sp>
            <p:nvSpPr>
              <p:cNvPr id="165" name="Oval 164">
                <a:extLst>
                  <a:ext uri="{FF2B5EF4-FFF2-40B4-BE49-F238E27FC236}">
                    <a16:creationId xmlns:a16="http://schemas.microsoft.com/office/drawing/2014/main" id="{2F5AE710-B86A-651F-4793-05A9FE723543}"/>
                  </a:ext>
                </a:extLst>
              </p:cNvPr>
              <p:cNvSpPr/>
              <p:nvPr/>
            </p:nvSpPr>
            <p:spPr>
              <a:xfrm>
                <a:off x="6161017" y="1508979"/>
                <a:ext cx="141811" cy="156535"/>
              </a:xfrm>
              <a:prstGeom prst="ellipse">
                <a:avLst/>
              </a:prstGeom>
              <a:solidFill>
                <a:srgbClr val="F5333F"/>
              </a:solidFill>
              <a:ln>
                <a:solidFill>
                  <a:srgbClr val="F53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a:extLst>
                <a:ext uri="{FF2B5EF4-FFF2-40B4-BE49-F238E27FC236}">
                  <a16:creationId xmlns:a16="http://schemas.microsoft.com/office/drawing/2014/main" id="{6F54C54C-FDDE-4C2D-5561-980F5588BFE2}"/>
                </a:ext>
              </a:extLst>
            </p:cNvPr>
            <p:cNvGrpSpPr/>
            <p:nvPr/>
          </p:nvGrpSpPr>
          <p:grpSpPr>
            <a:xfrm>
              <a:off x="9562978" y="3871182"/>
              <a:ext cx="996158" cy="156535"/>
              <a:chOff x="5306670" y="1508979"/>
              <a:chExt cx="996158" cy="156535"/>
            </a:xfrm>
          </p:grpSpPr>
          <p:cxnSp>
            <p:nvCxnSpPr>
              <p:cNvPr id="167" name="Straight Connector 166">
                <a:extLst>
                  <a:ext uri="{FF2B5EF4-FFF2-40B4-BE49-F238E27FC236}">
                    <a16:creationId xmlns:a16="http://schemas.microsoft.com/office/drawing/2014/main" id="{74457B82-23D1-2AB5-ED32-2671777F855A}"/>
                  </a:ext>
                </a:extLst>
              </p:cNvPr>
              <p:cNvCxnSpPr/>
              <p:nvPr/>
            </p:nvCxnSpPr>
            <p:spPr>
              <a:xfrm>
                <a:off x="5306670" y="1575383"/>
                <a:ext cx="867397" cy="0"/>
              </a:xfrm>
              <a:prstGeom prst="line">
                <a:avLst/>
              </a:prstGeom>
              <a:ln w="38100">
                <a:solidFill>
                  <a:srgbClr val="F5333F"/>
                </a:solidFill>
              </a:ln>
            </p:spPr>
            <p:style>
              <a:lnRef idx="1">
                <a:schemeClr val="accent1"/>
              </a:lnRef>
              <a:fillRef idx="0">
                <a:schemeClr val="accent1"/>
              </a:fillRef>
              <a:effectRef idx="0">
                <a:schemeClr val="accent1"/>
              </a:effectRef>
              <a:fontRef idx="minor">
                <a:schemeClr val="tx1"/>
              </a:fontRef>
            </p:style>
          </p:cxnSp>
          <p:sp>
            <p:nvSpPr>
              <p:cNvPr id="168" name="Oval 167">
                <a:extLst>
                  <a:ext uri="{FF2B5EF4-FFF2-40B4-BE49-F238E27FC236}">
                    <a16:creationId xmlns:a16="http://schemas.microsoft.com/office/drawing/2014/main" id="{C9A532EB-3D15-84B3-75E6-605BFAA2F206}"/>
                  </a:ext>
                </a:extLst>
              </p:cNvPr>
              <p:cNvSpPr/>
              <p:nvPr/>
            </p:nvSpPr>
            <p:spPr>
              <a:xfrm>
                <a:off x="6161017" y="1508979"/>
                <a:ext cx="141811" cy="156535"/>
              </a:xfrm>
              <a:prstGeom prst="ellipse">
                <a:avLst/>
              </a:prstGeom>
              <a:solidFill>
                <a:srgbClr val="F5333F"/>
              </a:solidFill>
              <a:ln>
                <a:solidFill>
                  <a:srgbClr val="F5333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8"/>
          <p:cNvSpPr/>
          <p:nvPr/>
        </p:nvSpPr>
        <p:spPr>
          <a:xfrm>
            <a:off x="-16474" y="-5347"/>
            <a:ext cx="4211052" cy="6863347"/>
          </a:xfrm>
          <a:prstGeom prst="rect">
            <a:avLst/>
          </a:prstGeom>
          <a:solidFill>
            <a:srgbClr val="011E41"/>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lt1"/>
              </a:solidFill>
              <a:latin typeface="Calibri"/>
              <a:ea typeface="Calibri"/>
              <a:cs typeface="Calibri"/>
              <a:sym typeface="Calibri"/>
            </a:endParaRPr>
          </a:p>
        </p:txBody>
      </p:sp>
      <p:sp>
        <p:nvSpPr>
          <p:cNvPr id="196" name="Google Shape;196;p8"/>
          <p:cNvSpPr txBox="1"/>
          <p:nvPr/>
        </p:nvSpPr>
        <p:spPr>
          <a:xfrm>
            <a:off x="612022" y="638259"/>
            <a:ext cx="2890834" cy="4494629"/>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4400"/>
              <a:buFont typeface="Arial"/>
              <a:buNone/>
            </a:pPr>
            <a:r>
              <a:rPr lang="en-US" sz="3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Size Up</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rtl="0">
              <a:lnSpc>
                <a:spcPct val="90000"/>
              </a:lnSpc>
              <a:spcBef>
                <a:spcPts val="0"/>
              </a:spcBef>
              <a:spcAft>
                <a:spcPts val="0"/>
              </a:spcAft>
              <a:buClr>
                <a:schemeClr val="lt1"/>
              </a:buClr>
              <a:buSzPts val="4400"/>
              <a:buFont typeface="Arial"/>
              <a:buNone/>
            </a:pPr>
            <a:endParaRPr sz="18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spcBef>
                <a:spcPts val="0"/>
              </a:spcBef>
              <a:spcAft>
                <a:spcPts val="600"/>
              </a:spcAft>
              <a:buClr>
                <a:schemeClr val="lt1"/>
              </a:buClr>
              <a:buSzPts val="4400"/>
              <a:buFont typeface="Arial"/>
              <a:buNone/>
            </a:pP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This involves assessing the situation and determining a safe action plan: The nine-steps in the </a:t>
            </a:r>
            <a:r>
              <a:rPr lang="en-US" sz="2000" dirty="0" err="1">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sizeup</a:t>
            </a:r>
            <a:r>
              <a:rPr lang="en-US" sz="2000"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rPr>
              <a:t> model are:</a:t>
            </a:r>
            <a:endParaRPr sz="20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90000"/>
              </a:lnSpc>
              <a:spcBef>
                <a:spcPts val="0"/>
              </a:spcBef>
              <a:spcAft>
                <a:spcPts val="0"/>
              </a:spcAft>
              <a:buClr>
                <a:schemeClr val="lt1"/>
              </a:buClr>
              <a:buSzPts val="4400"/>
              <a:buFont typeface="Arial"/>
              <a:buNone/>
            </a:pPr>
            <a:endParaRPr sz="1800" b="1" dirty="0">
              <a:solidFill>
                <a:schemeClr val="lt1"/>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197" name="Google Shape;197;p8"/>
          <p:cNvSpPr txBox="1"/>
          <p:nvPr/>
        </p:nvSpPr>
        <p:spPr>
          <a:xfrm>
            <a:off x="4823074" y="548635"/>
            <a:ext cx="6756900" cy="5755381"/>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Gather Facts: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Consider time of day, type of terrain and any hazards.</a:t>
            </a:r>
            <a:endParaRPr dirty="0">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Assess &amp; Communicate: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Consider the extent of the damage, document findings to share with responding agencies.</a:t>
            </a:r>
            <a:endParaRPr dirty="0">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Consider Probabilities: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Consider what-if scenarios.</a:t>
            </a:r>
            <a:endParaRPr dirty="0">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Assess your situation: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Consider the resources, manpower and skills needed.</a:t>
            </a:r>
            <a:endParaRPr dirty="0">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Establish Priorities:</a:t>
            </a:r>
            <a:r>
              <a:rPr lang="en-US" sz="16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Consider what should be done</a:t>
            </a:r>
            <a:endParaRPr dirty="0">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Make Decisions</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Plan of Action: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Team decides on steps to be taken based on the highest priority.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Document</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rPr>
              <a:t> these steps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to share with responding agencies.</a:t>
            </a:r>
            <a:endParaRPr dirty="0">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Take Action</a:t>
            </a:r>
            <a:endParaRPr dirty="0">
              <a:solidFill>
                <a:srgbClr val="FF0000"/>
              </a:solidFill>
              <a:latin typeface="Open sans" panose="020B0606030504020204" pitchFamily="34" charset="0"/>
              <a:ea typeface="Open sans" panose="020B0606030504020204" pitchFamily="34" charset="0"/>
              <a:cs typeface="Open sans" panose="020B0606030504020204" pitchFamily="34" charset="0"/>
            </a:endParaRPr>
          </a:p>
          <a:p>
            <a:pPr marL="444500" marR="0" lvl="0" indent="-342900" algn="l" rtl="0">
              <a:spcBef>
                <a:spcPts val="0"/>
              </a:spcBef>
              <a:spcAft>
                <a:spcPts val="0"/>
              </a:spcAft>
              <a:buClr>
                <a:srgbClr val="F5333F"/>
              </a:buClr>
              <a:buSzPts val="1600"/>
              <a:buFont typeface="+mj-lt"/>
              <a:buAutoNum type="arabicPeriod"/>
            </a:pPr>
            <a:endParaRPr sz="1600" b="1" dirty="0">
              <a:solidFill>
                <a:srgbClr val="055A99"/>
              </a:solidFill>
              <a:latin typeface="Open sans" panose="020B0606030504020204" pitchFamily="34" charset="0"/>
              <a:ea typeface="Open sans" panose="020B0606030504020204" pitchFamily="34" charset="0"/>
              <a:cs typeface="Open sans" panose="020B0606030504020204" pitchFamily="34" charset="0"/>
              <a:sym typeface="Arial"/>
            </a:endParaRPr>
          </a:p>
          <a:p>
            <a:pPr marL="342900" marR="0" lvl="0" indent="-342900" algn="l" rtl="0">
              <a:spcBef>
                <a:spcPts val="0"/>
              </a:spcBef>
              <a:spcAft>
                <a:spcPts val="0"/>
              </a:spcAft>
              <a:buClr>
                <a:srgbClr val="F5333F"/>
              </a:buClr>
              <a:buSzPts val="1600"/>
              <a:buFont typeface="+mj-lt"/>
              <a:buAutoNum type="arabicPeriod"/>
            </a:pPr>
            <a:r>
              <a:rPr lang="en-US" sz="1600" b="1" dirty="0">
                <a:solidFill>
                  <a:srgbClr val="FF0000"/>
                </a:solidFill>
                <a:latin typeface="Open sans" panose="020B0606030504020204" pitchFamily="34" charset="0"/>
                <a:ea typeface="Open sans" panose="020B0606030504020204" pitchFamily="34" charset="0"/>
                <a:cs typeface="Open sans" panose="020B0606030504020204" pitchFamily="34" charset="0"/>
                <a:sym typeface="Arial"/>
              </a:rPr>
              <a:t>Evaluate Progress: </a:t>
            </a:r>
            <a:r>
              <a:rPr lang="en-US" sz="1600" dirty="0">
                <a:solidFill>
                  <a:schemeClr val="dk1"/>
                </a:solidFill>
                <a:latin typeface="Open sans" panose="020B0606030504020204" pitchFamily="34" charset="0"/>
                <a:ea typeface="Open sans" panose="020B0606030504020204" pitchFamily="34" charset="0"/>
                <a:cs typeface="Open sans" panose="020B0606030504020204" pitchFamily="34" charset="0"/>
                <a:sym typeface="Arial"/>
              </a:rPr>
              <a:t>Consider information gained as this will help with future decision making.</a:t>
            </a:r>
            <a:endParaRPr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TotalTime>
  <Words>3322</Words>
  <Application>Microsoft Office PowerPoint</Application>
  <PresentationFormat>Widescreen</PresentationFormat>
  <Paragraphs>432</Paragraphs>
  <Slides>44</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Nova</vt:lpstr>
      <vt:lpstr>Calibri</vt:lpstr>
      <vt:lpstr>Noto Sans Symbols</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Nicholas</dc:creator>
  <cp:lastModifiedBy>Vanita REDOY</cp:lastModifiedBy>
  <cp:revision>3</cp:revision>
  <dcterms:created xsi:type="dcterms:W3CDTF">2021-09-10T07:38:40Z</dcterms:created>
  <dcterms:modified xsi:type="dcterms:W3CDTF">2024-07-03T00:04:15Z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27b15a-80ec-4ef7-8353-f32e3c89bf3e_Enabled">
    <vt:lpwstr>true</vt:lpwstr>
  </property>
  <property fmtid="{D5CDD505-2E9C-101B-9397-08002B2CF9AE}" pid="3" name="MSIP_Label_6627b15a-80ec-4ef7-8353-f32e3c89bf3e_SetDate">
    <vt:lpwstr>2022-06-01T21:22:46Z</vt:lpwstr>
  </property>
  <property fmtid="{D5CDD505-2E9C-101B-9397-08002B2CF9AE}" pid="4" name="MSIP_Label_6627b15a-80ec-4ef7-8353-f32e3c89bf3e_Method">
    <vt:lpwstr>Privileged</vt:lpwstr>
  </property>
  <property fmtid="{D5CDD505-2E9C-101B-9397-08002B2CF9AE}" pid="5" name="MSIP_Label_6627b15a-80ec-4ef7-8353-f32e3c89bf3e_Name">
    <vt:lpwstr>IFRC Internal</vt:lpwstr>
  </property>
  <property fmtid="{D5CDD505-2E9C-101B-9397-08002B2CF9AE}" pid="6" name="MSIP_Label_6627b15a-80ec-4ef7-8353-f32e3c89bf3e_SiteId">
    <vt:lpwstr>a2b53be5-734e-4e6c-ab0d-d184f60fd917</vt:lpwstr>
  </property>
  <property fmtid="{D5CDD505-2E9C-101B-9397-08002B2CF9AE}" pid="7" name="MSIP_Label_6627b15a-80ec-4ef7-8353-f32e3c89bf3e_ActionId">
    <vt:lpwstr>25f0d28f-6878-4974-806f-6a5aa4d97104</vt:lpwstr>
  </property>
  <property fmtid="{D5CDD505-2E9C-101B-9397-08002B2CF9AE}" pid="8" name="MSIP_Label_6627b15a-80ec-4ef7-8353-f32e3c89bf3e_ContentBits">
    <vt:lpwstr>2</vt:lpwstr>
  </property>
</Properties>
</file>