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4"/>
  </p:notesMasterIdLst>
  <p:sldIdLst>
    <p:sldId id="310" r:id="rId2"/>
    <p:sldId id="309" r:id="rId3"/>
    <p:sldId id="257" r:id="rId4"/>
    <p:sldId id="258" r:id="rId5"/>
    <p:sldId id="259" r:id="rId6"/>
    <p:sldId id="261" r:id="rId7"/>
    <p:sldId id="262" r:id="rId8"/>
    <p:sldId id="263" r:id="rId9"/>
    <p:sldId id="266" r:id="rId10"/>
    <p:sldId id="270" r:id="rId11"/>
    <p:sldId id="267" r:id="rId12"/>
    <p:sldId id="268" r:id="rId13"/>
    <p:sldId id="271" r:id="rId14"/>
    <p:sldId id="272" r:id="rId15"/>
    <p:sldId id="284" r:id="rId16"/>
    <p:sldId id="260" r:id="rId17"/>
    <p:sldId id="430" r:id="rId18"/>
    <p:sldId id="431" r:id="rId19"/>
    <p:sldId id="432" r:id="rId20"/>
    <p:sldId id="429" r:id="rId21"/>
    <p:sldId id="433" r:id="rId22"/>
    <p:sldId id="273" r:id="rId23"/>
    <p:sldId id="274" r:id="rId24"/>
    <p:sldId id="275" r:id="rId25"/>
    <p:sldId id="276" r:id="rId26"/>
    <p:sldId id="277" r:id="rId27"/>
    <p:sldId id="278" r:id="rId28"/>
    <p:sldId id="279" r:id="rId29"/>
    <p:sldId id="280" r:id="rId30"/>
    <p:sldId id="281" r:id="rId31"/>
    <p:sldId id="282" r:id="rId32"/>
    <p:sldId id="311"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h9y/qlBxr/4YQTCQrTLq/509C9j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drim Trainin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2E2"/>
    <a:srgbClr val="F5333F"/>
    <a:srgbClr val="011E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C0B914-265F-44B3-9616-E0EEEA49EA7E}" v="1" dt="2024-07-02T17:37:50.5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32" autoAdjust="0"/>
    <p:restoredTop sz="94660"/>
  </p:normalViewPr>
  <p:slideViewPr>
    <p:cSldViewPr snapToGrid="0">
      <p:cViewPr>
        <p:scale>
          <a:sx n="75" d="100"/>
          <a:sy n="75" d="100"/>
        </p:scale>
        <p:origin x="123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ita REDOY" userId="bdf92b45-d4ea-4a1c-a375-114a0375a38b" providerId="ADAL" clId="{E8C0B914-265F-44B3-9616-E0EEEA49EA7E}"/>
    <pc:docChg chg="undo custSel delSld modSld">
      <pc:chgData name="Vanita REDOY" userId="bdf92b45-d4ea-4a1c-a375-114a0375a38b" providerId="ADAL" clId="{E8C0B914-265F-44B3-9616-E0EEEA49EA7E}" dt="2024-07-02T17:38:24.334" v="332" actId="20577"/>
      <pc:docMkLst>
        <pc:docMk/>
      </pc:docMkLst>
      <pc:sldChg chg="modSp mod">
        <pc:chgData name="Vanita REDOY" userId="bdf92b45-d4ea-4a1c-a375-114a0375a38b" providerId="ADAL" clId="{E8C0B914-265F-44B3-9616-E0EEEA49EA7E}" dt="2024-07-02T17:30:31.861" v="10" actId="14734"/>
        <pc:sldMkLst>
          <pc:docMk/>
          <pc:sldMk cId="0" sldId="270"/>
        </pc:sldMkLst>
        <pc:spChg chg="mod">
          <ac:chgData name="Vanita REDOY" userId="bdf92b45-d4ea-4a1c-a375-114a0375a38b" providerId="ADAL" clId="{E8C0B914-265F-44B3-9616-E0EEEA49EA7E}" dt="2024-07-02T17:30:26.880" v="8" actId="14100"/>
          <ac:spMkLst>
            <pc:docMk/>
            <pc:sldMk cId="0" sldId="270"/>
            <ac:spMk id="291" creationId="{00000000-0000-0000-0000-000000000000}"/>
          </ac:spMkLst>
        </pc:spChg>
        <pc:graphicFrameChg chg="mod modGraphic">
          <ac:chgData name="Vanita REDOY" userId="bdf92b45-d4ea-4a1c-a375-114a0375a38b" providerId="ADAL" clId="{E8C0B914-265F-44B3-9616-E0EEEA49EA7E}" dt="2024-07-02T17:30:31.861" v="10" actId="14734"/>
          <ac:graphicFrameMkLst>
            <pc:docMk/>
            <pc:sldMk cId="0" sldId="270"/>
            <ac:graphicFrameMk id="6" creationId="{143858C5-ADF9-BD7E-2705-10518B3F363E}"/>
          </ac:graphicFrameMkLst>
        </pc:graphicFrameChg>
      </pc:sldChg>
      <pc:sldChg chg="addSp modSp mod">
        <pc:chgData name="Vanita REDOY" userId="bdf92b45-d4ea-4a1c-a375-114a0375a38b" providerId="ADAL" clId="{E8C0B914-265F-44B3-9616-E0EEEA49EA7E}" dt="2024-07-02T17:38:24.334" v="332" actId="20577"/>
        <pc:sldMkLst>
          <pc:docMk/>
          <pc:sldMk cId="0" sldId="282"/>
        </pc:sldMkLst>
        <pc:spChg chg="add mod">
          <ac:chgData name="Vanita REDOY" userId="bdf92b45-d4ea-4a1c-a375-114a0375a38b" providerId="ADAL" clId="{E8C0B914-265F-44B3-9616-E0EEEA49EA7E}" dt="2024-07-02T17:38:03.610" v="328" actId="20577"/>
          <ac:spMkLst>
            <pc:docMk/>
            <pc:sldMk cId="0" sldId="282"/>
            <ac:spMk id="2" creationId="{A8E678AF-1F32-A499-D763-20380FBC7D70}"/>
          </ac:spMkLst>
        </pc:spChg>
        <pc:spChg chg="mod">
          <ac:chgData name="Vanita REDOY" userId="bdf92b45-d4ea-4a1c-a375-114a0375a38b" providerId="ADAL" clId="{E8C0B914-265F-44B3-9616-E0EEEA49EA7E}" dt="2024-07-02T17:38:16.439" v="330" actId="1076"/>
          <ac:spMkLst>
            <pc:docMk/>
            <pc:sldMk cId="0" sldId="282"/>
            <ac:spMk id="479" creationId="{00000000-0000-0000-0000-000000000000}"/>
          </ac:spMkLst>
        </pc:spChg>
        <pc:spChg chg="mod">
          <ac:chgData name="Vanita REDOY" userId="bdf92b45-d4ea-4a1c-a375-114a0375a38b" providerId="ADAL" clId="{E8C0B914-265F-44B3-9616-E0EEEA49EA7E}" dt="2024-07-02T17:38:24.334" v="332" actId="20577"/>
          <ac:spMkLst>
            <pc:docMk/>
            <pc:sldMk cId="0" sldId="282"/>
            <ac:spMk id="480" creationId="{00000000-0000-0000-0000-000000000000}"/>
          </ac:spMkLst>
        </pc:spChg>
        <pc:spChg chg="mod">
          <ac:chgData name="Vanita REDOY" userId="bdf92b45-d4ea-4a1c-a375-114a0375a38b" providerId="ADAL" clId="{E8C0B914-265F-44B3-9616-E0EEEA49EA7E}" dt="2024-07-02T17:37:44.902" v="323" actId="5793"/>
          <ac:spMkLst>
            <pc:docMk/>
            <pc:sldMk cId="0" sldId="282"/>
            <ac:spMk id="481" creationId="{00000000-0000-0000-0000-000000000000}"/>
          </ac:spMkLst>
        </pc:spChg>
      </pc:sldChg>
      <pc:sldChg chg="del">
        <pc:chgData name="Vanita REDOY" userId="bdf92b45-d4ea-4a1c-a375-114a0375a38b" providerId="ADAL" clId="{E8C0B914-265F-44B3-9616-E0EEEA49EA7E}" dt="2024-07-02T17:32:04.247" v="12" actId="2696"/>
        <pc:sldMkLst>
          <pc:docMk/>
          <pc:sldMk cId="200493039" sldId="416"/>
        </pc:sldMkLst>
      </pc:sldChg>
      <pc:sldChg chg="modSp mod">
        <pc:chgData name="Vanita REDOY" userId="bdf92b45-d4ea-4a1c-a375-114a0375a38b" providerId="ADAL" clId="{E8C0B914-265F-44B3-9616-E0EEEA49EA7E}" dt="2024-07-02T17:31:38.211" v="11" actId="14100"/>
        <pc:sldMkLst>
          <pc:docMk/>
          <pc:sldMk cId="3609233267" sldId="433"/>
        </pc:sldMkLst>
        <pc:spChg chg="mod">
          <ac:chgData name="Vanita REDOY" userId="bdf92b45-d4ea-4a1c-a375-114a0375a38b" providerId="ADAL" clId="{E8C0B914-265F-44B3-9616-E0EEEA49EA7E}" dt="2024-07-02T17:31:38.211" v="11" actId="14100"/>
          <ac:spMkLst>
            <pc:docMk/>
            <pc:sldMk cId="3609233267" sldId="433"/>
            <ac:spMk id="15" creationId="{B0130AFA-AF24-AF65-5F95-099F5CBDE63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52989-18D5-6443-E44A-D9DA3670B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A07241-67F4-D317-A968-E8EB780BD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DB7E54-A89A-95BC-64C0-63A8AB4C279A}"/>
              </a:ext>
            </a:extLst>
          </p:cNvPr>
          <p:cNvSpPr>
            <a:spLocks noGrp="1"/>
          </p:cNvSpPr>
          <p:nvPr>
            <p:ph type="body" idx="1"/>
          </p:nvPr>
        </p:nvSpPr>
        <p:spPr/>
        <p:txBody>
          <a:bodyPr/>
          <a:lstStyle/>
          <a:p>
            <a:endParaRPr lang="en-TT"/>
          </a:p>
        </p:txBody>
      </p:sp>
      <p:sp>
        <p:nvSpPr>
          <p:cNvPr id="4" name="Slide Number Placeholder 3">
            <a:extLst>
              <a:ext uri="{FF2B5EF4-FFF2-40B4-BE49-F238E27FC236}">
                <a16:creationId xmlns:a16="http://schemas.microsoft.com/office/drawing/2014/main" id="{891DCC80-1342-0EE6-77D1-B21438D6FFE1}"/>
              </a:ext>
            </a:extLst>
          </p:cNvPr>
          <p:cNvSpPr>
            <a:spLocks noGrp="1"/>
          </p:cNvSpPr>
          <p:nvPr>
            <p:ph type="sldNum" sz="quarter" idx="5"/>
          </p:nvPr>
        </p:nvSpPr>
        <p:spPr/>
        <p:txBody>
          <a:bodyPr/>
          <a:lstStyle/>
          <a:p>
            <a:fld id="{3A7892D1-C521-4241-BBF2-D66905FDC5C3}" type="slidenum">
              <a:rPr lang="en-TT" smtClean="0"/>
              <a:t>1</a:t>
            </a:fld>
            <a:endParaRPr lang="en-TT"/>
          </a:p>
        </p:txBody>
      </p:sp>
    </p:spTree>
    <p:extLst>
      <p:ext uri="{BB962C8B-B14F-4D97-AF65-F5344CB8AC3E}">
        <p14:creationId xmlns:p14="http://schemas.microsoft.com/office/powerpoint/2010/main" val="1865818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a:extLst>
            <a:ext uri="{FF2B5EF4-FFF2-40B4-BE49-F238E27FC236}">
              <a16:creationId xmlns:a16="http://schemas.microsoft.com/office/drawing/2014/main" id="{F7971774-0D02-3FA1-46CB-78F2DB7B0C86}"/>
            </a:ext>
          </a:extLst>
        </p:cNvPr>
        <p:cNvGrpSpPr/>
        <p:nvPr/>
      </p:nvGrpSpPr>
      <p:grpSpPr>
        <a:xfrm>
          <a:off x="0" y="0"/>
          <a:ext cx="0" cy="0"/>
          <a:chOff x="0" y="0"/>
          <a:chExt cx="0" cy="0"/>
        </a:xfrm>
      </p:grpSpPr>
      <p:sp>
        <p:nvSpPr>
          <p:cNvPr id="141" name="Google Shape;141;p5:notes">
            <a:extLst>
              <a:ext uri="{FF2B5EF4-FFF2-40B4-BE49-F238E27FC236}">
                <a16:creationId xmlns:a16="http://schemas.microsoft.com/office/drawing/2014/main" id="{DBAE8BC6-1BAB-A67A-572D-E1B3C7E4157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5:notes">
            <a:extLst>
              <a:ext uri="{FF2B5EF4-FFF2-40B4-BE49-F238E27FC236}">
                <a16:creationId xmlns:a16="http://schemas.microsoft.com/office/drawing/2014/main" id="{CA5C1A0E-FC17-EA3F-A4D1-B150C7A732A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7639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86" name="Google Shape;78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38"/>
          <p:cNvSpPr>
            <a:spLocks noGrp="1"/>
          </p:cNvSpPr>
          <p:nvPr>
            <p:ph type="pic" idx="2"/>
          </p:nvPr>
        </p:nvSpPr>
        <p:spPr>
          <a:xfrm>
            <a:off x="5183188" y="987425"/>
            <a:ext cx="6172200" cy="4873625"/>
          </a:xfrm>
          <a:prstGeom prst="rect">
            <a:avLst/>
          </a:prstGeom>
          <a:noFill/>
          <a:ln>
            <a:noFill/>
          </a:ln>
        </p:spPr>
      </p:sp>
      <p:sp>
        <p:nvSpPr>
          <p:cNvPr id="69" name="Google Shape;69;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
        <p:nvSpPr>
          <p:cNvPr id="15" name="Google Shape;15;p29" descr="{&quot;HashCode&quot;:-45436510,&quot;Placement&quot;:&quot;Footer&quot;,&quot;Top&quot;:519.343,&quot;Left&quot;:0.0,&quot;SlideWidth&quot;:960,&quot;SlideHeight&quot;:540}"/>
          <p:cNvSpPr txBox="1"/>
          <p:nvPr/>
        </p:nvSpPr>
        <p:spPr>
          <a:xfrm>
            <a:off x="0" y="6595656"/>
            <a:ext cx="581126" cy="262344"/>
          </a:xfrm>
          <a:prstGeom prst="rect">
            <a:avLst/>
          </a:prstGeom>
          <a:noFill/>
          <a:ln>
            <a:noFill/>
          </a:ln>
        </p:spPr>
        <p:txBody>
          <a:bodyPr spcFirstLastPara="1" wrap="square" lIns="0" tIns="0" rIns="0" bIns="0" anchor="ctr" anchorCtr="1">
            <a:spAutoFit/>
          </a:bodyPr>
          <a:lstStyle/>
          <a:p>
            <a:pPr marL="0" marR="0" lvl="0" indent="0" algn="l" rtl="0">
              <a:spcBef>
                <a:spcPts val="0"/>
              </a:spcBef>
              <a:spcAft>
                <a:spcPts val="0"/>
              </a:spcAft>
              <a:buNone/>
            </a:pPr>
            <a:r>
              <a:rPr lang="en-US" sz="1000" b="0" i="0" u="none" strike="noStrike" cap="none">
                <a:solidFill>
                  <a:srgbClr val="000000"/>
                </a:solidFill>
                <a:latin typeface="Calibri"/>
                <a:ea typeface="Calibri"/>
                <a:cs typeface="Calibri"/>
                <a:sym typeface="Calibri"/>
              </a:rPr>
              <a:t>Public</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9.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27.png"/><Relationship Id="rId5" Type="http://schemas.openxmlformats.org/officeDocument/2006/relationships/image" Target="../media/image24.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26.png"/><Relationship Id="rId14" Type="http://schemas.microsoft.com/office/2007/relationships/hdphoto" Target="../media/hdphoto10.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f9T5Szq_8VA?start=281&amp;feature=oembed" TargetMode="Externa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4.png"/><Relationship Id="rId4" Type="http://schemas.microsoft.com/office/2007/relationships/hdphoto" Target="../media/hdphoto12.wdp"/></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42.png"/><Relationship Id="rId4" Type="http://schemas.microsoft.com/office/2007/relationships/hdphoto" Target="../media/hdphoto15.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www.cadrim.org/" TargetMode="External"/><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7.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D6DB-32DE-9D1C-A499-06E9460E19C8}"/>
            </a:ext>
          </a:extLst>
        </p:cNvPr>
        <p:cNvGrpSpPr/>
        <p:nvPr/>
      </p:nvGrpSpPr>
      <p:grpSpPr>
        <a:xfrm>
          <a:off x="0" y="0"/>
          <a:ext cx="0" cy="0"/>
          <a:chOff x="0" y="0"/>
          <a:chExt cx="0" cy="0"/>
        </a:xfrm>
      </p:grpSpPr>
      <p:pic>
        <p:nvPicPr>
          <p:cNvPr id="2" name="Picture 2" descr="Our region's Int. Srvs. classes, discussions now offered online | Your Red  Cross Update">
            <a:extLst>
              <a:ext uri="{FF2B5EF4-FFF2-40B4-BE49-F238E27FC236}">
                <a16:creationId xmlns:a16="http://schemas.microsoft.com/office/drawing/2014/main" id="{6511B3EA-413C-09E0-75BC-6BDD547D9D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191" r="2346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A3EF38AA-6D17-DD78-05EB-8999F147A72E}"/>
              </a:ext>
            </a:extLst>
          </p:cNvPr>
          <p:cNvGrpSpPr/>
          <p:nvPr/>
        </p:nvGrpSpPr>
        <p:grpSpPr>
          <a:xfrm>
            <a:off x="0" y="1814273"/>
            <a:ext cx="12192000" cy="4540107"/>
            <a:chOff x="3544" y="1909969"/>
            <a:chExt cx="12192000" cy="4540107"/>
          </a:xfrm>
        </p:grpSpPr>
        <p:sp>
          <p:nvSpPr>
            <p:cNvPr id="3" name="Rectangle 2">
              <a:extLst>
                <a:ext uri="{FF2B5EF4-FFF2-40B4-BE49-F238E27FC236}">
                  <a16:creationId xmlns:a16="http://schemas.microsoft.com/office/drawing/2014/main" id="{E39ED9CD-EE05-A3CC-73F5-492FB5ED1D6C}"/>
                </a:ext>
              </a:extLst>
            </p:cNvPr>
            <p:cNvSpPr/>
            <p:nvPr/>
          </p:nvSpPr>
          <p:spPr>
            <a:xfrm>
              <a:off x="3544" y="2272581"/>
              <a:ext cx="12192000" cy="3814884"/>
            </a:xfrm>
            <a:prstGeom prst="rect">
              <a:avLst/>
            </a:prstGeom>
            <a:solidFill>
              <a:srgbClr val="011E41">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6" name="Rectangle 5">
              <a:extLst>
                <a:ext uri="{FF2B5EF4-FFF2-40B4-BE49-F238E27FC236}">
                  <a16:creationId xmlns:a16="http://schemas.microsoft.com/office/drawing/2014/main" id="{ABD1727F-170E-BDFB-EB01-99558065BDDF}"/>
                </a:ext>
              </a:extLst>
            </p:cNvPr>
            <p:cNvSpPr/>
            <p:nvPr/>
          </p:nvSpPr>
          <p:spPr>
            <a:xfrm>
              <a:off x="341197" y="1909972"/>
              <a:ext cx="5857584" cy="4540102"/>
            </a:xfrm>
            <a:prstGeom prst="rect">
              <a:avLst/>
            </a:prstGeom>
            <a:solidFill>
              <a:srgbClr val="F5333F">
                <a:alpha val="6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7" name="Right Triangle 6">
              <a:extLst>
                <a:ext uri="{FF2B5EF4-FFF2-40B4-BE49-F238E27FC236}">
                  <a16:creationId xmlns:a16="http://schemas.microsoft.com/office/drawing/2014/main" id="{879017C5-8D35-655A-42D2-C458264A3972}"/>
                </a:ext>
              </a:extLst>
            </p:cNvPr>
            <p:cNvSpPr/>
            <p:nvPr/>
          </p:nvSpPr>
          <p:spPr>
            <a:xfrm>
              <a:off x="6193713" y="1909969"/>
              <a:ext cx="435935" cy="362609"/>
            </a:xfrm>
            <a:prstGeom prst="rtTriangle">
              <a:avLst/>
            </a:prstGeom>
            <a:gradFill flip="none" rotWithShape="1">
              <a:gsLst>
                <a:gs pos="0">
                  <a:srgbClr val="F5333F">
                    <a:shade val="30000"/>
                    <a:satMod val="115000"/>
                  </a:srgbClr>
                </a:gs>
                <a:gs pos="50000">
                  <a:srgbClr val="F5333F">
                    <a:shade val="67500"/>
                    <a:satMod val="115000"/>
                  </a:srgbClr>
                </a:gs>
                <a:gs pos="100000">
                  <a:srgbClr val="F5333F">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8" name="Right Triangle 7">
              <a:extLst>
                <a:ext uri="{FF2B5EF4-FFF2-40B4-BE49-F238E27FC236}">
                  <a16:creationId xmlns:a16="http://schemas.microsoft.com/office/drawing/2014/main" id="{F97CA66A-4577-F098-22DC-7DBEEB7788B5}"/>
                </a:ext>
              </a:extLst>
            </p:cNvPr>
            <p:cNvSpPr/>
            <p:nvPr/>
          </p:nvSpPr>
          <p:spPr>
            <a:xfrm rot="5400000">
              <a:off x="6198200" y="6094518"/>
              <a:ext cx="351071" cy="360046"/>
            </a:xfrm>
            <a:prstGeom prst="rtTriangle">
              <a:avLst/>
            </a:prstGeom>
            <a:gradFill flip="none" rotWithShape="1">
              <a:gsLst>
                <a:gs pos="0">
                  <a:srgbClr val="F5333F">
                    <a:shade val="30000"/>
                    <a:satMod val="115000"/>
                  </a:srgbClr>
                </a:gs>
                <a:gs pos="50000">
                  <a:srgbClr val="F5333F">
                    <a:shade val="67500"/>
                    <a:satMod val="115000"/>
                  </a:srgbClr>
                </a:gs>
                <a:gs pos="100000">
                  <a:srgbClr val="F5333F">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grpSp>
      <p:grpSp>
        <p:nvGrpSpPr>
          <p:cNvPr id="13" name="Group 12">
            <a:extLst>
              <a:ext uri="{FF2B5EF4-FFF2-40B4-BE49-F238E27FC236}">
                <a16:creationId xmlns:a16="http://schemas.microsoft.com/office/drawing/2014/main" id="{16CAD033-47AF-64B5-B807-D389BD05FCAE}"/>
              </a:ext>
            </a:extLst>
          </p:cNvPr>
          <p:cNvGrpSpPr/>
          <p:nvPr/>
        </p:nvGrpSpPr>
        <p:grpSpPr>
          <a:xfrm>
            <a:off x="324999" y="2351761"/>
            <a:ext cx="6390927" cy="3835648"/>
            <a:chOff x="324999" y="2351761"/>
            <a:chExt cx="6171349" cy="3835648"/>
          </a:xfrm>
        </p:grpSpPr>
        <p:sp>
          <p:nvSpPr>
            <p:cNvPr id="9" name="Google Shape;91;p1">
              <a:extLst>
                <a:ext uri="{FF2B5EF4-FFF2-40B4-BE49-F238E27FC236}">
                  <a16:creationId xmlns:a16="http://schemas.microsoft.com/office/drawing/2014/main" id="{4E259CB5-FEB6-2042-C481-12EB360132CC}"/>
                </a:ext>
              </a:extLst>
            </p:cNvPr>
            <p:cNvSpPr/>
            <p:nvPr/>
          </p:nvSpPr>
          <p:spPr>
            <a:xfrm>
              <a:off x="478495" y="3428459"/>
              <a:ext cx="6017853" cy="21543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5400"/>
                <a:buFont typeface="Arial"/>
                <a:buNone/>
              </a:pPr>
              <a:r>
                <a:rPr lang="es" sz="4000" b="1" i="0" u="none" strike="noStrike" cap="none" baseline="0">
                  <a:solidFill>
                    <a:schemeClr val="lt1"/>
                  </a:solidFill>
                  <a:latin typeface="Arial"/>
                  <a:ea typeface="Arial"/>
                  <a:cs typeface="Arial"/>
                  <a:sym typeface="Arial"/>
                </a:rPr>
                <a:t>Los CDRT y la gestión del estrés y apoyo psicosocial</a:t>
              </a:r>
            </a:p>
            <a:p>
              <a:pPr marL="0" marR="0" lvl="0" indent="0" algn="l" rtl="0">
                <a:spcBef>
                  <a:spcPts val="0"/>
                </a:spcBef>
                <a:spcAft>
                  <a:spcPts val="0"/>
                </a:spcAft>
                <a:buClr>
                  <a:schemeClr val="lt1"/>
                </a:buClr>
                <a:buSzPts val="5400"/>
                <a:buFont typeface="Arial"/>
                <a:buNone/>
              </a:pPr>
              <a:endParaRPr lang="es" sz="1400" b="0" i="0" u="none" strike="noStrike" cap="none" dirty="0">
                <a:solidFill>
                  <a:schemeClr val="dk1"/>
                </a:solidFill>
                <a:latin typeface="Calibri"/>
                <a:ea typeface="Calibri"/>
                <a:cs typeface="Calibri"/>
                <a:sym typeface="Calibri"/>
              </a:endParaRPr>
            </a:p>
          </p:txBody>
        </p:sp>
        <p:sp>
          <p:nvSpPr>
            <p:cNvPr id="10" name="Google Shape;92;p1">
              <a:extLst>
                <a:ext uri="{FF2B5EF4-FFF2-40B4-BE49-F238E27FC236}">
                  <a16:creationId xmlns:a16="http://schemas.microsoft.com/office/drawing/2014/main" id="{5C5BABCC-525A-2249-FFD7-2F30C65EBAB6}"/>
                </a:ext>
              </a:extLst>
            </p:cNvPr>
            <p:cNvSpPr/>
            <p:nvPr/>
          </p:nvSpPr>
          <p:spPr>
            <a:xfrm>
              <a:off x="467175" y="5448786"/>
              <a:ext cx="5538593"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000"/>
                <a:buFont typeface="Arial"/>
                <a:buNone/>
              </a:pPr>
              <a:r>
                <a:rPr lang="es" sz="2100" b="0" i="0" u="none" strike="noStrike" cap="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Para los equipos comunitarios de respuesta a desastres</a:t>
              </a:r>
              <a:endParaRPr sz="2100" b="0"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5" name="Picture 4" descr="A black and white rectangle with black text&#10;&#10;Description automatically generated">
              <a:extLst>
                <a:ext uri="{FF2B5EF4-FFF2-40B4-BE49-F238E27FC236}">
                  <a16:creationId xmlns:a16="http://schemas.microsoft.com/office/drawing/2014/main" id="{59A31C01-99C1-533A-8B38-26A52FCA6069}"/>
                </a:ext>
              </a:extLst>
            </p:cNvPr>
            <p:cNvPicPr>
              <a:picLocks noChangeAspect="1"/>
            </p:cNvPicPr>
            <p:nvPr/>
          </p:nvPicPr>
          <p:blipFill>
            <a:blip r:embed="rId4"/>
            <a:stretch>
              <a:fillRect/>
            </a:stretch>
          </p:blipFill>
          <p:spPr>
            <a:xfrm>
              <a:off x="324999" y="2351761"/>
              <a:ext cx="4278901" cy="1135815"/>
            </a:xfrm>
            <a:prstGeom prst="rect">
              <a:avLst/>
            </a:prstGeom>
          </p:spPr>
        </p:pic>
      </p:grpSp>
    </p:spTree>
    <p:extLst>
      <p:ext uri="{BB962C8B-B14F-4D97-AF65-F5344CB8AC3E}">
        <p14:creationId xmlns:p14="http://schemas.microsoft.com/office/powerpoint/2010/main" val="4222354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5"/>
          <p:cNvSpPr/>
          <p:nvPr/>
        </p:nvSpPr>
        <p:spPr>
          <a:xfrm>
            <a:off x="-16474" y="-5347"/>
            <a:ext cx="3389594"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92" name="Google Shape;292;p15"/>
          <p:cNvSpPr txBox="1"/>
          <p:nvPr/>
        </p:nvSpPr>
        <p:spPr>
          <a:xfrm>
            <a:off x="1002632" y="928336"/>
            <a:ext cx="192539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rPr>
              <a:t>Signos de</a:t>
            </a:r>
            <a:r>
              <a:rPr lang="es" sz="36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estrés</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3" name="Google Shape;293;p15"/>
          <p:cNvSpPr txBox="1"/>
          <p:nvPr/>
        </p:nvSpPr>
        <p:spPr>
          <a:xfrm>
            <a:off x="4821439" y="3483973"/>
            <a:ext cx="674370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chemeClr val="lt1"/>
                </a:solidFill>
                <a:latin typeface="Arial"/>
                <a:ea typeface="Arial"/>
                <a:cs typeface="Arial"/>
                <a:sym typeface="Arial"/>
              </a:rPr>
              <a:t>Trastorno de estrés postraumático (TEPT)</a:t>
            </a:r>
            <a:endParaRPr/>
          </a:p>
          <a:p>
            <a:pPr marL="285750" marR="0" lvl="0" indent="-285750" algn="l" rtl="0">
              <a:spcBef>
                <a:spcPts val="0"/>
              </a:spcBef>
              <a:spcAft>
                <a:spcPts val="0"/>
              </a:spcAft>
              <a:buClr>
                <a:schemeClr val="lt1"/>
              </a:buClr>
              <a:buSzPts val="1800"/>
              <a:buFont typeface="Arial"/>
              <a:buChar char="•"/>
            </a:pPr>
            <a:r>
              <a:rPr lang="es" sz="1800" b="0" i="0" u="none" baseline="0">
                <a:solidFill>
                  <a:schemeClr val="lt1"/>
                </a:solidFill>
                <a:latin typeface="Arial"/>
                <a:ea typeface="Arial"/>
                <a:cs typeface="Arial"/>
                <a:sym typeface="Arial"/>
              </a:rPr>
              <a:t>Es una enfermedad de salud mental que se desencadena por un acontecimiento aterrador, ya sea experimentándolo o presenciándolo.</a:t>
            </a:r>
            <a:endParaRPr/>
          </a:p>
          <a:p>
            <a:pPr marL="0" marR="0" lvl="0" indent="0" algn="l" rtl="0">
              <a:spcBef>
                <a:spcPts val="0"/>
              </a:spcBef>
              <a:spcAft>
                <a:spcPts val="0"/>
              </a:spcAft>
              <a:buNone/>
            </a:pPr>
            <a:endParaRPr sz="1800">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es" sz="1800" b="0" i="0" u="none" baseline="0">
                <a:solidFill>
                  <a:schemeClr val="lt1"/>
                </a:solidFill>
                <a:latin typeface="Arial"/>
                <a:ea typeface="Arial"/>
                <a:cs typeface="Arial"/>
                <a:sym typeface="Arial"/>
              </a:rPr>
              <a:t>Desarrollado a partir de una catástrofe natural, conflictos armados, agresiones físicas y abusos, accidentes.</a:t>
            </a:r>
            <a:endParaRPr/>
          </a:p>
        </p:txBody>
      </p:sp>
      <p:graphicFrame>
        <p:nvGraphicFramePr>
          <p:cNvPr id="6" name="Table 5">
            <a:extLst>
              <a:ext uri="{FF2B5EF4-FFF2-40B4-BE49-F238E27FC236}">
                <a16:creationId xmlns:a16="http://schemas.microsoft.com/office/drawing/2014/main" id="{143858C5-ADF9-BD7E-2705-10518B3F363E}"/>
              </a:ext>
            </a:extLst>
          </p:cNvPr>
          <p:cNvGraphicFramePr>
            <a:graphicFrameLocks noGrp="1"/>
          </p:cNvGraphicFramePr>
          <p:nvPr>
            <p:extLst>
              <p:ext uri="{D42A27DB-BD31-4B8C-83A1-F6EECF244321}">
                <p14:modId xmlns:p14="http://schemas.microsoft.com/office/powerpoint/2010/main" val="1634883756"/>
              </p:ext>
            </p:extLst>
          </p:nvPr>
        </p:nvGraphicFramePr>
        <p:xfrm>
          <a:off x="3535680" y="798210"/>
          <a:ext cx="8479112" cy="5273040"/>
        </p:xfrm>
        <a:graphic>
          <a:graphicData uri="http://schemas.openxmlformats.org/drawingml/2006/table">
            <a:tbl>
              <a:tblPr firstRow="1" bandRow="1">
                <a:tableStyleId>{5C22544A-7EE6-4342-B048-85BDC9FD1C3A}</a:tableStyleId>
              </a:tblPr>
              <a:tblGrid>
                <a:gridCol w="2211300">
                  <a:extLst>
                    <a:ext uri="{9D8B030D-6E8A-4147-A177-3AD203B41FA5}">
                      <a16:colId xmlns:a16="http://schemas.microsoft.com/office/drawing/2014/main" val="1756554049"/>
                    </a:ext>
                  </a:extLst>
                </a:gridCol>
                <a:gridCol w="2244141">
                  <a:extLst>
                    <a:ext uri="{9D8B030D-6E8A-4147-A177-3AD203B41FA5}">
                      <a16:colId xmlns:a16="http://schemas.microsoft.com/office/drawing/2014/main" val="2810476392"/>
                    </a:ext>
                  </a:extLst>
                </a:gridCol>
                <a:gridCol w="1935199">
                  <a:extLst>
                    <a:ext uri="{9D8B030D-6E8A-4147-A177-3AD203B41FA5}">
                      <a16:colId xmlns:a16="http://schemas.microsoft.com/office/drawing/2014/main" val="3398638124"/>
                    </a:ext>
                  </a:extLst>
                </a:gridCol>
                <a:gridCol w="2088472">
                  <a:extLst>
                    <a:ext uri="{9D8B030D-6E8A-4147-A177-3AD203B41FA5}">
                      <a16:colId xmlns:a16="http://schemas.microsoft.com/office/drawing/2014/main" val="310651905"/>
                    </a:ext>
                  </a:extLst>
                </a:gridCol>
              </a:tblGrid>
              <a:tr h="370840">
                <a:tc>
                  <a:txBody>
                    <a:bodyPr/>
                    <a:lstStyle/>
                    <a:p>
                      <a:pPr algn="l" rtl="0"/>
                      <a:r>
                        <a:rPr lang="es"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Emocional</a:t>
                      </a:r>
                    </a:p>
                    <a:p>
                      <a:endParaRPr lang="es" sz="18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es" sz="1600"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rPr>
                        <a:t>Miedo</a:t>
                      </a:r>
                    </a:p>
                    <a:p>
                      <a:pPr marL="285750" indent="-285750" algn="l" rtl="0">
                        <a:buClr>
                          <a:srgbClr val="F5333F"/>
                        </a:buClr>
                        <a:buFont typeface="Arial" panose="020B0604020202020204" pitchFamily="34" charset="0"/>
                        <a:buChar char="•"/>
                      </a:pPr>
                      <a:r>
                        <a:rPr lang="es" sz="1600"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rPr>
                        <a:t>Ira</a:t>
                      </a:r>
                    </a:p>
                    <a:p>
                      <a:pPr marL="285750" indent="-285750" algn="l" rtl="0">
                        <a:buClr>
                          <a:srgbClr val="F5333F"/>
                        </a:buClr>
                        <a:buFont typeface="Arial" panose="020B0604020202020204" pitchFamily="34" charset="0"/>
                        <a:buChar char="•"/>
                      </a:pPr>
                      <a:r>
                        <a:rPr lang="es" sz="1600"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rPr>
                        <a:t>Nerviosismo</a:t>
                      </a:r>
                    </a:p>
                    <a:p>
                      <a:pPr marL="285750" indent="-285750" algn="l" rtl="0">
                        <a:buClr>
                          <a:srgbClr val="F5333F"/>
                        </a:buClr>
                        <a:buFont typeface="Arial" panose="020B0604020202020204" pitchFamily="34" charset="0"/>
                        <a:buChar char="•"/>
                      </a:pPr>
                      <a:r>
                        <a:rPr lang="es" sz="1600"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rPr>
                        <a:t>Irritabilidad</a:t>
                      </a:r>
                    </a:p>
                    <a:p>
                      <a:pPr marL="285750" indent="-285750" algn="l" rtl="0">
                        <a:buClr>
                          <a:srgbClr val="F5333F"/>
                        </a:buClr>
                        <a:buFont typeface="Arial" panose="020B0604020202020204" pitchFamily="34" charset="0"/>
                        <a:buChar char="•"/>
                      </a:pPr>
                      <a:r>
                        <a:rPr lang="es" sz="1600"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rPr>
                        <a:t>Tristeza</a:t>
                      </a:r>
                    </a:p>
                    <a:p>
                      <a:pPr marL="285750" indent="-285750" algn="l" rtl="0">
                        <a:buClr>
                          <a:srgbClr val="F5333F"/>
                        </a:buClr>
                        <a:buFont typeface="Arial" panose="020B0604020202020204" pitchFamily="34" charset="0"/>
                        <a:buChar char="•"/>
                      </a:pPr>
                      <a:r>
                        <a:rPr lang="es" sz="1600"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rPr>
                        <a:t>Soledad</a:t>
                      </a:r>
                    </a:p>
                    <a:p>
                      <a:pPr marL="285750" indent="-285750" algn="l" rtl="0">
                        <a:buClr>
                          <a:srgbClr val="F5333F"/>
                        </a:buClr>
                        <a:buFont typeface="Arial" panose="020B0604020202020204" pitchFamily="34" charset="0"/>
                        <a:buChar char="•"/>
                      </a:pPr>
                      <a:r>
                        <a:rPr lang="es" sz="1600"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rPr>
                        <a:t>Desesperanza</a:t>
                      </a:r>
                    </a:p>
                    <a:p>
                      <a:pPr marL="285750" indent="-285750" algn="l" rtl="0">
                        <a:buClr>
                          <a:srgbClr val="F5333F"/>
                        </a:buClr>
                        <a:buFont typeface="Arial" panose="020B0604020202020204" pitchFamily="34" charset="0"/>
                        <a:buChar char="•"/>
                      </a:pPr>
                      <a:r>
                        <a:rPr lang="es" sz="1600"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rPr>
                        <a:t>Mal humor</a:t>
                      </a:r>
                    </a:p>
                    <a:p>
                      <a:pPr marL="285750" indent="-285750" algn="l" rtl="0">
                        <a:buClr>
                          <a:srgbClr val="F5333F"/>
                        </a:buClr>
                        <a:buFont typeface="Arial" panose="020B0604020202020204" pitchFamily="34" charset="0"/>
                        <a:buChar char="•"/>
                      </a:pPr>
                      <a:r>
                        <a:rPr lang="es" sz="1600"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rPr>
                        <a:t>Preocupación</a:t>
                      </a:r>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l" rtl="0"/>
                      <a:r>
                        <a:rPr lang="es"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Mente</a:t>
                      </a:r>
                    </a:p>
                    <a:p>
                      <a:endParaRPr lang="e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Pensamientos repetitivos</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Confusión</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Indecisión</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Falta de concentración</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Pérdida de confianza</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Mala memoria</a:t>
                      </a:r>
                    </a:p>
                    <a:p>
                      <a:endParaRPr lang="e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E2E2E2"/>
                    </a:solidFill>
                  </a:tcPr>
                </a:tc>
                <a:tc>
                  <a:txBody>
                    <a:bodyPr/>
                    <a:lstStyle/>
                    <a:p>
                      <a:pPr algn="l" rtl="0"/>
                      <a:r>
                        <a:rPr lang="es" sz="18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rPr>
                        <a:t>Físico</a:t>
                      </a:r>
                    </a:p>
                    <a:p>
                      <a:endParaRPr lang="es" sz="18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Sentirse enfermo</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Respiración rápida</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Dolor de estómago</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Latidos rápidos</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Sudor</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Temblores</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Mareos</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Tensión muscular</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Dolor de cabeza</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Fatiga</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Boca seca</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Opresión en el pecho</a:t>
                      </a:r>
                    </a:p>
                    <a:p>
                      <a:endParaRPr lang="e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l" rtl="0"/>
                      <a:r>
                        <a:rPr lang="es" sz="18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rPr>
                        <a:t>Comportamiento</a:t>
                      </a:r>
                    </a:p>
                    <a:p>
                      <a:endParaRPr lang="es" sz="18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Falta de sueño</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Cambio en el apetito</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Hábitos nerviosos</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Aumento del consumo de alcohol, tabaco y/o cafeína</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s"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Evitar situaciones</a:t>
                      </a:r>
                    </a:p>
                    <a:p>
                      <a:endParaRPr lang="e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E2E2E2"/>
                    </a:solidFill>
                  </a:tcPr>
                </a:tc>
                <a:extLst>
                  <a:ext uri="{0D108BD9-81ED-4DB2-BD59-A6C34878D82A}">
                    <a16:rowId xmlns:a16="http://schemas.microsoft.com/office/drawing/2014/main" val="4228985667"/>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2" descr="A picture containing person&#10;&#10;Description automatically generated"/>
          <p:cNvPicPr preferRelativeResize="0"/>
          <p:nvPr/>
        </p:nvPicPr>
        <p:blipFill rotWithShape="1">
          <a:blip r:embed="rId3">
            <a:alphaModFix/>
          </a:blip>
          <a:srcRect l="-3199" r="18062"/>
          <a:stretch/>
        </p:blipFill>
        <p:spPr>
          <a:xfrm>
            <a:off x="1216981" y="0"/>
            <a:ext cx="10975018" cy="6858000"/>
          </a:xfrm>
          <a:prstGeom prst="rect">
            <a:avLst/>
          </a:prstGeom>
          <a:noFill/>
          <a:ln>
            <a:noFill/>
          </a:ln>
        </p:spPr>
      </p:pic>
      <p:sp>
        <p:nvSpPr>
          <p:cNvPr id="248" name="Google Shape;248;p12"/>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49" name="Google Shape;249;p12"/>
          <p:cNvSpPr txBox="1"/>
          <p:nvPr/>
        </p:nvSpPr>
        <p:spPr>
          <a:xfrm>
            <a:off x="684889" y="638259"/>
            <a:ext cx="2808325"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Reacción a largo plazo al estrés</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0" name="Google Shape;250;p12"/>
          <p:cNvSpPr/>
          <p:nvPr/>
        </p:nvSpPr>
        <p:spPr>
          <a:xfrm>
            <a:off x="4475615" y="3212432"/>
            <a:ext cx="7435348" cy="2663074"/>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 name="Google Shape;251;p12"/>
          <p:cNvSpPr txBox="1"/>
          <p:nvPr/>
        </p:nvSpPr>
        <p:spPr>
          <a:xfrm>
            <a:off x="4821439" y="3483973"/>
            <a:ext cx="6743700"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Trastorno de estrés postraumático (TEPT)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chemeClr val="lt1"/>
              </a:buClr>
              <a:buSzPts val="1800"/>
              <a:buFont typeface="Arial"/>
              <a:buChar char="•"/>
            </a:pPr>
            <a:r>
              <a:rPr lang="es" sz="1800" b="0"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Es una enfermedad de salud mental que se desencadena por un acontecimiento aterrador, ya sea experimentándolo o presenciándolo.</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chemeClr val="lt1"/>
              </a:buClr>
              <a:buSzPts val="1800"/>
              <a:buFont typeface="Arial"/>
              <a:buChar char="•"/>
            </a:pPr>
            <a:r>
              <a:rPr lang="es" sz="1800" b="0"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Desarrollado a partir de una catástrofe natural, conflictos armados, agresiones físicas y abusos, accidentes</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62" name="Google Shape;262;p13"/>
          <p:cNvSpPr txBox="1"/>
          <p:nvPr/>
        </p:nvSpPr>
        <p:spPr>
          <a:xfrm>
            <a:off x="684889" y="638259"/>
            <a:ext cx="2808325"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Reacción a largo plazo al estrés</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63" name="Google Shape;263;p13" descr="A close up of a logo&#10;&#10;Description automatically generated"/>
          <p:cNvPicPr preferRelativeResize="0"/>
          <p:nvPr/>
        </p:nvPicPr>
        <p:blipFill rotWithShape="1">
          <a:blip r:embed="rId3">
            <a:alphaModFix/>
            <a:grayscl/>
          </a:blip>
          <a:srcRect/>
          <a:stretch/>
        </p:blipFill>
        <p:spPr>
          <a:xfrm>
            <a:off x="4636831" y="-5347"/>
            <a:ext cx="2176462" cy="2176462"/>
          </a:xfrm>
          <a:prstGeom prst="rect">
            <a:avLst/>
          </a:prstGeom>
          <a:noFill/>
          <a:ln>
            <a:noFill/>
          </a:ln>
        </p:spPr>
      </p:pic>
      <p:sp>
        <p:nvSpPr>
          <p:cNvPr id="264" name="Google Shape;264;p13"/>
          <p:cNvSpPr txBox="1"/>
          <p:nvPr/>
        </p:nvSpPr>
        <p:spPr>
          <a:xfrm>
            <a:off x="4194577" y="2008410"/>
            <a:ext cx="3060970"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sz="1800" b="0" i="0" u="none" strike="noStrike" baseline="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Ansiedad, temor, nerviosismo o pánico, especialmente ante los recuerdos del suceso.</a:t>
            </a:r>
            <a:endParaRPr sz="1800" b="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ctr" rtl="0">
              <a:spcBef>
                <a:spcPts val="0"/>
              </a:spcBef>
              <a:spcAft>
                <a:spcPts val="0"/>
              </a:spcAft>
              <a:buNone/>
            </a:pPr>
            <a:br>
              <a:rPr lang="es" sz="180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b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265" name="Google Shape;265;p13" descr="A close up of a logo&#10;&#10;Description automatically generated"/>
          <p:cNvPicPr preferRelativeResize="0"/>
          <p:nvPr/>
        </p:nvPicPr>
        <p:blipFill rotWithShape="1">
          <a:blip r:embed="rId4">
            <a:alphaModFix/>
            <a:grayscl/>
          </a:blip>
          <a:srcRect/>
          <a:stretch/>
        </p:blipFill>
        <p:spPr>
          <a:xfrm>
            <a:off x="8948277" y="179485"/>
            <a:ext cx="2224171" cy="2224171"/>
          </a:xfrm>
          <a:prstGeom prst="rect">
            <a:avLst/>
          </a:prstGeom>
          <a:noFill/>
          <a:ln>
            <a:noFill/>
          </a:ln>
        </p:spPr>
      </p:pic>
      <p:sp>
        <p:nvSpPr>
          <p:cNvPr id="266" name="Google Shape;266;p13"/>
          <p:cNvSpPr txBox="1"/>
          <p:nvPr/>
        </p:nvSpPr>
        <p:spPr>
          <a:xfrm>
            <a:off x="8411114" y="2008410"/>
            <a:ext cx="3047999"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sz="1800" b="0" i="0" u="none" strike="noStrike" baseline="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Preocupación por perder el control o por no poder hacer frente a la situación, preocupación por que la situación pueda repetirse. </a:t>
            </a:r>
            <a:endParaRPr sz="1800" b="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ctr" rtl="0">
              <a:spcBef>
                <a:spcPts val="0"/>
              </a:spcBef>
              <a:spcAft>
                <a:spcPts val="0"/>
              </a:spcAft>
              <a:buNone/>
            </a:pPr>
            <a:br>
              <a:rPr lang="es" sz="180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b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267" name="Google Shape;267;p13" descr="A picture containing candelabra, light&#10;&#10;Description automatically generated"/>
          <p:cNvPicPr preferRelativeResize="0"/>
          <p:nvPr/>
        </p:nvPicPr>
        <p:blipFill rotWithShape="1">
          <a:blip r:embed="rId5">
            <a:alphaModFix/>
            <a:grayscl/>
          </a:blip>
          <a:srcRect/>
          <a:stretch/>
        </p:blipFill>
        <p:spPr>
          <a:xfrm>
            <a:off x="6906182" y="3317291"/>
            <a:ext cx="1465055" cy="1465055"/>
          </a:xfrm>
          <a:prstGeom prst="rect">
            <a:avLst/>
          </a:prstGeom>
          <a:noFill/>
          <a:ln>
            <a:noFill/>
          </a:ln>
        </p:spPr>
      </p:pic>
      <p:sp>
        <p:nvSpPr>
          <p:cNvPr id="268" name="Google Shape;268;p13"/>
          <p:cNvSpPr txBox="1"/>
          <p:nvPr/>
        </p:nvSpPr>
        <p:spPr>
          <a:xfrm>
            <a:off x="5896220" y="4750971"/>
            <a:ext cx="3484978" cy="20312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sz="1800" b="0" i="0" u="none" strike="noStrike" baseline="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Pueden estar constantemente vigilantes, escudriñando el entorno en busca de peligro o viendo amenazas en cosas que antes habrían aparecido.</a:t>
            </a:r>
            <a:endParaRPr sz="1800" b="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ctr" rtl="0">
              <a:spcBef>
                <a:spcPts val="0"/>
              </a:spcBef>
              <a:spcAft>
                <a:spcPts val="0"/>
              </a:spcAft>
              <a:buNone/>
            </a:pPr>
            <a:br>
              <a:rPr lang="es" sz="180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b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6"/>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06" name="Google Shape;306;p16"/>
          <p:cNvSpPr txBox="1"/>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Estrategias de afrontamiento saludables</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7" name="Google Shape;307;p16"/>
          <p:cNvSpPr txBox="1"/>
          <p:nvPr/>
        </p:nvSpPr>
        <p:spPr>
          <a:xfrm>
            <a:off x="5363358" y="4220343"/>
            <a:ext cx="235206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Seguir una dieta equilibrada</a:t>
            </a:r>
            <a:endParaRPr sz="1800" b="1">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08" name="Google Shape;308;p16"/>
          <p:cNvSpPr txBox="1"/>
          <p:nvPr/>
        </p:nvSpPr>
        <p:spPr>
          <a:xfrm>
            <a:off x="8597401" y="3076992"/>
            <a:ext cx="28935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Conectar con los demás</a:t>
            </a:r>
            <a:endParaRPr b="1">
              <a:latin typeface="Open sans" panose="020B0606030504020204" pitchFamily="34" charset="0"/>
              <a:ea typeface="Open sans" panose="020B0606030504020204" pitchFamily="34" charset="0"/>
              <a:cs typeface="Open sans" panose="020B0606030504020204" pitchFamily="34" charset="0"/>
            </a:endParaRPr>
          </a:p>
        </p:txBody>
      </p:sp>
      <p:sp>
        <p:nvSpPr>
          <p:cNvPr id="309" name="Google Shape;309;p16"/>
          <p:cNvSpPr txBox="1"/>
          <p:nvPr/>
        </p:nvSpPr>
        <p:spPr>
          <a:xfrm>
            <a:off x="5420602" y="2017619"/>
            <a:ext cx="226089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Dormir lo suficiente</a:t>
            </a:r>
            <a:endParaRPr b="1" dirty="0">
              <a:latin typeface="Open sans" panose="020B0606030504020204" pitchFamily="34" charset="0"/>
              <a:ea typeface="Open sans" panose="020B0606030504020204" pitchFamily="34" charset="0"/>
              <a:cs typeface="Open sans" panose="020B0606030504020204" pitchFamily="34" charset="0"/>
            </a:endParaRPr>
          </a:p>
        </p:txBody>
      </p:sp>
      <p:sp>
        <p:nvSpPr>
          <p:cNvPr id="310" name="Google Shape;310;p16"/>
          <p:cNvSpPr txBox="1"/>
          <p:nvPr/>
        </p:nvSpPr>
        <p:spPr>
          <a:xfrm>
            <a:off x="5420602" y="3074822"/>
            <a:ext cx="12978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Hacer ejercicio</a:t>
            </a:r>
            <a:endParaRPr b="1" dirty="0">
              <a:latin typeface="Open sans" panose="020B0606030504020204" pitchFamily="34" charset="0"/>
              <a:ea typeface="Open sans" panose="020B0606030504020204" pitchFamily="34" charset="0"/>
              <a:cs typeface="Open sans" panose="020B0606030504020204" pitchFamily="34" charset="0"/>
            </a:endParaRPr>
          </a:p>
        </p:txBody>
      </p:sp>
      <p:sp>
        <p:nvSpPr>
          <p:cNvPr id="311" name="Google Shape;311;p16"/>
          <p:cNvSpPr txBox="1"/>
          <p:nvPr/>
        </p:nvSpPr>
        <p:spPr>
          <a:xfrm>
            <a:off x="8597402" y="1970939"/>
            <a:ext cx="33525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Equilibrar trabajo, ocio y descanso</a:t>
            </a:r>
            <a:endParaRPr b="1">
              <a:latin typeface="Open sans" panose="020B0606030504020204" pitchFamily="34" charset="0"/>
              <a:ea typeface="Open sans" panose="020B0606030504020204" pitchFamily="34" charset="0"/>
              <a:cs typeface="Open sans" panose="020B0606030504020204" pitchFamily="34" charset="0"/>
            </a:endParaRPr>
          </a:p>
        </p:txBody>
      </p:sp>
      <p:sp>
        <p:nvSpPr>
          <p:cNvPr id="312" name="Google Shape;312;p16"/>
          <p:cNvSpPr txBox="1"/>
          <p:nvPr/>
        </p:nvSpPr>
        <p:spPr>
          <a:xfrm>
            <a:off x="8597402" y="4257096"/>
            <a:ext cx="3352563"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Permitirse tanto recibir como dar. </a:t>
            </a: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Recordar que su identidad es más que la de un ayudante</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313" name="Google Shape;313;p16"/>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4682850" y="1957247"/>
            <a:ext cx="490076" cy="490076"/>
          </a:xfrm>
          <a:prstGeom prst="rect">
            <a:avLst/>
          </a:prstGeom>
          <a:noFill/>
          <a:ln>
            <a:noFill/>
          </a:ln>
        </p:spPr>
      </p:pic>
      <p:pic>
        <p:nvPicPr>
          <p:cNvPr id="314" name="Google Shape;314;p16"/>
          <p:cNvPicPr preferRelativeResize="0"/>
          <p:nvPr/>
        </p:nvPicPr>
        <p:blipFill rotWithShape="1">
          <a:blip r:embed="rId5">
            <a:alphaModFix/>
            <a:extLst>
              <a:ext uri="{BEBA8EAE-BF5A-486C-A8C5-ECC9F3942E4B}">
                <a14:imgProps xmlns:a14="http://schemas.microsoft.com/office/drawing/2010/main">
                  <a14:imgLayer r:embed="rId6">
                    <a14:imgEffect>
                      <a14:saturation sat="0"/>
                    </a14:imgEffect>
                  </a14:imgLayer>
                </a14:imgProps>
              </a:ext>
            </a:extLst>
          </a:blip>
          <a:srcRect/>
          <a:stretch/>
        </p:blipFill>
        <p:spPr>
          <a:xfrm>
            <a:off x="4682850" y="3021990"/>
            <a:ext cx="490076" cy="474997"/>
          </a:xfrm>
          <a:prstGeom prst="rect">
            <a:avLst/>
          </a:prstGeom>
          <a:noFill/>
          <a:ln>
            <a:noFill/>
          </a:ln>
        </p:spPr>
      </p:pic>
      <p:pic>
        <p:nvPicPr>
          <p:cNvPr id="315" name="Google Shape;315;p16"/>
          <p:cNvPicPr preferRelativeResize="0"/>
          <p:nvPr/>
        </p:nvPicPr>
        <p:blipFill rotWithShape="1">
          <a:blip r:embed="rId7">
            <a:alphaModFix/>
            <a:extLst>
              <a:ext uri="{BEBA8EAE-BF5A-486C-A8C5-ECC9F3942E4B}">
                <a14:imgProps xmlns:a14="http://schemas.microsoft.com/office/drawing/2010/main">
                  <a14:imgLayer r:embed="rId8">
                    <a14:imgEffect>
                      <a14:saturation sat="0"/>
                    </a14:imgEffect>
                  </a14:imgLayer>
                </a14:imgProps>
              </a:ext>
            </a:extLst>
          </a:blip>
          <a:srcRect/>
          <a:stretch/>
        </p:blipFill>
        <p:spPr>
          <a:xfrm>
            <a:off x="4694160" y="4171281"/>
            <a:ext cx="467457" cy="467457"/>
          </a:xfrm>
          <a:prstGeom prst="rect">
            <a:avLst/>
          </a:prstGeom>
          <a:noFill/>
          <a:ln>
            <a:noFill/>
          </a:ln>
        </p:spPr>
      </p:pic>
      <p:pic>
        <p:nvPicPr>
          <p:cNvPr id="316" name="Google Shape;316;p16"/>
          <p:cNvPicPr preferRelativeResize="0"/>
          <p:nvPr/>
        </p:nvPicPr>
        <p:blipFill rotWithShape="1">
          <a:blip r:embed="rId9">
            <a:alphaModFix/>
            <a:extLst>
              <a:ext uri="{BEBA8EAE-BF5A-486C-A8C5-ECC9F3942E4B}">
                <a14:imgProps xmlns:a14="http://schemas.microsoft.com/office/drawing/2010/main">
                  <a14:imgLayer r:embed="rId10">
                    <a14:imgEffect>
                      <a14:saturation sat="0"/>
                    </a14:imgEffect>
                  </a14:imgLayer>
                </a14:imgProps>
              </a:ext>
            </a:extLst>
          </a:blip>
          <a:srcRect/>
          <a:stretch/>
        </p:blipFill>
        <p:spPr>
          <a:xfrm>
            <a:off x="7940543" y="1933186"/>
            <a:ext cx="437299" cy="444838"/>
          </a:xfrm>
          <a:prstGeom prst="rect">
            <a:avLst/>
          </a:prstGeom>
          <a:noFill/>
          <a:ln>
            <a:noFill/>
          </a:ln>
        </p:spPr>
      </p:pic>
      <p:pic>
        <p:nvPicPr>
          <p:cNvPr id="317" name="Google Shape;317;p16"/>
          <p:cNvPicPr preferRelativeResize="0"/>
          <p:nvPr/>
        </p:nvPicPr>
        <p:blipFill rotWithShape="1">
          <a:blip r:embed="rId11">
            <a:alphaModFix/>
            <a:extLst>
              <a:ext uri="{BEBA8EAE-BF5A-486C-A8C5-ECC9F3942E4B}">
                <a14:imgProps xmlns:a14="http://schemas.microsoft.com/office/drawing/2010/main">
                  <a14:imgLayer r:embed="rId12">
                    <a14:imgEffect>
                      <a14:saturation sat="0"/>
                    </a14:imgEffect>
                  </a14:imgLayer>
                </a14:imgProps>
              </a:ext>
            </a:extLst>
          </a:blip>
          <a:srcRect/>
          <a:stretch/>
        </p:blipFill>
        <p:spPr>
          <a:xfrm>
            <a:off x="7959392" y="3016620"/>
            <a:ext cx="399601" cy="490076"/>
          </a:xfrm>
          <a:prstGeom prst="rect">
            <a:avLst/>
          </a:prstGeom>
          <a:noFill/>
          <a:ln>
            <a:noFill/>
          </a:ln>
        </p:spPr>
      </p:pic>
      <p:pic>
        <p:nvPicPr>
          <p:cNvPr id="318" name="Google Shape;318;p16"/>
          <p:cNvPicPr preferRelativeResize="0"/>
          <p:nvPr/>
        </p:nvPicPr>
        <p:blipFill rotWithShape="1">
          <a:blip r:embed="rId13">
            <a:alphaModFix/>
            <a:extLst>
              <a:ext uri="{BEBA8EAE-BF5A-486C-A8C5-ECC9F3942E4B}">
                <a14:imgProps xmlns:a14="http://schemas.microsoft.com/office/drawing/2010/main">
                  <a14:imgLayer r:embed="rId14">
                    <a14:imgEffect>
                      <a14:saturation sat="0"/>
                    </a14:imgEffect>
                  </a14:imgLayer>
                </a14:imgProps>
              </a:ext>
            </a:extLst>
          </a:blip>
          <a:srcRect/>
          <a:stretch/>
        </p:blipFill>
        <p:spPr>
          <a:xfrm>
            <a:off x="7974471" y="4269406"/>
            <a:ext cx="369442" cy="33928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7"/>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29" name="Google Shape;329;p17"/>
          <p:cNvSpPr txBox="1"/>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Cuándo buscar</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Ayuda profesional</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0" name="Google Shape;330;p17"/>
          <p:cNvSpPr txBox="1"/>
          <p:nvPr/>
        </p:nvSpPr>
        <p:spPr>
          <a:xfrm>
            <a:off x="5117540" y="1343079"/>
            <a:ext cx="6896120" cy="5078273"/>
          </a:xfrm>
          <a:prstGeom prst="rect">
            <a:avLst/>
          </a:prstGeom>
          <a:noFill/>
          <a:ln>
            <a:noFill/>
          </a:ln>
        </p:spPr>
        <p:txBody>
          <a:bodyPr spcFirstLastPara="1" wrap="square" lIns="91425" tIns="45700" rIns="91425" bIns="45700" anchor="t" anchorCtr="0">
            <a:spAutoFit/>
          </a:bodyPr>
          <a:lstStyle/>
          <a:p>
            <a:pPr marL="574675" marR="0" lvl="0" indent="-574675" algn="l" rtl="0">
              <a:lnSpc>
                <a:spcPct val="200000"/>
              </a:lnSpc>
              <a:spcBef>
                <a:spcPts val="0"/>
              </a:spcBef>
              <a:spcAft>
                <a:spcPts val="0"/>
              </a:spcAft>
              <a:buClr>
                <a:srgbClr val="F5333F"/>
              </a:buClr>
              <a:buSzPts val="2700"/>
              <a:buFont typeface="Noto Sans Symbols"/>
              <a:buChar char="✔"/>
            </a:pPr>
            <a:r>
              <a:rPr lang="es" sz="1800" b="0" i="0" u="none" baseline="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Trastorno grave del sueño</a:t>
            </a:r>
            <a:endParaRPr dirty="0">
              <a:latin typeface="Open sans" panose="020B0606030504020204" pitchFamily="34" charset="0"/>
              <a:ea typeface="Open sans" panose="020B0606030504020204" pitchFamily="34" charset="0"/>
              <a:cs typeface="Open sans" panose="020B0606030504020204" pitchFamily="34" charset="0"/>
            </a:endParaRPr>
          </a:p>
          <a:p>
            <a:pPr marL="574675" marR="0" lvl="0" indent="-574675" algn="l" rtl="0">
              <a:lnSpc>
                <a:spcPct val="200000"/>
              </a:lnSpc>
              <a:spcBef>
                <a:spcPts val="0"/>
              </a:spcBef>
              <a:spcAft>
                <a:spcPts val="0"/>
              </a:spcAft>
              <a:buClr>
                <a:srgbClr val="F5333F"/>
              </a:buClr>
              <a:buSzPts val="2700"/>
              <a:buFont typeface="Noto Sans Symbols"/>
              <a:buChar char="✔"/>
            </a:pPr>
            <a:r>
              <a:rPr lang="es" sz="1800" b="0" i="0" u="none" baseline="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Emociones fuertes incontrolables</a:t>
            </a:r>
            <a:endParaRPr dirty="0">
              <a:latin typeface="Open sans" panose="020B0606030504020204" pitchFamily="34" charset="0"/>
              <a:ea typeface="Open sans" panose="020B0606030504020204" pitchFamily="34" charset="0"/>
              <a:cs typeface="Open sans" panose="020B0606030504020204" pitchFamily="34" charset="0"/>
            </a:endParaRPr>
          </a:p>
          <a:p>
            <a:pPr marL="574675" marR="0" lvl="0" indent="-574675" algn="l" rtl="0">
              <a:lnSpc>
                <a:spcPct val="200000"/>
              </a:lnSpc>
              <a:spcBef>
                <a:spcPts val="0"/>
              </a:spcBef>
              <a:spcAft>
                <a:spcPts val="0"/>
              </a:spcAft>
              <a:buClr>
                <a:srgbClr val="F5333F"/>
              </a:buClr>
              <a:buSzPts val="2700"/>
              <a:buFont typeface="Noto Sans Symbols"/>
              <a:buChar char="✔"/>
            </a:pPr>
            <a:r>
              <a:rPr lang="es" sz="1800" b="0" i="0" u="none" baseline="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Hablar de suicidio</a:t>
            </a:r>
            <a:endParaRPr dirty="0">
              <a:latin typeface="Open sans" panose="020B0606030504020204" pitchFamily="34" charset="0"/>
              <a:ea typeface="Open sans" panose="020B0606030504020204" pitchFamily="34" charset="0"/>
              <a:cs typeface="Open sans" panose="020B0606030504020204" pitchFamily="34" charset="0"/>
            </a:endParaRPr>
          </a:p>
          <a:p>
            <a:pPr marL="574675" marR="0" lvl="0" indent="-574675" algn="l" rtl="0">
              <a:lnSpc>
                <a:spcPct val="200000"/>
              </a:lnSpc>
              <a:spcBef>
                <a:spcPts val="0"/>
              </a:spcBef>
              <a:spcAft>
                <a:spcPts val="0"/>
              </a:spcAft>
              <a:buClr>
                <a:srgbClr val="F5333F"/>
              </a:buClr>
              <a:buSzPts val="2700"/>
              <a:buFont typeface="Noto Sans Symbols"/>
              <a:buChar char="✔"/>
            </a:pPr>
            <a:r>
              <a:rPr lang="es" sz="1800" b="0" i="0" u="none" baseline="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Síntomas físicos persistentes</a:t>
            </a:r>
            <a:endParaRPr dirty="0">
              <a:latin typeface="Open sans" panose="020B0606030504020204" pitchFamily="34" charset="0"/>
              <a:ea typeface="Open sans" panose="020B0606030504020204" pitchFamily="34" charset="0"/>
              <a:cs typeface="Open sans" panose="020B0606030504020204" pitchFamily="34" charset="0"/>
            </a:endParaRPr>
          </a:p>
          <a:p>
            <a:pPr marL="574675" marR="0" lvl="0" indent="-574675" algn="l" rtl="0">
              <a:lnSpc>
                <a:spcPct val="200000"/>
              </a:lnSpc>
              <a:spcBef>
                <a:spcPts val="0"/>
              </a:spcBef>
              <a:spcAft>
                <a:spcPts val="0"/>
              </a:spcAft>
              <a:buClr>
                <a:srgbClr val="F5333F"/>
              </a:buClr>
              <a:buSzPts val="2700"/>
              <a:buFont typeface="Noto Sans Symbols"/>
              <a:buChar char="✔"/>
            </a:pPr>
            <a:r>
              <a:rPr lang="es" sz="1800" b="0" i="0" u="none" baseline="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Dependencia del alcohol y las drogas</a:t>
            </a:r>
            <a:endParaRPr dirty="0">
              <a:latin typeface="Open sans" panose="020B0606030504020204" pitchFamily="34" charset="0"/>
              <a:ea typeface="Open sans" panose="020B0606030504020204" pitchFamily="34" charset="0"/>
              <a:cs typeface="Open sans" panose="020B0606030504020204" pitchFamily="34" charset="0"/>
            </a:endParaRPr>
          </a:p>
          <a:p>
            <a:pPr marL="574675" marR="0" lvl="0" indent="-574675" algn="l" rtl="0">
              <a:lnSpc>
                <a:spcPct val="200000"/>
              </a:lnSpc>
              <a:spcBef>
                <a:spcPts val="0"/>
              </a:spcBef>
              <a:spcAft>
                <a:spcPts val="0"/>
              </a:spcAft>
              <a:buClr>
                <a:srgbClr val="F5333F"/>
              </a:buClr>
              <a:buSzPts val="2700"/>
              <a:buFont typeface="Noto Sans Symbols"/>
              <a:buChar char="✔"/>
            </a:pPr>
            <a:r>
              <a:rPr lang="es" sz="1800" b="0" i="0" u="none" baseline="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Comportamientos que ponen en riesgo a uno mismo o a los demás</a:t>
            </a:r>
            <a:endParaRPr dirty="0">
              <a:latin typeface="Open sans" panose="020B0606030504020204" pitchFamily="34" charset="0"/>
              <a:ea typeface="Open sans" panose="020B0606030504020204" pitchFamily="34" charset="0"/>
              <a:cs typeface="Open sans" panose="020B0606030504020204" pitchFamily="34" charset="0"/>
            </a:endParaRPr>
          </a:p>
          <a:p>
            <a:pPr marL="574675" marR="0" lvl="0" indent="-574675" algn="l" rtl="0">
              <a:lnSpc>
                <a:spcPct val="200000"/>
              </a:lnSpc>
              <a:spcBef>
                <a:spcPts val="0"/>
              </a:spcBef>
              <a:spcAft>
                <a:spcPts val="0"/>
              </a:spcAft>
              <a:buClr>
                <a:srgbClr val="F5333F"/>
              </a:buClr>
              <a:buSzPts val="2700"/>
              <a:buFont typeface="Noto Sans Symbols"/>
              <a:buChar char="✔"/>
            </a:pPr>
            <a:r>
              <a:rPr lang="es" sz="1800" b="0" i="0" u="none" baseline="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Episodios duraderos de depresión o trastorno mental</a:t>
            </a:r>
            <a:endParaRPr dirty="0">
              <a:latin typeface="Open sans" panose="020B0606030504020204" pitchFamily="34" charset="0"/>
              <a:ea typeface="Open sans" panose="020B0606030504020204" pitchFamily="34" charset="0"/>
              <a:cs typeface="Open sans" panose="020B0606030504020204" pitchFamily="34" charset="0"/>
            </a:endParaRPr>
          </a:p>
          <a:p>
            <a:pPr marL="574675" marR="0" lvl="0" indent="-574675" algn="l" rtl="0">
              <a:lnSpc>
                <a:spcPct val="200000"/>
              </a:lnSpc>
              <a:spcBef>
                <a:spcPts val="0"/>
              </a:spcBef>
              <a:spcAft>
                <a:spcPts val="0"/>
              </a:spcAft>
              <a:buClr>
                <a:srgbClr val="F5333F"/>
              </a:buClr>
              <a:buSzPts val="2700"/>
              <a:buFont typeface="Noto Sans Symbols"/>
              <a:buChar char="✔"/>
            </a:pPr>
            <a:r>
              <a:rPr lang="es" sz="1800" b="0" i="0" u="none" baseline="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Cuando hay indicios de abuso o actividad delictiva</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352A189A-E073-2FC9-FA0E-9DBDDA38E58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01BBF17-118F-8C6B-CAC1-D255FD23C944}"/>
              </a:ext>
            </a:extLst>
          </p:cNvPr>
          <p:cNvSpPr/>
          <p:nvPr/>
        </p:nvSpPr>
        <p:spPr>
          <a:xfrm>
            <a:off x="3291837" y="-5347"/>
            <a:ext cx="8900163" cy="6863347"/>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144" name="Google Shape;144;p5">
            <a:extLst>
              <a:ext uri="{FF2B5EF4-FFF2-40B4-BE49-F238E27FC236}">
                <a16:creationId xmlns:a16="http://schemas.microsoft.com/office/drawing/2014/main" id="{90B0E92C-1B9E-8653-E863-AC67DA4B35F3}"/>
              </a:ext>
            </a:extLst>
          </p:cNvPr>
          <p:cNvSpPr/>
          <p:nvPr/>
        </p:nvSpPr>
        <p:spPr>
          <a:xfrm>
            <a:off x="-16474" y="-5347"/>
            <a:ext cx="3308311"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46" name="Google Shape;146;p5">
            <a:extLst>
              <a:ext uri="{FF2B5EF4-FFF2-40B4-BE49-F238E27FC236}">
                <a16:creationId xmlns:a16="http://schemas.microsoft.com/office/drawing/2014/main" id="{034E69F9-CA7D-155A-756B-54D36569DB38}"/>
              </a:ext>
            </a:extLst>
          </p:cNvPr>
          <p:cNvSpPr txBox="1"/>
          <p:nvPr/>
        </p:nvSpPr>
        <p:spPr>
          <a:xfrm>
            <a:off x="394421" y="638259"/>
            <a:ext cx="2506688"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2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Qué es: </a:t>
            </a:r>
            <a:endParaRPr sz="28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r>
              <a:rPr lang="es" sz="2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t>
            </a:r>
            <a:r>
              <a:rPr lang="es" sz="2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Apoyo</a:t>
            </a:r>
            <a:r>
              <a:rPr lang="es" sz="2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psicosocial?</a:t>
            </a:r>
            <a:endParaRPr sz="2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2" name="Online Media 1" title="CDRT Knowledge Series Episode 2">
            <a:hlinkClick r:id="" action="ppaction://media"/>
            <a:extLst>
              <a:ext uri="{FF2B5EF4-FFF2-40B4-BE49-F238E27FC236}">
                <a16:creationId xmlns:a16="http://schemas.microsoft.com/office/drawing/2014/main" id="{613AC0CF-9A4F-AC78-D1AA-960845603852}"/>
              </a:ext>
            </a:extLst>
          </p:cNvPr>
          <p:cNvPicPr>
            <a:picLocks noRot="1" noChangeAspect="1"/>
          </p:cNvPicPr>
          <p:nvPr>
            <a:videoFile r:link="rId1"/>
          </p:nvPr>
        </p:nvPicPr>
        <p:blipFill>
          <a:blip r:embed="rId4"/>
          <a:stretch>
            <a:fillRect/>
          </a:stretch>
        </p:blipFill>
        <p:spPr>
          <a:xfrm>
            <a:off x="3312004" y="678771"/>
            <a:ext cx="8883276" cy="5495109"/>
          </a:xfrm>
          <a:prstGeom prst="rect">
            <a:avLst/>
          </a:prstGeom>
        </p:spPr>
      </p:pic>
    </p:spTree>
    <p:extLst>
      <p:ext uri="{BB962C8B-B14F-4D97-AF65-F5344CB8AC3E}">
        <p14:creationId xmlns:p14="http://schemas.microsoft.com/office/powerpoint/2010/main" val="214764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5"/>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45" name="Google Shape;145;p5"/>
          <p:cNvSpPr txBox="1"/>
          <p:nvPr/>
        </p:nvSpPr>
        <p:spPr>
          <a:xfrm>
            <a:off x="4605472" y="1079680"/>
            <a:ext cx="7299326" cy="501671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5333F"/>
              </a:buClr>
              <a:buSzPts val="1800"/>
              <a:buFont typeface="Arial" panose="020B0604020202020204" pitchFamily="34" charset="0"/>
              <a:buChar char="•"/>
            </a:pPr>
            <a:r>
              <a:rPr lang="es" sz="20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Un proceso de </a:t>
            </a:r>
            <a:r>
              <a:rPr lang="es" sz="20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facilitación de la resiliencia en individuos, </a:t>
            </a:r>
            <a:r>
              <a:rPr lang="es" sz="20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familias y comunidades que les permite recuperarse del impacto de una crisis.</a:t>
            </a:r>
            <a:endParaRPr sz="1600" dirty="0">
              <a:latin typeface="Open sans" panose="020B0606030504020204" pitchFamily="34" charset="0"/>
              <a:ea typeface="Open sans" panose="020B0606030504020204" pitchFamily="34" charset="0"/>
              <a:cs typeface="Open sans" panose="020B0606030504020204" pitchFamily="34" charset="0"/>
            </a:endParaRPr>
          </a:p>
          <a:p>
            <a:pPr marL="400050" marR="0" lvl="0" indent="-285750" algn="l" rtl="0">
              <a:spcBef>
                <a:spcPts val="0"/>
              </a:spcBef>
              <a:spcAft>
                <a:spcPts val="0"/>
              </a:spcAft>
              <a:buClr>
                <a:srgbClr val="F5333F"/>
              </a:buClr>
              <a:buSzPts val="1800"/>
              <a:buFont typeface="Arial" panose="020B0604020202020204" pitchFamily="34" charset="0"/>
              <a:buChar char="•"/>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5333F"/>
              </a:buClr>
              <a:buSzPts val="1800"/>
              <a:buFont typeface="Arial" panose="020B0604020202020204" pitchFamily="34" charset="0"/>
              <a:buChar char="•"/>
            </a:pPr>
            <a:r>
              <a:rPr lang="es" sz="20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Se refiere a la relación dinámica entre las dimensiones psicológica y social de una persona, </a:t>
            </a:r>
            <a:r>
              <a:rPr lang="es" sz="20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y cómo una influye en la otra.</a:t>
            </a:r>
            <a:endParaRPr sz="16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400050" marR="0" lvl="0" indent="-285750" algn="l" rtl="0">
              <a:spcBef>
                <a:spcPts val="0"/>
              </a:spcBef>
              <a:spcAft>
                <a:spcPts val="0"/>
              </a:spcAft>
              <a:buClr>
                <a:srgbClr val="F5333F"/>
              </a:buClr>
              <a:buSzPts val="1800"/>
              <a:buFont typeface="Arial" panose="020B0604020202020204" pitchFamily="34" charset="0"/>
              <a:buChar char="•"/>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5333F"/>
              </a:buClr>
              <a:buSzPts val="1800"/>
              <a:buFont typeface="Arial" panose="020B0604020202020204" pitchFamily="34" charset="0"/>
              <a:buChar char="•"/>
            </a:pPr>
            <a:r>
              <a:rPr lang="es" sz="20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Un proceso que ayuda a </a:t>
            </a:r>
            <a:r>
              <a:rPr lang="es" sz="20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hacer frente a tales acontecimientos en el futuro. </a:t>
            </a:r>
            <a:endParaRPr sz="16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400050" marR="0" lvl="0" indent="-285750" algn="l" rtl="0">
              <a:spcBef>
                <a:spcPts val="0"/>
              </a:spcBef>
              <a:spcAft>
                <a:spcPts val="0"/>
              </a:spcAft>
              <a:buClr>
                <a:srgbClr val="F5333F"/>
              </a:buClr>
              <a:buSzPts val="1800"/>
              <a:buFont typeface="Arial" panose="020B0604020202020204" pitchFamily="34" charset="0"/>
              <a:buChar char="•"/>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5333F"/>
              </a:buClr>
              <a:buSzPts val="1800"/>
              <a:buFont typeface="Arial" panose="020B0604020202020204" pitchFamily="34" charset="0"/>
              <a:buChar char="•"/>
            </a:pPr>
            <a:r>
              <a:rPr lang="es" sz="20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Promueve el restablecimiento de </a:t>
            </a:r>
            <a:r>
              <a:rPr lang="es" sz="20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la cohesión social y las infraestructuras. </a:t>
            </a:r>
            <a:endParaRPr sz="16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400050" marR="0" lvl="0" indent="-285750" algn="l" rtl="0">
              <a:spcBef>
                <a:spcPts val="0"/>
              </a:spcBef>
              <a:spcAft>
                <a:spcPts val="0"/>
              </a:spcAft>
              <a:buClr>
                <a:srgbClr val="F5333F"/>
              </a:buClr>
              <a:buSzPts val="1800"/>
              <a:buFont typeface="Arial" panose="020B0604020202020204" pitchFamily="34" charset="0"/>
              <a:buChar char="•"/>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5333F"/>
              </a:buClr>
              <a:buSzPts val="1800"/>
              <a:buFont typeface="Arial" panose="020B0604020202020204" pitchFamily="34" charset="0"/>
              <a:buChar char="•"/>
            </a:pPr>
            <a:r>
              <a:rPr lang="es" sz="20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Ayuda a las personas </a:t>
            </a:r>
            <a:r>
              <a:rPr lang="es" sz="20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a recuperarse después de que una crisis </a:t>
            </a:r>
            <a:r>
              <a:rPr lang="es" sz="20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haya perturbado sus vidas. </a:t>
            </a:r>
            <a:endParaRPr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46" name="Google Shape;146;p5"/>
          <p:cNvSpPr txBox="1"/>
          <p:nvPr/>
        </p:nvSpPr>
        <p:spPr>
          <a:xfrm>
            <a:off x="394420" y="638259"/>
            <a:ext cx="3389263"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¿Qué es el </a:t>
            </a: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apoyo</a:t>
            </a: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psicosocial?</a:t>
            </a:r>
            <a:endParaRPr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06F2B-38E6-B105-073A-8CA5F1DDA6BE}"/>
            </a:ext>
          </a:extLst>
        </p:cNvPr>
        <p:cNvGrpSpPr/>
        <p:nvPr/>
      </p:nvGrpSpPr>
      <p:grpSpPr>
        <a:xfrm>
          <a:off x="0" y="0"/>
          <a:ext cx="0" cy="0"/>
          <a:chOff x="0" y="0"/>
          <a:chExt cx="0" cy="0"/>
        </a:xfrm>
      </p:grpSpPr>
      <p:sp>
        <p:nvSpPr>
          <p:cNvPr id="10" name="Google Shape;203;p9">
            <a:extLst>
              <a:ext uri="{FF2B5EF4-FFF2-40B4-BE49-F238E27FC236}">
                <a16:creationId xmlns:a16="http://schemas.microsoft.com/office/drawing/2014/main" id="{FCDC6BEB-45B0-D58A-148E-9913AD257498}"/>
              </a:ext>
            </a:extLst>
          </p:cNvPr>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 sz="1800" dirty="0">
              <a:solidFill>
                <a:schemeClr val="lt1"/>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33D64843-818A-B238-1E7E-08B95845505D}"/>
              </a:ext>
            </a:extLst>
          </p:cNvPr>
          <p:cNvSpPr txBox="1"/>
          <p:nvPr/>
        </p:nvSpPr>
        <p:spPr>
          <a:xfrm>
            <a:off x="4418881" y="1337439"/>
            <a:ext cx="7299326" cy="3600986"/>
          </a:xfrm>
          <a:prstGeom prst="rect">
            <a:avLst/>
          </a:prstGeom>
          <a:noFill/>
        </p:spPr>
        <p:txBody>
          <a:bodyPr wrap="square">
            <a:spAutoFit/>
          </a:bodyPr>
          <a:lstStyle/>
          <a:p>
            <a:pPr marL="285750" indent="-285750" algn="just" rtl="0">
              <a:buClr>
                <a:srgbClr val="F5333F"/>
              </a:buClr>
              <a:buFont typeface="Arial" panose="020B0604020202020204" pitchFamily="34" charset="0"/>
              <a:buChar char="•"/>
            </a:pPr>
            <a:r>
              <a:rPr lang="es" sz="2000" b="0" i="0" u="none" baseline="0">
                <a:latin typeface="Open sans" panose="020B0606030504020204" pitchFamily="34" charset="0"/>
                <a:ea typeface="Open sans" panose="020B0606030504020204" pitchFamily="34" charset="0"/>
                <a:cs typeface="Open sans" panose="020B0606030504020204" pitchFamily="34" charset="0"/>
              </a:rPr>
              <a:t>Los </a:t>
            </a:r>
            <a:r>
              <a:rPr lang="es" sz="20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primeros auxilios psicológicos </a:t>
            </a:r>
            <a:r>
              <a:rPr lang="es" sz="2000" b="0" i="0" u="none" baseline="0">
                <a:latin typeface="Open sans" panose="020B0606030504020204" pitchFamily="34" charset="0"/>
                <a:ea typeface="Open sans" panose="020B0606030504020204" pitchFamily="34" charset="0"/>
                <a:cs typeface="Open sans" panose="020B0606030504020204" pitchFamily="34" charset="0"/>
              </a:rPr>
              <a:t>son un método de ayuda a las personas en apuros para que se sientan tranquilas y apoyadas a la hora de afrontar sus retos. Es una forma de ayudar a alguien a gestionar su situación y a tomar decisiones con conocimiento de causa. </a:t>
            </a:r>
          </a:p>
          <a:p>
            <a:pPr algn="just" rtl="0">
              <a:buClr>
                <a:srgbClr val="F5333F"/>
              </a:buClr>
            </a:pPr>
            <a:endParaRPr lang="es"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rtl="0">
              <a:buClr>
                <a:srgbClr val="F5333F"/>
              </a:buClr>
              <a:buFont typeface="Arial" panose="020B0604020202020204" pitchFamily="34" charset="0"/>
              <a:buChar char="•"/>
            </a:pPr>
            <a:endParaRPr lang="es" sz="20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rtl="0">
              <a:buClr>
                <a:srgbClr val="F5333F"/>
              </a:buClr>
              <a:buFont typeface="Arial" panose="020B0604020202020204" pitchFamily="34" charset="0"/>
              <a:buChar char="•"/>
            </a:pPr>
            <a:r>
              <a:rPr lang="es" sz="2000" b="0" i="0" u="none" baseline="0">
                <a:latin typeface="Open sans" panose="020B0606030504020204" pitchFamily="34" charset="0"/>
                <a:ea typeface="Open sans" panose="020B0606030504020204" pitchFamily="34" charset="0"/>
                <a:cs typeface="Open sans" panose="020B0606030504020204" pitchFamily="34" charset="0"/>
              </a:rPr>
              <a:t>Los </a:t>
            </a:r>
            <a:r>
              <a:rPr lang="es" sz="20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primeros auxilios psicológicos</a:t>
            </a:r>
            <a:r>
              <a:rPr lang="es" sz="2000" b="1" i="0" u="none" baseline="0">
                <a:solidFill>
                  <a:srgbClr val="055A99"/>
                </a:solidFill>
                <a:latin typeface="Open sans" panose="020B0606030504020204" pitchFamily="34" charset="0"/>
                <a:ea typeface="Open sans" panose="020B0606030504020204" pitchFamily="34" charset="0"/>
                <a:cs typeface="Open sans" panose="020B0606030504020204" pitchFamily="34" charset="0"/>
              </a:rPr>
              <a:t> </a:t>
            </a:r>
            <a:r>
              <a:rPr lang="es" sz="2000" b="0" i="0" u="none" baseline="0">
                <a:latin typeface="Open sans" panose="020B0606030504020204" pitchFamily="34" charset="0"/>
                <a:ea typeface="Open sans" panose="020B0606030504020204" pitchFamily="34" charset="0"/>
                <a:cs typeface="Open sans" panose="020B0606030504020204" pitchFamily="34" charset="0"/>
              </a:rPr>
              <a:t>son una actividad de apoyo psicosocial y pueden ser una intervención independiente en una situación de crisis o un componente de un programa de apoyo psicosocial que incluya otras actividades. </a:t>
            </a:r>
            <a:endParaRPr lang="es"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055A99"/>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055A99"/>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Google Shape;425;p24">
            <a:extLst>
              <a:ext uri="{FF2B5EF4-FFF2-40B4-BE49-F238E27FC236}">
                <a16:creationId xmlns:a16="http://schemas.microsoft.com/office/drawing/2014/main" id="{3F2A46FE-5AA4-4565-0B5F-D3B74804ED6F}"/>
              </a:ext>
            </a:extLst>
          </p:cNvPr>
          <p:cNvSpPr txBox="1">
            <a:spLocks/>
          </p:cNvSpPr>
          <p:nvPr/>
        </p:nvSpPr>
        <p:spPr>
          <a:xfrm>
            <a:off x="394420" y="638259"/>
            <a:ext cx="3389263"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spcBef>
                <a:spcPts val="0"/>
              </a:spcBef>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¿Qué son los primeros auxilios psicológicos?</a:t>
            </a:r>
            <a:endParaRPr lang="e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3191721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374C5-4F2E-CA0F-E199-912CFC71BA27}"/>
            </a:ext>
          </a:extLst>
        </p:cNvPr>
        <p:cNvGrpSpPr/>
        <p:nvPr/>
      </p:nvGrpSpPr>
      <p:grpSpPr>
        <a:xfrm>
          <a:off x="0" y="0"/>
          <a:ext cx="0" cy="0"/>
          <a:chOff x="0" y="0"/>
          <a:chExt cx="0" cy="0"/>
        </a:xfrm>
      </p:grpSpPr>
      <p:sp>
        <p:nvSpPr>
          <p:cNvPr id="10" name="Google Shape;203;p9">
            <a:extLst>
              <a:ext uri="{FF2B5EF4-FFF2-40B4-BE49-F238E27FC236}">
                <a16:creationId xmlns:a16="http://schemas.microsoft.com/office/drawing/2014/main" id="{6DDC2494-87AC-3FF5-1D1C-A20370544813}"/>
              </a:ext>
            </a:extLst>
          </p:cNvPr>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 sz="1800" dirty="0">
              <a:solidFill>
                <a:schemeClr val="lt1"/>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36F6E2F7-B859-5829-DAC2-7415B2278C3F}"/>
              </a:ext>
            </a:extLst>
          </p:cNvPr>
          <p:cNvSpPr txBox="1"/>
          <p:nvPr/>
        </p:nvSpPr>
        <p:spPr>
          <a:xfrm>
            <a:off x="4576285" y="779447"/>
            <a:ext cx="7221295" cy="5293757"/>
          </a:xfrm>
          <a:prstGeom prst="rect">
            <a:avLst/>
          </a:prstGeom>
          <a:noFill/>
        </p:spPr>
        <p:txBody>
          <a:bodyPr wrap="square">
            <a:spAutoFit/>
          </a:bodyPr>
          <a:lstStyle/>
          <a:p>
            <a:pPr algn="just" rtl="0">
              <a:buClr>
                <a:srgbClr val="055A99"/>
              </a:buClr>
            </a:pPr>
            <a:r>
              <a:rPr lang="es" sz="20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Son primeros auxilios psicológicos...</a:t>
            </a:r>
          </a:p>
          <a:p>
            <a:pPr algn="just" rtl="0">
              <a:buClr>
                <a:srgbClr val="055A99"/>
              </a:buClr>
            </a:pPr>
            <a:endParaRPr lang="es" sz="16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rtl="0">
              <a:lnSpc>
                <a:spcPct val="150000"/>
              </a:lnSpc>
              <a:buClr>
                <a:srgbClr val="F5333F"/>
              </a:buClr>
              <a:buFont typeface="Arial" panose="020B0604020202020204" pitchFamily="34" charset="0"/>
              <a:buChar char="•"/>
            </a:pPr>
            <a:r>
              <a:rPr lang="es"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Consolar </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a alguien </a:t>
            </a:r>
            <a:r>
              <a:rPr lang="es"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que </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esté </a:t>
            </a:r>
            <a:r>
              <a:rPr lang="es"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 angustiado; </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ayudarle </a:t>
            </a:r>
            <a:r>
              <a:rPr lang="es"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a sentirse </a:t>
            </a:r>
            <a:r>
              <a:rPr lang="es" sz="2000" b="0" i="0" u="none" spc="-22" baseline="0">
                <a:solidFill>
                  <a:srgbClr val="231F20"/>
                </a:solidFill>
                <a:latin typeface="Open sans" panose="020B0606030504020204" pitchFamily="34" charset="0"/>
                <a:ea typeface="Open sans" panose="020B0606030504020204" pitchFamily="34" charset="0"/>
                <a:cs typeface="Open sans" panose="020B0606030504020204" pitchFamily="34" charset="0"/>
              </a:rPr>
              <a:t>seguro y</a:t>
            </a:r>
            <a:r>
              <a:rPr lang="es" sz="2000" b="0" i="0" u="none" spc="112" baseline="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tranquilo</a:t>
            </a:r>
            <a:r>
              <a:rPr lang="es" sz="2000" b="0" i="0" u="none" baseline="0">
                <a:solidFill>
                  <a:srgbClr val="231F20"/>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lgn="just" rtl="0">
              <a:lnSpc>
                <a:spcPct val="150000"/>
              </a:lnSpc>
              <a:buClr>
                <a:srgbClr val="F5333F"/>
              </a:buClr>
              <a:buFont typeface="Arial" panose="020B0604020202020204" pitchFamily="34" charset="0"/>
              <a:buChar char="•"/>
            </a:pPr>
            <a:r>
              <a:rPr lang="es"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Evaluar</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las necesidades</a:t>
            </a:r>
            <a:r>
              <a:rPr lang="es"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y</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las preocupaciones</a:t>
            </a:r>
            <a:r>
              <a:rPr lang="es" sz="2000" b="0" i="0" u="none" baseline="0">
                <a:solidFill>
                  <a:srgbClr val="231F20"/>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lgn="just" rtl="0">
              <a:lnSpc>
                <a:spcPct val="150000"/>
              </a:lnSpc>
              <a:buClr>
                <a:srgbClr val="F5333F"/>
              </a:buClr>
              <a:buFont typeface="Arial" panose="020B0604020202020204" pitchFamily="34" charset="0"/>
              <a:buChar char="•"/>
            </a:pPr>
            <a:r>
              <a:rPr lang="es"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Proteger a </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las personas </a:t>
            </a:r>
            <a:r>
              <a:rPr lang="es"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frente a sufrir </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más</a:t>
            </a:r>
            <a:r>
              <a:rPr lang="es"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daños</a:t>
            </a:r>
            <a:r>
              <a:rPr lang="es" sz="2000" b="0" i="0" u="none" baseline="0">
                <a:solidFill>
                  <a:srgbClr val="231F20"/>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lgn="just" rtl="0">
              <a:lnSpc>
                <a:spcPct val="150000"/>
              </a:lnSpc>
              <a:buClr>
                <a:srgbClr val="F5333F"/>
              </a:buClr>
              <a:buFont typeface="Arial" panose="020B0604020202020204" pitchFamily="34" charset="0"/>
              <a:buChar char="•"/>
            </a:pP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Ofrecer apoyo emocional</a:t>
            </a:r>
            <a:r>
              <a:rPr lang="es"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lgn="just" rtl="0">
              <a:lnSpc>
                <a:spcPct val="150000"/>
              </a:lnSpc>
              <a:buClr>
                <a:srgbClr val="F5333F"/>
              </a:buClr>
              <a:buFont typeface="Arial" panose="020B0604020202020204" pitchFamily="34" charset="0"/>
              <a:buChar char="•"/>
            </a:pP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Ayudar </a:t>
            </a:r>
            <a:r>
              <a:rPr lang="es"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a </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satisfacer </a:t>
            </a:r>
            <a:r>
              <a:rPr lang="es"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necesidades </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básicas </a:t>
            </a:r>
            <a:r>
              <a:rPr lang="es"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inmediatas, </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tales </a:t>
            </a:r>
            <a:r>
              <a:rPr lang="es"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como </a:t>
            </a:r>
            <a:r>
              <a:rPr lang="es"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alimentos </a:t>
            </a:r>
            <a:r>
              <a:rPr lang="es"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y </a:t>
            </a:r>
            <a:r>
              <a:rPr lang="es" sz="2000" b="0" i="0" u="none" spc="-43" baseline="0">
                <a:solidFill>
                  <a:srgbClr val="231F20"/>
                </a:solidFill>
                <a:latin typeface="Open sans" panose="020B0606030504020204" pitchFamily="34" charset="0"/>
                <a:ea typeface="Open sans" panose="020B0606030504020204" pitchFamily="34" charset="0"/>
                <a:cs typeface="Open sans" panose="020B0606030504020204" pitchFamily="34" charset="0"/>
              </a:rPr>
              <a:t>agua, </a:t>
            </a:r>
            <a:r>
              <a:rPr lang="es"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una </a:t>
            </a:r>
            <a:r>
              <a:rPr lang="es"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manta </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o </a:t>
            </a:r>
            <a:r>
              <a:rPr lang="es"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un </a:t>
            </a:r>
            <a:r>
              <a:rPr lang="es"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lugar </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temporal para </a:t>
            </a:r>
            <a:r>
              <a:rPr lang="es" sz="2000" b="0" i="0" u="none" spc="22" baseline="0">
                <a:solidFill>
                  <a:srgbClr val="231F20"/>
                </a:solidFill>
                <a:latin typeface="Open sans" panose="020B0606030504020204" pitchFamily="34" charset="0"/>
                <a:ea typeface="Open sans" panose="020B0606030504020204" pitchFamily="34" charset="0"/>
                <a:cs typeface="Open sans" panose="020B0606030504020204" pitchFamily="34" charset="0"/>
              </a:rPr>
              <a:t>permanecer</a:t>
            </a:r>
            <a:r>
              <a:rPr lang="es" sz="2000" b="0" i="0" u="none" spc="-26" baseline="0">
                <a:solidFill>
                  <a:srgbClr val="231F20"/>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lgn="just" rtl="0">
              <a:lnSpc>
                <a:spcPct val="150000"/>
              </a:lnSpc>
              <a:buClr>
                <a:srgbClr val="F5333F"/>
              </a:buClr>
              <a:buFont typeface="Arial" panose="020B0604020202020204" pitchFamily="34" charset="0"/>
              <a:buChar char="•"/>
            </a:pP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Ayudar a las personas </a:t>
            </a:r>
            <a:r>
              <a:rPr lang="es"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a acceder a </a:t>
            </a:r>
            <a:r>
              <a:rPr lang="es"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información, </a:t>
            </a:r>
            <a:r>
              <a:rPr lang="es"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servicios y </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apoyo </a:t>
            </a:r>
            <a:r>
              <a:rPr lang="es" sz="2000" b="0" i="0" u="none" spc="30" baseline="0">
                <a:solidFill>
                  <a:srgbClr val="231F20"/>
                </a:solidFill>
                <a:latin typeface="Open sans" panose="020B0606030504020204" pitchFamily="34" charset="0"/>
                <a:ea typeface="Open sans" panose="020B0606030504020204" pitchFamily="34" charset="0"/>
                <a:cs typeface="Open sans" panose="020B0606030504020204" pitchFamily="34" charset="0"/>
              </a:rPr>
              <a:t>social</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a:t>
            </a:r>
            <a:endParaRPr lang="es"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055A99"/>
              </a:buClr>
              <a:buFont typeface="Arial" panose="020B0604020202020204" pitchFamily="34" charset="0"/>
              <a:buChar char="•"/>
            </a:pPr>
            <a:endParaRPr lang="es"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055A99"/>
              </a:buClr>
              <a:buFont typeface="Arial" panose="020B0604020202020204" pitchFamily="34" charset="0"/>
              <a:buChar char="•"/>
            </a:pPr>
            <a:endParaRPr lang="e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Google Shape;425;p24">
            <a:extLst>
              <a:ext uri="{FF2B5EF4-FFF2-40B4-BE49-F238E27FC236}">
                <a16:creationId xmlns:a16="http://schemas.microsoft.com/office/drawing/2014/main" id="{31D048D4-A5FB-7D58-8A8A-2C3746FE76C5}"/>
              </a:ext>
            </a:extLst>
          </p:cNvPr>
          <p:cNvSpPr txBox="1">
            <a:spLocks/>
          </p:cNvSpPr>
          <p:nvPr/>
        </p:nvSpPr>
        <p:spPr>
          <a:xfrm>
            <a:off x="394420" y="638259"/>
            <a:ext cx="3389263"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spcBef>
                <a:spcPts val="0"/>
              </a:spcBef>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¿Qué son los primeros auxilios psicológicos?</a:t>
            </a:r>
            <a:endParaRPr lang="e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602213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8E784-3343-0D93-1BE3-7CF10F147EF9}"/>
            </a:ext>
          </a:extLst>
        </p:cNvPr>
        <p:cNvGrpSpPr/>
        <p:nvPr/>
      </p:nvGrpSpPr>
      <p:grpSpPr>
        <a:xfrm>
          <a:off x="0" y="0"/>
          <a:ext cx="0" cy="0"/>
          <a:chOff x="0" y="0"/>
          <a:chExt cx="0" cy="0"/>
        </a:xfrm>
      </p:grpSpPr>
      <p:sp>
        <p:nvSpPr>
          <p:cNvPr id="10" name="Google Shape;203;p9">
            <a:extLst>
              <a:ext uri="{FF2B5EF4-FFF2-40B4-BE49-F238E27FC236}">
                <a16:creationId xmlns:a16="http://schemas.microsoft.com/office/drawing/2014/main" id="{85D27D35-F655-2507-7102-33C2A4B7FF84}"/>
              </a:ext>
            </a:extLst>
          </p:cNvPr>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 sz="1800" dirty="0">
              <a:solidFill>
                <a:schemeClr val="lt1"/>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2C78B10A-7F7A-A72B-B0E2-9E2B08DA4FED}"/>
              </a:ext>
            </a:extLst>
          </p:cNvPr>
          <p:cNvSpPr txBox="1"/>
          <p:nvPr/>
        </p:nvSpPr>
        <p:spPr>
          <a:xfrm>
            <a:off x="4605472" y="638259"/>
            <a:ext cx="6987378" cy="5293757"/>
          </a:xfrm>
          <a:prstGeom prst="rect">
            <a:avLst/>
          </a:prstGeom>
          <a:noFill/>
        </p:spPr>
        <p:txBody>
          <a:bodyPr wrap="square" lIns="91440" tIns="45720" rIns="91440" bIns="45720" anchor="t">
            <a:spAutoFit/>
          </a:bodyPr>
          <a:lstStyle/>
          <a:p>
            <a:pPr algn="just" rtl="0">
              <a:buClr>
                <a:srgbClr val="055A99"/>
              </a:buClr>
            </a:pPr>
            <a:r>
              <a:rPr lang="es" sz="2000" b="1" i="0" u="none" baseline="0">
                <a:solidFill>
                  <a:srgbClr val="F5333F"/>
                </a:solidFill>
                <a:latin typeface="Open sans"/>
                <a:ea typeface="Open sans"/>
                <a:cs typeface="Open sans"/>
              </a:rPr>
              <a:t>NO son primeros auxilios psicológicos...</a:t>
            </a:r>
          </a:p>
          <a:p>
            <a:pPr algn="just" rtl="0">
              <a:buClr>
                <a:srgbClr val="055A99"/>
              </a:buClr>
            </a:pPr>
            <a:endParaRPr lang="es" sz="16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rtl="0">
              <a:lnSpc>
                <a:spcPct val="150000"/>
              </a:lnSpc>
              <a:buClr>
                <a:srgbClr val="F5333F"/>
              </a:buClr>
              <a:buFont typeface="Arial" panose="020B0604020202020204" pitchFamily="34" charset="0"/>
              <a:buChar char="•"/>
            </a:pP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Algo que solo </a:t>
            </a:r>
            <a:r>
              <a:rPr lang="es"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los profesionales</a:t>
            </a:r>
            <a:r>
              <a:rPr lang="es"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hacen.</a:t>
            </a:r>
          </a:p>
          <a:p>
            <a:pPr marL="285750" indent="-285750" algn="just" rtl="0">
              <a:lnSpc>
                <a:spcPct val="150000"/>
              </a:lnSpc>
              <a:buClr>
                <a:srgbClr val="F5333F"/>
              </a:buClr>
              <a:buFont typeface="Arial" panose="020B0604020202020204" pitchFamily="34" charset="0"/>
              <a:buChar char="•"/>
            </a:pPr>
            <a:r>
              <a:rPr lang="es"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Asesoramiento profesional</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o</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es"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terapia.</a:t>
            </a:r>
          </a:p>
          <a:p>
            <a:pPr marL="285750" indent="-285750" algn="just" rtl="0">
              <a:lnSpc>
                <a:spcPct val="150000"/>
              </a:lnSpc>
              <a:buClr>
                <a:srgbClr val="F5333F"/>
              </a:buClr>
              <a:buFont typeface="Arial" panose="020B0604020202020204" pitchFamily="34" charset="0"/>
              <a:buChar char="•"/>
            </a:pPr>
            <a:r>
              <a:rPr lang="es"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Alentar </a:t>
            </a:r>
            <a:r>
              <a:rPr lang="es"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un </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debate detallado </a:t>
            </a:r>
            <a:r>
              <a:rPr lang="es"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del </a:t>
            </a:r>
            <a:r>
              <a:rPr lang="es"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acontecimiento </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que ha causado </a:t>
            </a:r>
            <a:r>
              <a:rPr lang="es"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la </a:t>
            </a:r>
            <a:r>
              <a:rPr lang="es" sz="2000" b="0" i="0" u="none" spc="86" baseline="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es"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disensión</a:t>
            </a:r>
            <a:r>
              <a:rPr lang="es" sz="2000" b="0" i="0" u="none" baseline="0">
                <a:solidFill>
                  <a:srgbClr val="231F20"/>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lgn="just" rtl="0">
              <a:lnSpc>
                <a:spcPct val="150000"/>
              </a:lnSpc>
              <a:buClr>
                <a:srgbClr val="F5333F"/>
              </a:buClr>
              <a:buFont typeface="Arial" panose="020B0604020202020204" pitchFamily="34" charset="0"/>
              <a:buChar char="•"/>
            </a:pPr>
            <a:r>
              <a:rPr lang="es"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Pedir </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a alguien </a:t>
            </a:r>
            <a:r>
              <a:rPr lang="es"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que </a:t>
            </a:r>
            <a:r>
              <a:rPr lang="es"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analice </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lo que ha sucedido </a:t>
            </a:r>
            <a:r>
              <a:rPr lang="es"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a</a:t>
            </a:r>
            <a:r>
              <a:rPr lang="es" sz="2000" b="0" i="0" u="none" spc="30" baseline="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ellos.</a:t>
            </a:r>
          </a:p>
          <a:p>
            <a:pPr marL="285750" indent="-285750" algn="just" rtl="0">
              <a:lnSpc>
                <a:spcPct val="150000"/>
              </a:lnSpc>
              <a:buClr>
                <a:srgbClr val="F5333F"/>
              </a:buClr>
              <a:buFont typeface="Arial" panose="020B0604020202020204" pitchFamily="34" charset="0"/>
              <a:buChar char="•"/>
            </a:pP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Presionar a alguien</a:t>
            </a:r>
            <a:r>
              <a:rPr lang="es" sz="2000" b="0" i="0" u="none" spc="-22" baseline="0">
                <a:solidFill>
                  <a:srgbClr val="231F20"/>
                </a:solidFill>
                <a:latin typeface="Open sans" panose="020B0606030504020204" pitchFamily="34" charset="0"/>
                <a:ea typeface="Open sans" panose="020B0606030504020204" pitchFamily="34" charset="0"/>
                <a:cs typeface="Open sans" panose="020B0606030504020204" pitchFamily="34" charset="0"/>
              </a:rPr>
              <a:t>para </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detalles sobre lo que</a:t>
            </a:r>
            <a:r>
              <a:rPr lang="es" sz="2000" b="0" i="0" u="none" spc="30" baseline="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pasó.</a:t>
            </a:r>
          </a:p>
          <a:p>
            <a:pPr marL="285750" indent="-285750" algn="just" rtl="0">
              <a:lnSpc>
                <a:spcPct val="150000"/>
              </a:lnSpc>
              <a:buClr>
                <a:srgbClr val="F5333F"/>
              </a:buClr>
              <a:buFont typeface="Arial" panose="020B0604020202020204" pitchFamily="34" charset="0"/>
              <a:buChar char="•"/>
            </a:pP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Presionar a la gente </a:t>
            </a:r>
            <a:r>
              <a:rPr lang="es"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para que </a:t>
            </a:r>
            <a:r>
              <a:rPr lang="es"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comparta </a:t>
            </a:r>
            <a:r>
              <a:rPr lang="es"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sus </a:t>
            </a:r>
            <a:r>
              <a:rPr lang="es"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sentimientos </a:t>
            </a:r>
            <a:r>
              <a:rPr lang="es"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y </a:t>
            </a:r>
            <a:r>
              <a:rPr lang="es"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reacciones </a:t>
            </a:r>
            <a:r>
              <a:rPr lang="es"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ante </a:t>
            </a:r>
            <a:r>
              <a:rPr lang="es"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un</a:t>
            </a:r>
            <a:r>
              <a:rPr lang="es" sz="2000" b="0" i="0" u="none" spc="60" baseline="0">
                <a:solidFill>
                  <a:srgbClr val="231F20"/>
                </a:solidFill>
                <a:latin typeface="Open sans" panose="020B0606030504020204" pitchFamily="34" charset="0"/>
                <a:ea typeface="Open sans" panose="020B0606030504020204" pitchFamily="34" charset="0"/>
                <a:cs typeface="Open sans" panose="020B0606030504020204" pitchFamily="34" charset="0"/>
              </a:rPr>
              <a:t>evento.</a:t>
            </a:r>
          </a:p>
          <a:p>
            <a:pPr marL="285750" indent="-285750" algn="l" rtl="0">
              <a:buClr>
                <a:srgbClr val="055A99"/>
              </a:buClr>
              <a:buFont typeface="Arial" panose="020B0604020202020204" pitchFamily="34" charset="0"/>
              <a:buChar char="•"/>
            </a:pPr>
            <a:endParaRPr lang="es"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055A99"/>
              </a:buClr>
              <a:buFont typeface="Arial" panose="020B0604020202020204" pitchFamily="34" charset="0"/>
              <a:buChar char="•"/>
            </a:pPr>
            <a:endParaRPr lang="e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Google Shape;425;p24">
            <a:extLst>
              <a:ext uri="{FF2B5EF4-FFF2-40B4-BE49-F238E27FC236}">
                <a16:creationId xmlns:a16="http://schemas.microsoft.com/office/drawing/2014/main" id="{6DDFB023-9536-43BD-1D90-04A614389221}"/>
              </a:ext>
            </a:extLst>
          </p:cNvPr>
          <p:cNvSpPr txBox="1">
            <a:spLocks/>
          </p:cNvSpPr>
          <p:nvPr/>
        </p:nvSpPr>
        <p:spPr>
          <a:xfrm>
            <a:off x="394420" y="638259"/>
            <a:ext cx="3389263"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spcBef>
                <a:spcPts val="0"/>
              </a:spcBef>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¿Qué son los primeros auxilios psicológicos?</a:t>
            </a:r>
            <a:endParaRPr lang="e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1935747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A16C55-BA20-D3CE-700B-1BD4B2483CF5}"/>
              </a:ext>
            </a:extLst>
          </p:cNvPr>
          <p:cNvSpPr/>
          <p:nvPr/>
        </p:nvSpPr>
        <p:spPr>
          <a:xfrm>
            <a:off x="0" y="0"/>
            <a:ext cx="12192000" cy="6858000"/>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2" name="Google Shape;103;p2">
            <a:extLst>
              <a:ext uri="{FF2B5EF4-FFF2-40B4-BE49-F238E27FC236}">
                <a16:creationId xmlns:a16="http://schemas.microsoft.com/office/drawing/2014/main" id="{327130A8-E259-AD8E-EE58-7479C8ECE1B1}"/>
              </a:ext>
            </a:extLst>
          </p:cNvPr>
          <p:cNvSpPr/>
          <p:nvPr/>
        </p:nvSpPr>
        <p:spPr>
          <a:xfrm>
            <a:off x="957444" y="575431"/>
            <a:ext cx="6977516"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es" sz="4000" b="1" i="0" u="none" strike="noStrike" cap="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Agradecimientos</a:t>
            </a:r>
            <a:endParaRPr sz="40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3" name="TextBox 2">
            <a:extLst>
              <a:ext uri="{FF2B5EF4-FFF2-40B4-BE49-F238E27FC236}">
                <a16:creationId xmlns:a16="http://schemas.microsoft.com/office/drawing/2014/main" id="{A34BD614-2D36-8D9F-4C10-13F12C5C2EE3}"/>
              </a:ext>
            </a:extLst>
          </p:cNvPr>
          <p:cNvSpPr txBox="1"/>
          <p:nvPr/>
        </p:nvSpPr>
        <p:spPr>
          <a:xfrm>
            <a:off x="957444" y="1574800"/>
            <a:ext cx="10431916" cy="2108269"/>
          </a:xfrm>
          <a:prstGeom prst="rect">
            <a:avLst/>
          </a:prstGeom>
          <a:noFill/>
        </p:spPr>
        <p:txBody>
          <a:bodyPr wrap="square" rtlCol="0">
            <a:spAutoFit/>
          </a:bodyPr>
          <a:lstStyle/>
          <a:p>
            <a:pPr algn="l" rtl="0">
              <a:spcAft>
                <a:spcPts val="600"/>
              </a:spcAft>
            </a:pPr>
            <a:r>
              <a:rPr lang="es" sz="1800" b="0" i="0" u="none" baseline="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Agradecemos a la Cruz Roja de Belice, a la Cruz Roja de Granada, a la Cruz Roja de Guyana, a la Cruz Roja de Jamaica, a la Cruz Roja de San Vicente y las Granadinas, a la Cruz Roja de Trinidad y Tobago y a la Agencia para el Manejo de Emergencias por Desastres en el Caribe (CDEMA) su compromiso de colaboración con el Centro de Referencia para la Gestión del Riesgo de Desastres en el Caribe (CADRIM). Juntos, examinamos y revisamos el material de formación de los CDRT, para hacerlos más adecuados y eficaces en la formación de respuesta a desastres. Su dedicación ejemplifica el espíritu de cooperación dentro de la comunidad humanitaria, y apreciamos profundamente sus inestimables contribuciones.</a:t>
            </a:r>
            <a:endParaRPr lang="es"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EA723B28-181C-0BAA-8478-5FCB614B4E49}"/>
              </a:ext>
            </a:extLst>
          </p:cNvPr>
          <p:cNvSpPr/>
          <p:nvPr/>
        </p:nvSpPr>
        <p:spPr>
          <a:xfrm>
            <a:off x="0" y="4439758"/>
            <a:ext cx="12192000" cy="1934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grpSp>
        <p:nvGrpSpPr>
          <p:cNvPr id="8" name="Group 7">
            <a:extLst>
              <a:ext uri="{FF2B5EF4-FFF2-40B4-BE49-F238E27FC236}">
                <a16:creationId xmlns:a16="http://schemas.microsoft.com/office/drawing/2014/main" id="{9E0867B5-9407-5DD8-F64E-03EA64C371BD}"/>
              </a:ext>
            </a:extLst>
          </p:cNvPr>
          <p:cNvGrpSpPr/>
          <p:nvPr/>
        </p:nvGrpSpPr>
        <p:grpSpPr>
          <a:xfrm>
            <a:off x="471889" y="4737441"/>
            <a:ext cx="11441776" cy="1298168"/>
            <a:chOff x="471889" y="4737441"/>
            <a:chExt cx="11441776" cy="1298168"/>
          </a:xfrm>
        </p:grpSpPr>
        <p:pic>
          <p:nvPicPr>
            <p:cNvPr id="2050" name="Picture 2" descr="Caribbean Disaster Emergency Management Agency (CDEMA) - EECentre">
              <a:extLst>
                <a:ext uri="{FF2B5EF4-FFF2-40B4-BE49-F238E27FC236}">
                  <a16:creationId xmlns:a16="http://schemas.microsoft.com/office/drawing/2014/main" id="{EB6528CF-10BF-13D5-1DE5-456BE8FC0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4752" y="5014832"/>
              <a:ext cx="2398913" cy="8289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lize Red Cross Society">
              <a:extLst>
                <a:ext uri="{FF2B5EF4-FFF2-40B4-BE49-F238E27FC236}">
                  <a16:creationId xmlns:a16="http://schemas.microsoft.com/office/drawing/2014/main" id="{0B2FE72C-F7C6-22BE-CE9A-D880C9A8D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89" y="4850744"/>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enada Red Cross Society">
              <a:extLst>
                <a:ext uri="{FF2B5EF4-FFF2-40B4-BE49-F238E27FC236}">
                  <a16:creationId xmlns:a16="http://schemas.microsoft.com/office/drawing/2014/main" id="{425CE8EE-560D-B871-A9C5-0D1ECD25E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740" y="4908320"/>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Guyana Red Cross Society">
              <a:extLst>
                <a:ext uri="{FF2B5EF4-FFF2-40B4-BE49-F238E27FC236}">
                  <a16:creationId xmlns:a16="http://schemas.microsoft.com/office/drawing/2014/main" id="{31F45285-9BA9-D5C7-95E0-7874859CCE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414" y="4902024"/>
              <a:ext cx="1076345"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ur Today">
              <a:extLst>
                <a:ext uri="{FF2B5EF4-FFF2-40B4-BE49-F238E27FC236}">
                  <a16:creationId xmlns:a16="http://schemas.microsoft.com/office/drawing/2014/main" id="{84EA7283-075B-9299-FA26-9E7B99782F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8274" y="4997457"/>
              <a:ext cx="1272551" cy="86369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t. Vincent and the Grenadines Red Cross Headquarters">
              <a:extLst>
                <a:ext uri="{FF2B5EF4-FFF2-40B4-BE49-F238E27FC236}">
                  <a16:creationId xmlns:a16="http://schemas.microsoft.com/office/drawing/2014/main" id="{8817BF5E-D003-7EAC-93C6-FF68A0D263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930" t="11270" r="34569" b="19943"/>
            <a:stretch/>
          </p:blipFill>
          <p:spPr bwMode="auto">
            <a:xfrm>
              <a:off x="6543438" y="4737441"/>
              <a:ext cx="1263761" cy="129816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amp;T Red Cross warns of fraudsters | Loop Trinidad &amp; Tobago">
              <a:extLst>
                <a:ext uri="{FF2B5EF4-FFF2-40B4-BE49-F238E27FC236}">
                  <a16:creationId xmlns:a16="http://schemas.microsoft.com/office/drawing/2014/main" id="{775C70FE-67E4-A020-2B51-414CF1E3B92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284" r="17217"/>
            <a:stretch/>
          </p:blipFill>
          <p:spPr bwMode="auto">
            <a:xfrm>
              <a:off x="8047572" y="4864681"/>
              <a:ext cx="1263761" cy="10842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6879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9B654-1A02-3759-0452-4ED896BAE36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719F67F-712B-5A7A-FAD9-7E1CABF6835E}"/>
              </a:ext>
            </a:extLst>
          </p:cNvPr>
          <p:cNvSpPr/>
          <p:nvPr/>
        </p:nvSpPr>
        <p:spPr>
          <a:xfrm>
            <a:off x="3291837" y="-5347"/>
            <a:ext cx="8900163" cy="6863347"/>
          </a:xfrm>
          <a:prstGeom prst="rect">
            <a:avLst/>
          </a:prstGeom>
          <a:solidFill>
            <a:srgbClr val="E2E2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10" name="Google Shape;203;p9">
            <a:extLst>
              <a:ext uri="{FF2B5EF4-FFF2-40B4-BE49-F238E27FC236}">
                <a16:creationId xmlns:a16="http://schemas.microsoft.com/office/drawing/2014/main" id="{A01F7FA3-09B0-8378-C5EF-4097FCAD487C}"/>
              </a:ext>
            </a:extLst>
          </p:cNvPr>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9BBEA8DC-5451-1E95-1366-E5BCB9680FF4}"/>
              </a:ext>
            </a:extLst>
          </p:cNvPr>
          <p:cNvSpPr txBox="1">
            <a:spLocks/>
          </p:cNvSpPr>
          <p:nvPr/>
        </p:nvSpPr>
        <p:spPr>
          <a:xfrm>
            <a:off x="394420" y="638259"/>
            <a:ext cx="3389263"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spcBef>
                <a:spcPts val="0"/>
              </a:spcBef>
              <a:buClr>
                <a:schemeClr val="lt1"/>
              </a:buClr>
              <a:buSzPts val="4400"/>
              <a:buFont typeface="Arial"/>
              <a:buNone/>
            </a:pPr>
            <a:r>
              <a:rPr lang="es" sz="3600" b="1" i="0" u="none" baseline="0">
                <a:solidFill>
                  <a:srgbClr val="F5333F"/>
                </a:solidFill>
                <a:latin typeface="Arial"/>
                <a:ea typeface="Arial"/>
                <a:cs typeface="Arial"/>
                <a:sym typeface="Arial"/>
              </a:rPr>
              <a:t>¿Por qué son importantes los primeros auxilios psicológicos y el apoyo psicosocial?</a:t>
            </a:r>
            <a:endParaRPr lang="es" sz="1800" b="1" dirty="0">
              <a:solidFill>
                <a:srgbClr val="F5333F"/>
              </a:solidFill>
              <a:latin typeface="Arial"/>
              <a:ea typeface="Arial"/>
              <a:cs typeface="Arial"/>
              <a:sym typeface="Arial"/>
            </a:endParaRPr>
          </a:p>
        </p:txBody>
      </p:sp>
      <p:pic>
        <p:nvPicPr>
          <p:cNvPr id="2" name="Psychosocial Support">
            <a:hlinkClick r:id="" action="ppaction://media"/>
            <a:extLst>
              <a:ext uri="{FF2B5EF4-FFF2-40B4-BE49-F238E27FC236}">
                <a16:creationId xmlns:a16="http://schemas.microsoft.com/office/drawing/2014/main" id="{4E205590-C339-D6F8-AB1F-CDB0E41A7F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04460" y="1061903"/>
            <a:ext cx="7987540" cy="4728846"/>
          </a:xfrm>
          <a:prstGeom prst="rect">
            <a:avLst/>
          </a:prstGeom>
        </p:spPr>
      </p:pic>
    </p:spTree>
    <p:extLst>
      <p:ext uri="{BB962C8B-B14F-4D97-AF65-F5344CB8AC3E}">
        <p14:creationId xmlns:p14="http://schemas.microsoft.com/office/powerpoint/2010/main" val="123948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1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4DE1E-17C7-8B54-EE0F-ADC041159958}"/>
            </a:ext>
          </a:extLst>
        </p:cNvPr>
        <p:cNvGrpSpPr/>
        <p:nvPr/>
      </p:nvGrpSpPr>
      <p:grpSpPr>
        <a:xfrm>
          <a:off x="0" y="0"/>
          <a:ext cx="0" cy="0"/>
          <a:chOff x="0" y="0"/>
          <a:chExt cx="0" cy="0"/>
        </a:xfrm>
      </p:grpSpPr>
      <p:sp>
        <p:nvSpPr>
          <p:cNvPr id="10" name="Google Shape;203;p9">
            <a:extLst>
              <a:ext uri="{FF2B5EF4-FFF2-40B4-BE49-F238E27FC236}">
                <a16:creationId xmlns:a16="http://schemas.microsoft.com/office/drawing/2014/main" id="{6C015108-DF9F-AFDA-E9C2-E3EB528EB8FE}"/>
              </a:ext>
            </a:extLst>
          </p:cNvPr>
          <p:cNvSpPr/>
          <p:nvPr/>
        </p:nvSpPr>
        <p:spPr>
          <a:xfrm>
            <a:off x="-16474" y="-5347"/>
            <a:ext cx="3413641"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B0130AFA-AF24-AF65-5F95-099F5CBDE630}"/>
              </a:ext>
            </a:extLst>
          </p:cNvPr>
          <p:cNvSpPr txBox="1">
            <a:spLocks/>
          </p:cNvSpPr>
          <p:nvPr/>
        </p:nvSpPr>
        <p:spPr>
          <a:xfrm>
            <a:off x="232150" y="638259"/>
            <a:ext cx="3036281"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spcBef>
                <a:spcPts val="0"/>
              </a:spcBef>
              <a:buClr>
                <a:schemeClr val="lt1"/>
              </a:buClr>
              <a:buSzPts val="4400"/>
              <a:buFont typeface="Arial"/>
              <a:buNone/>
            </a:pPr>
            <a:r>
              <a:rPr lang="es" sz="32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Los tres</a:t>
            </a:r>
            <a:r>
              <a:rPr lang="es" sz="32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principios de primeros auxilios psicológicos</a:t>
            </a:r>
            <a:endParaRPr lang="es" sz="1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4" name="Picture 3">
            <a:extLst>
              <a:ext uri="{FF2B5EF4-FFF2-40B4-BE49-F238E27FC236}">
                <a16:creationId xmlns:a16="http://schemas.microsoft.com/office/drawing/2014/main" id="{84186DE7-C2D6-561A-2ADA-2154B6424C47}"/>
              </a:ext>
            </a:extLst>
          </p:cNvPr>
          <p:cNvPicPr>
            <a:picLocks noChangeAspect="1"/>
          </p:cNvPicPr>
          <p:nvPr/>
        </p:nvPicPr>
        <p:blipFill>
          <a:blip r:embed="rId2"/>
          <a:stretch>
            <a:fillRect/>
          </a:stretch>
        </p:blipFill>
        <p:spPr>
          <a:xfrm>
            <a:off x="3397167" y="0"/>
            <a:ext cx="8794833" cy="2318400"/>
          </a:xfrm>
          <a:prstGeom prst="rect">
            <a:avLst/>
          </a:prstGeom>
        </p:spPr>
      </p:pic>
      <p:sp>
        <p:nvSpPr>
          <p:cNvPr id="5" name="TextBox 4">
            <a:extLst>
              <a:ext uri="{FF2B5EF4-FFF2-40B4-BE49-F238E27FC236}">
                <a16:creationId xmlns:a16="http://schemas.microsoft.com/office/drawing/2014/main" id="{FA6CCDE9-0822-F53E-684F-0606A2EF9ADC}"/>
              </a:ext>
            </a:extLst>
          </p:cNvPr>
          <p:cNvSpPr txBox="1"/>
          <p:nvPr/>
        </p:nvSpPr>
        <p:spPr>
          <a:xfrm>
            <a:off x="3736325" y="2160661"/>
            <a:ext cx="2278269" cy="3970318"/>
          </a:xfrm>
          <a:prstGeom prst="rect">
            <a:avLst/>
          </a:prstGeom>
          <a:noFill/>
        </p:spPr>
        <p:txBody>
          <a:bodyPr wrap="square">
            <a:spAutoFit/>
          </a:bodyPr>
          <a:lstStyle/>
          <a:p>
            <a:pPr algn="just" rtl="0">
              <a:buClr>
                <a:srgbClr val="055A99"/>
              </a:buClr>
            </a:pPr>
            <a:endParaRPr lang="es" b="1"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es" b="0" i="0" u="none" baseline="0">
                <a:latin typeface="Open sans" panose="020B0606030504020204" pitchFamily="34" charset="0"/>
                <a:ea typeface="Open sans" panose="020B0606030504020204" pitchFamily="34" charset="0"/>
                <a:cs typeface="Open sans" panose="020B0606030504020204" pitchFamily="34" charset="0"/>
              </a:rPr>
              <a:t>Información sobre lo que ha ocurrido y está ocurriendo.</a:t>
            </a:r>
          </a:p>
          <a:p>
            <a:pPr marL="285750" indent="-285750" algn="l" rtl="0">
              <a:buClr>
                <a:srgbClr val="F5333F"/>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es" b="0" i="0" u="none" baseline="0">
                <a:latin typeface="Open sans" panose="020B0606030504020204" pitchFamily="34" charset="0"/>
                <a:ea typeface="Open sans" panose="020B0606030504020204" pitchFamily="34" charset="0"/>
                <a:cs typeface="Open sans" panose="020B0606030504020204" pitchFamily="34" charset="0"/>
              </a:rPr>
              <a:t>Quién necesita ayuda.</a:t>
            </a:r>
          </a:p>
          <a:p>
            <a:pPr marL="285750" indent="-285750" algn="l" rtl="0">
              <a:buClr>
                <a:srgbClr val="F5333F"/>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es" b="0" i="0" u="none" baseline="0">
                <a:latin typeface="Open sans" panose="020B0606030504020204" pitchFamily="34" charset="0"/>
                <a:ea typeface="Open sans" panose="020B0606030504020204" pitchFamily="34" charset="0"/>
                <a:cs typeface="Open sans" panose="020B0606030504020204" pitchFamily="34" charset="0"/>
              </a:rPr>
              <a:t>Riesgos para la seguridad</a:t>
            </a:r>
          </a:p>
          <a:p>
            <a:pPr marL="285750" indent="-285750" algn="l" rtl="0">
              <a:buClr>
                <a:srgbClr val="F5333F"/>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es" b="0" i="0" u="none" baseline="0">
                <a:latin typeface="Open sans" panose="020B0606030504020204" pitchFamily="34" charset="0"/>
                <a:ea typeface="Open sans" panose="020B0606030504020204" pitchFamily="34" charset="0"/>
                <a:cs typeface="Open sans" panose="020B0606030504020204" pitchFamily="34" charset="0"/>
              </a:rPr>
              <a:t>Lesiones físicas</a:t>
            </a:r>
          </a:p>
          <a:p>
            <a:pPr marL="285750" indent="-285750" algn="l" rtl="0">
              <a:buClr>
                <a:srgbClr val="F5333F"/>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es" b="0" i="0" u="none" baseline="0">
                <a:latin typeface="Open sans" panose="020B0606030504020204" pitchFamily="34" charset="0"/>
                <a:ea typeface="Open sans" panose="020B0606030504020204" pitchFamily="34" charset="0"/>
                <a:cs typeface="Open sans" panose="020B0606030504020204" pitchFamily="34" charset="0"/>
              </a:rPr>
              <a:t>Necesidades básicas y prácticas inmediatas</a:t>
            </a:r>
          </a:p>
          <a:p>
            <a:pPr marL="285750" indent="-285750" algn="l" rtl="0">
              <a:buClr>
                <a:srgbClr val="F5333F"/>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es" b="0" i="0" u="none" baseline="0">
                <a:latin typeface="Open sans" panose="020B0606030504020204" pitchFamily="34" charset="0"/>
                <a:ea typeface="Open sans" panose="020B0606030504020204" pitchFamily="34" charset="0"/>
                <a:cs typeface="Open sans" panose="020B0606030504020204" pitchFamily="34" charset="0"/>
              </a:rPr>
              <a:t>Reacciones emocionales.</a:t>
            </a:r>
          </a:p>
          <a:p>
            <a:pPr marL="285750" indent="-285750" algn="l" rtl="0">
              <a:buClr>
                <a:srgbClr val="055A99"/>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055A99"/>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F5A5FB97-0C5F-70FD-1D52-C66447E7249D}"/>
              </a:ext>
            </a:extLst>
          </p:cNvPr>
          <p:cNvSpPr txBox="1"/>
          <p:nvPr/>
        </p:nvSpPr>
        <p:spPr>
          <a:xfrm>
            <a:off x="6482487" y="1894847"/>
            <a:ext cx="3149927" cy="5324535"/>
          </a:xfrm>
          <a:prstGeom prst="rect">
            <a:avLst/>
          </a:prstGeom>
          <a:noFill/>
        </p:spPr>
        <p:txBody>
          <a:bodyPr wrap="square">
            <a:spAutoFit/>
          </a:bodyPr>
          <a:lstStyle/>
          <a:p>
            <a:pPr algn="just" rtl="0">
              <a:buClr>
                <a:srgbClr val="055A99"/>
              </a:buClr>
            </a:pPr>
            <a:endParaRPr lang="es" sz="1800" b="1" dirty="0">
              <a:latin typeface="Open sans" panose="020B0606030504020204" pitchFamily="34" charset="0"/>
              <a:ea typeface="Open sans" panose="020B0606030504020204" pitchFamily="34" charset="0"/>
              <a:cs typeface="Open sans" panose="020B0606030504020204" pitchFamily="34" charset="0"/>
            </a:endParaRPr>
          </a:p>
          <a:p>
            <a:pPr algn="just" rtl="0">
              <a:buClr>
                <a:srgbClr val="055A99"/>
              </a:buClr>
            </a:pPr>
            <a:endParaRPr lang="es" b="1"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es" b="0" i="0" u="none" baseline="0" dirty="0">
                <a:latin typeface="Open sans" panose="020B0606030504020204" pitchFamily="34" charset="0"/>
                <a:ea typeface="Open sans" panose="020B0606030504020204" pitchFamily="34" charset="0"/>
                <a:cs typeface="Open sans" panose="020B0606030504020204" pitchFamily="34" charset="0"/>
              </a:rPr>
              <a:t>Ser consciente de cómo se acerca a alguien.</a:t>
            </a:r>
          </a:p>
          <a:p>
            <a:pPr marL="285750" indent="-285750" algn="l" rtl="0">
              <a:buClr>
                <a:srgbClr val="F5333F"/>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es" b="0" i="0" u="none" baseline="0" dirty="0">
                <a:latin typeface="Open sans" panose="020B0606030504020204" pitchFamily="34" charset="0"/>
                <a:ea typeface="Open sans" panose="020B0606030504020204" pitchFamily="34" charset="0"/>
                <a:cs typeface="Open sans" panose="020B0606030504020204" pitchFamily="34" charset="0"/>
              </a:rPr>
              <a:t>Introducción.</a:t>
            </a:r>
          </a:p>
          <a:p>
            <a:pPr marL="285750" indent="-285750" algn="l" rtl="0">
              <a:buClr>
                <a:srgbClr val="F5333F"/>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es" b="0" i="0" u="none" baseline="0" dirty="0">
                <a:latin typeface="Open sans" panose="020B0606030504020204" pitchFamily="34" charset="0"/>
                <a:ea typeface="Open sans" panose="020B0606030504020204" pitchFamily="34" charset="0"/>
                <a:cs typeface="Open sans" panose="020B0606030504020204" pitchFamily="34" charset="0"/>
              </a:rPr>
              <a:t>Prestar atención y escuchar activamente.</a:t>
            </a:r>
          </a:p>
          <a:p>
            <a:pPr marL="285750" indent="-285750" algn="l" rtl="0">
              <a:buClr>
                <a:srgbClr val="F5333F"/>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es" b="0" i="0" u="none" baseline="0" dirty="0">
                <a:latin typeface="Open sans" panose="020B0606030504020204" pitchFamily="34" charset="0"/>
                <a:ea typeface="Open sans" panose="020B0606030504020204" pitchFamily="34" charset="0"/>
                <a:cs typeface="Open sans" panose="020B0606030504020204" pitchFamily="34" charset="0"/>
              </a:rPr>
              <a:t>Aceptar los sentimientos de los demás.</a:t>
            </a:r>
          </a:p>
          <a:p>
            <a:pPr marL="285750" indent="-285750" algn="l" rtl="0">
              <a:buClr>
                <a:srgbClr val="F5333F"/>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es" b="0" i="0" u="none" baseline="0" dirty="0">
                <a:latin typeface="Open sans" panose="020B0606030504020204" pitchFamily="34" charset="0"/>
                <a:ea typeface="Open sans" panose="020B0606030504020204" pitchFamily="34" charset="0"/>
                <a:cs typeface="Open sans" panose="020B0606030504020204" pitchFamily="34" charset="0"/>
              </a:rPr>
              <a:t>Calmar a la persona en apuros.</a:t>
            </a:r>
          </a:p>
          <a:p>
            <a:pPr marL="285750" indent="-285750" algn="l" rtl="0">
              <a:buClr>
                <a:srgbClr val="F5333F"/>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es" b="0" i="0" u="none" baseline="0" dirty="0">
                <a:latin typeface="Open sans" panose="020B0606030504020204" pitchFamily="34" charset="0"/>
                <a:ea typeface="Open sans" panose="020B0606030504020204" pitchFamily="34" charset="0"/>
                <a:cs typeface="Open sans" panose="020B0606030504020204" pitchFamily="34" charset="0"/>
              </a:rPr>
              <a:t>Preguntar por las necesidades y preocupaciones.</a:t>
            </a:r>
          </a:p>
          <a:p>
            <a:pPr marL="285750" indent="-285750" algn="l" rtl="0">
              <a:buClr>
                <a:srgbClr val="F5333F"/>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es" b="0" i="0" u="none" baseline="0" dirty="0">
                <a:latin typeface="Open sans" panose="020B0606030504020204" pitchFamily="34" charset="0"/>
                <a:ea typeface="Open sans" panose="020B0606030504020204" pitchFamily="34" charset="0"/>
                <a:cs typeface="Open sans" panose="020B0606030504020204" pitchFamily="34" charset="0"/>
              </a:rPr>
              <a:t>Ayudar a la persona en apuros a encontrar soluciones a sus necesidades y problemas inmediatos.</a:t>
            </a:r>
          </a:p>
          <a:p>
            <a:pPr marL="285750" indent="-285750" algn="l" rtl="0">
              <a:buClr>
                <a:srgbClr val="055A99"/>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055A99"/>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EEAB8B97-4B6F-868E-8153-3E6F5DD6226B}"/>
              </a:ext>
            </a:extLst>
          </p:cNvPr>
          <p:cNvSpPr txBox="1"/>
          <p:nvPr/>
        </p:nvSpPr>
        <p:spPr>
          <a:xfrm>
            <a:off x="9632415" y="1639917"/>
            <a:ext cx="2278269" cy="4031873"/>
          </a:xfrm>
          <a:prstGeom prst="rect">
            <a:avLst/>
          </a:prstGeom>
          <a:noFill/>
        </p:spPr>
        <p:txBody>
          <a:bodyPr wrap="square">
            <a:spAutoFit/>
          </a:bodyPr>
          <a:lstStyle/>
          <a:p>
            <a:pPr algn="just" rtl="0">
              <a:buClr>
                <a:srgbClr val="055A99"/>
              </a:buClr>
            </a:pPr>
            <a:endParaRPr lang="es" sz="1800" b="1" dirty="0">
              <a:latin typeface="Open sans" panose="020B0606030504020204" pitchFamily="34" charset="0"/>
              <a:ea typeface="Open sans" panose="020B0606030504020204" pitchFamily="34" charset="0"/>
              <a:cs typeface="Open sans" panose="020B0606030504020204" pitchFamily="34" charset="0"/>
            </a:endParaRPr>
          </a:p>
          <a:p>
            <a:pPr algn="just" rtl="0">
              <a:buClr>
                <a:srgbClr val="055A99"/>
              </a:buClr>
            </a:pPr>
            <a:endParaRPr lang="es" b="1"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055A99"/>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es" b="0" i="0" u="none" baseline="0">
                <a:latin typeface="Open sans" panose="020B0606030504020204" pitchFamily="34" charset="0"/>
                <a:ea typeface="Open sans" panose="020B0606030504020204" pitchFamily="34" charset="0"/>
                <a:cs typeface="Open sans" panose="020B0606030504020204" pitchFamily="34" charset="0"/>
              </a:rPr>
              <a:t>Ayudar a la gente a acceder a la información.</a:t>
            </a:r>
          </a:p>
          <a:p>
            <a:pPr marL="285750" indent="-285750" algn="l" rtl="0">
              <a:buClr>
                <a:srgbClr val="F5333F"/>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es" b="0" i="0" u="none" baseline="0">
                <a:latin typeface="Open sans" panose="020B0606030504020204" pitchFamily="34" charset="0"/>
                <a:ea typeface="Open sans" panose="020B0606030504020204" pitchFamily="34" charset="0"/>
                <a:cs typeface="Open sans" panose="020B0606030504020204" pitchFamily="34" charset="0"/>
              </a:rPr>
              <a:t>Animar a la gente a conectar con sus seres queridos y el apoyo social.</a:t>
            </a:r>
          </a:p>
          <a:p>
            <a:pPr marL="285750" indent="-285750" algn="l" rtl="0">
              <a:buClr>
                <a:srgbClr val="F5333F"/>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es" b="0" i="0" u="none" baseline="0">
                <a:latin typeface="Open sans" panose="020B0606030504020204" pitchFamily="34" charset="0"/>
                <a:ea typeface="Open sans" panose="020B0606030504020204" pitchFamily="34" charset="0"/>
                <a:cs typeface="Open sans" panose="020B0606030504020204" pitchFamily="34" charset="0"/>
              </a:rPr>
              <a:t>Abordar problemas prácticos.</a:t>
            </a:r>
          </a:p>
          <a:p>
            <a:pPr marL="285750" indent="-285750" algn="l" rtl="0">
              <a:buClr>
                <a:srgbClr val="F5333F"/>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es" b="0" i="0" u="none" baseline="0">
                <a:latin typeface="Open sans" panose="020B0606030504020204" pitchFamily="34" charset="0"/>
                <a:ea typeface="Open sans" panose="020B0606030504020204" pitchFamily="34" charset="0"/>
                <a:cs typeface="Open sans" panose="020B0606030504020204" pitchFamily="34" charset="0"/>
              </a:rPr>
              <a:t>Acceder a los servicios y a otras ayudas.</a:t>
            </a:r>
          </a:p>
          <a:p>
            <a:pPr marL="285750" indent="-285750" algn="l" rtl="0">
              <a:buClr>
                <a:srgbClr val="055A99"/>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055A99"/>
              </a:buClr>
              <a:buFont typeface="Arial" panose="020B0604020202020204" pitchFamily="34" charset="0"/>
              <a:buChar char="•"/>
            </a:pPr>
            <a:endParaRPr lang="es"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ZoneTexte 1">
            <a:extLst>
              <a:ext uri="{FF2B5EF4-FFF2-40B4-BE49-F238E27FC236}">
                <a16:creationId xmlns:a16="http://schemas.microsoft.com/office/drawing/2014/main" id="{4BC62F4C-DFEE-316D-02E4-E2FB5DF2DDF8}"/>
              </a:ext>
            </a:extLst>
          </p:cNvPr>
          <p:cNvSpPr txBox="1"/>
          <p:nvPr/>
        </p:nvSpPr>
        <p:spPr>
          <a:xfrm>
            <a:off x="4282964" y="238149"/>
            <a:ext cx="1184989" cy="400110"/>
          </a:xfrm>
          <a:prstGeom prst="rect">
            <a:avLst/>
          </a:prstGeom>
          <a:solidFill>
            <a:schemeClr val="bg1"/>
          </a:solidFill>
        </p:spPr>
        <p:txBody>
          <a:bodyPr wrap="square" rtlCol="0">
            <a:spAutoFit/>
          </a:bodyPr>
          <a:lstStyle/>
          <a:p>
            <a:pPr algn="ctr" rtl="0"/>
            <a:r>
              <a:rPr lang="es" sz="2000" b="1" i="0" u="none" baseline="0">
                <a:solidFill>
                  <a:srgbClr val="FF0000"/>
                </a:solidFill>
              </a:rPr>
              <a:t>Mirar</a:t>
            </a:r>
            <a:endParaRPr lang="es" sz="2000" b="1" dirty="0">
              <a:solidFill>
                <a:srgbClr val="FF0000"/>
              </a:solidFill>
            </a:endParaRPr>
          </a:p>
        </p:txBody>
      </p:sp>
      <p:sp>
        <p:nvSpPr>
          <p:cNvPr id="3" name="ZoneTexte 2">
            <a:extLst>
              <a:ext uri="{FF2B5EF4-FFF2-40B4-BE49-F238E27FC236}">
                <a16:creationId xmlns:a16="http://schemas.microsoft.com/office/drawing/2014/main" id="{0450CED8-0CF3-AF7C-61D8-48AF30452B11}"/>
              </a:ext>
            </a:extLst>
          </p:cNvPr>
          <p:cNvSpPr txBox="1"/>
          <p:nvPr/>
        </p:nvSpPr>
        <p:spPr>
          <a:xfrm>
            <a:off x="7202088" y="238149"/>
            <a:ext cx="1484410" cy="400110"/>
          </a:xfrm>
          <a:prstGeom prst="rect">
            <a:avLst/>
          </a:prstGeom>
          <a:solidFill>
            <a:schemeClr val="bg1"/>
          </a:solidFill>
        </p:spPr>
        <p:txBody>
          <a:bodyPr wrap="square" rtlCol="0">
            <a:spAutoFit/>
          </a:bodyPr>
          <a:lstStyle/>
          <a:p>
            <a:pPr algn="ctr" rtl="0"/>
            <a:r>
              <a:rPr lang="es" sz="2000" b="1" i="0" u="none" baseline="0" dirty="0">
                <a:solidFill>
                  <a:srgbClr val="FF0000"/>
                </a:solidFill>
              </a:rPr>
              <a:t>Escuchar</a:t>
            </a:r>
            <a:endParaRPr lang="es" sz="2000" b="1" dirty="0">
              <a:solidFill>
                <a:srgbClr val="FF0000"/>
              </a:solidFill>
            </a:endParaRPr>
          </a:p>
        </p:txBody>
      </p:sp>
      <p:sp>
        <p:nvSpPr>
          <p:cNvPr id="8" name="ZoneTexte 7">
            <a:extLst>
              <a:ext uri="{FF2B5EF4-FFF2-40B4-BE49-F238E27FC236}">
                <a16:creationId xmlns:a16="http://schemas.microsoft.com/office/drawing/2014/main" id="{919C76D6-2947-CE41-F1BD-971CE66B301B}"/>
              </a:ext>
            </a:extLst>
          </p:cNvPr>
          <p:cNvSpPr txBox="1"/>
          <p:nvPr/>
        </p:nvSpPr>
        <p:spPr>
          <a:xfrm>
            <a:off x="10179054" y="238149"/>
            <a:ext cx="1484410" cy="400110"/>
          </a:xfrm>
          <a:prstGeom prst="rect">
            <a:avLst/>
          </a:prstGeom>
          <a:solidFill>
            <a:schemeClr val="bg1"/>
          </a:solidFill>
        </p:spPr>
        <p:txBody>
          <a:bodyPr wrap="square" rtlCol="0">
            <a:spAutoFit/>
          </a:bodyPr>
          <a:lstStyle/>
          <a:p>
            <a:pPr algn="ctr" rtl="0"/>
            <a:r>
              <a:rPr lang="es" sz="2000" b="1" i="0" u="none" baseline="0" dirty="0">
                <a:solidFill>
                  <a:srgbClr val="FF0000"/>
                </a:solidFill>
              </a:rPr>
              <a:t>Conectar</a:t>
            </a:r>
            <a:endParaRPr lang="es" sz="2000" b="1" dirty="0">
              <a:solidFill>
                <a:srgbClr val="FF0000"/>
              </a:solidFill>
            </a:endParaRPr>
          </a:p>
        </p:txBody>
      </p:sp>
    </p:spTree>
    <p:extLst>
      <p:ext uri="{BB962C8B-B14F-4D97-AF65-F5344CB8AC3E}">
        <p14:creationId xmlns:p14="http://schemas.microsoft.com/office/powerpoint/2010/main" val="3609233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18" descr="A picture containing person, red&#10;&#10;Description automatically generated"/>
          <p:cNvPicPr preferRelativeResize="0"/>
          <p:nvPr/>
        </p:nvPicPr>
        <p:blipFill rotWithShape="1">
          <a:blip r:embed="rId3">
            <a:alphaModFix/>
            <a:extLst>
              <a:ext uri="{BEBA8EAE-BF5A-486C-A8C5-ECC9F3942E4B}">
                <a14:imgProps xmlns:a14="http://schemas.microsoft.com/office/drawing/2010/main">
                  <a14:imgLayer r:embed="rId4">
                    <a14:imgEffect>
                      <a14:saturation sat="66000"/>
                    </a14:imgEffect>
                  </a14:imgLayer>
                </a14:imgProps>
              </a:ext>
            </a:extLst>
          </a:blip>
          <a:srcRect l="4814" t="1930" r="10239" b="1842"/>
          <a:stretch/>
        </p:blipFill>
        <p:spPr>
          <a:xfrm>
            <a:off x="3108356" y="0"/>
            <a:ext cx="9083644" cy="6858001"/>
          </a:xfrm>
          <a:prstGeom prst="rect">
            <a:avLst/>
          </a:prstGeom>
          <a:noFill/>
          <a:ln>
            <a:noFill/>
          </a:ln>
        </p:spPr>
      </p:pic>
      <p:sp>
        <p:nvSpPr>
          <p:cNvPr id="341" name="Google Shape;341;p18"/>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42" name="Google Shape;342;p18"/>
          <p:cNvSpPr txBox="1"/>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La ventaja de recurrir a voluntarios para los primeros auxilios psicológicos</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3" name="Google Shape;343;p18"/>
          <p:cNvSpPr/>
          <p:nvPr/>
        </p:nvSpPr>
        <p:spPr>
          <a:xfrm>
            <a:off x="4376668" y="3047347"/>
            <a:ext cx="7435348" cy="3810653"/>
          </a:xfrm>
          <a:prstGeom prst="rect">
            <a:avLst/>
          </a:prstGeom>
          <a:solidFill>
            <a:schemeClr val="tx1">
              <a:lumMod val="75000"/>
              <a:lumOff val="25000"/>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 name="Google Shape;344;p18"/>
          <p:cNvSpPr txBox="1"/>
          <p:nvPr/>
        </p:nvSpPr>
        <p:spPr>
          <a:xfrm>
            <a:off x="4821439" y="3331213"/>
            <a:ext cx="6743700" cy="286228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s" sz="1800" b="0"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Los voluntarios suelen formar parte de la comunidad local</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chemeClr val="lt1"/>
              </a:buClr>
              <a:buSzPts val="1800"/>
              <a:buFont typeface="Arial"/>
              <a:buChar char="•"/>
            </a:pPr>
            <a:r>
              <a:rPr lang="es" sz="1800" b="0"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Los voluntarios locales suelen estar familiarizados con la cultura</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chemeClr val="dk1"/>
              </a:buClr>
              <a:buSzPts val="1800"/>
              <a:buFont typeface="Arial"/>
              <a:buNone/>
            </a:pP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chemeClr val="lt1"/>
              </a:buClr>
              <a:buSzPts val="1800"/>
              <a:buFont typeface="Arial"/>
              <a:buChar char="•"/>
            </a:pPr>
            <a:r>
              <a:rPr lang="es" sz="1800" b="0"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Los voluntarios suelen tener un acceso más fácil a la población afectada y la confianza de ésta, así como conocimientos locales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chemeClr val="dk1"/>
              </a:buClr>
              <a:buSzPts val="1800"/>
              <a:buFont typeface="Arial"/>
              <a:buNone/>
            </a:pP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chemeClr val="lt1"/>
              </a:buClr>
              <a:buSzPts val="1800"/>
              <a:buFont typeface="Arial"/>
              <a:buChar char="•"/>
            </a:pPr>
            <a:r>
              <a:rPr lang="es" sz="1800" b="0"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Los voluntarios intervienen a menudo en situaciones difíciles en un entorno en el que ellos mismos forman parte de esa comunidad.</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9"/>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55" name="Google Shape;355;p19"/>
          <p:cNvSpPr txBox="1"/>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Preparar a los CDRT para el estrés psicosocial</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endParaRPr sz="18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Arial"/>
              <a:buNone/>
            </a:pPr>
            <a:r>
              <a:rPr lang="es" sz="2400" b="0"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Antes de un desastre</a:t>
            </a:r>
            <a:endParaRPr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356" name="Google Shape;356;p19"/>
          <p:cNvSpPr txBox="1"/>
          <p:nvPr/>
        </p:nvSpPr>
        <p:spPr>
          <a:xfrm>
            <a:off x="6277686" y="1369710"/>
            <a:ext cx="479100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Proporcione </a:t>
            </a:r>
            <a:r>
              <a:rPr lang="es"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formación sobre gestión del estrés previa al desastre </a:t>
            </a: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a todo el personal de los CDRT.</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57" name="Google Shape;357;p19"/>
          <p:cNvSpPr txBox="1"/>
          <p:nvPr/>
        </p:nvSpPr>
        <p:spPr>
          <a:xfrm>
            <a:off x="6277686" y="2646915"/>
            <a:ext cx="4791008"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Informe al personal de los CDRT antes de que comience el esfuerzo</a:t>
            </a:r>
            <a:r>
              <a:rPr lang="es"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a:t>
            </a: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sobre lo que pueden esperar ver y lo que pueden esperar en términos de respuesta emocional en los supervivientes y en ellos mismos.</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58" name="Google Shape;358;p19"/>
          <p:cNvSpPr txBox="1"/>
          <p:nvPr/>
        </p:nvSpPr>
        <p:spPr>
          <a:xfrm>
            <a:off x="6277686" y="4478118"/>
            <a:ext cx="4791008"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Haga hincapié en que el CDRT es un equipo y </a:t>
            </a:r>
            <a:r>
              <a:rPr lang="es"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compartir la carga de trabajo y la carga emocional </a:t>
            </a: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puede ayudar a desactivar </a:t>
            </a: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emociones contenidas.</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359" name="Google Shape;359;p19"/>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5000103" y="1369710"/>
            <a:ext cx="753169" cy="753169"/>
          </a:xfrm>
          <a:prstGeom prst="rect">
            <a:avLst/>
          </a:prstGeom>
          <a:noFill/>
          <a:ln>
            <a:noFill/>
          </a:ln>
        </p:spPr>
      </p:pic>
      <p:pic>
        <p:nvPicPr>
          <p:cNvPr id="360" name="Google Shape;360;p19"/>
          <p:cNvPicPr preferRelativeResize="0"/>
          <p:nvPr/>
        </p:nvPicPr>
        <p:blipFill rotWithShape="1">
          <a:blip r:embed="rId5">
            <a:alphaModFix/>
            <a:extLst>
              <a:ext uri="{BEBA8EAE-BF5A-486C-A8C5-ECC9F3942E4B}">
                <a14:imgProps xmlns:a14="http://schemas.microsoft.com/office/drawing/2010/main">
                  <a14:imgLayer r:embed="rId6">
                    <a14:imgEffect>
                      <a14:saturation sat="0"/>
                    </a14:imgEffect>
                  </a14:imgLayer>
                </a14:imgProps>
              </a:ext>
            </a:extLst>
          </a:blip>
          <a:srcRect/>
          <a:stretch/>
        </p:blipFill>
        <p:spPr>
          <a:xfrm>
            <a:off x="5074591" y="2891186"/>
            <a:ext cx="604191" cy="711786"/>
          </a:xfrm>
          <a:prstGeom prst="rect">
            <a:avLst/>
          </a:prstGeom>
          <a:noFill/>
          <a:ln>
            <a:noFill/>
          </a:ln>
        </p:spPr>
      </p:pic>
      <p:pic>
        <p:nvPicPr>
          <p:cNvPr id="361" name="Google Shape;361;p19"/>
          <p:cNvPicPr preferRelativeResize="0"/>
          <p:nvPr/>
        </p:nvPicPr>
        <p:blipFill rotWithShape="1">
          <a:blip r:embed="rId7">
            <a:alphaModFix/>
            <a:extLst>
              <a:ext uri="{BEBA8EAE-BF5A-486C-A8C5-ECC9F3942E4B}">
                <a14:imgProps xmlns:a14="http://schemas.microsoft.com/office/drawing/2010/main">
                  <a14:imgLayer r:embed="rId8">
                    <a14:imgEffect>
                      <a14:saturation sat="0"/>
                    </a14:imgEffect>
                  </a14:imgLayer>
                </a14:imgProps>
              </a:ext>
            </a:extLst>
          </a:blip>
          <a:srcRect/>
          <a:stretch/>
        </p:blipFill>
        <p:spPr>
          <a:xfrm>
            <a:off x="4913197" y="4697938"/>
            <a:ext cx="926978" cy="70351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0"/>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72" name="Google Shape;372;p20"/>
          <p:cNvSpPr txBox="1"/>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Preparar a los CDRT para el estrés psicosocial</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endParaRPr sz="18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Arial"/>
              <a:buNone/>
            </a:pPr>
            <a:r>
              <a:rPr lang="es" sz="2400" b="0"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Durante un desastre</a:t>
            </a:r>
            <a:endParaRPr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73" name="Google Shape;373;p20"/>
          <p:cNvSpPr txBox="1"/>
          <p:nvPr/>
        </p:nvSpPr>
        <p:spPr>
          <a:xfrm>
            <a:off x="6362747" y="971555"/>
            <a:ext cx="47910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Anime</a:t>
            </a:r>
            <a:r>
              <a:rPr lang="es"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a:t>
            </a: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a los rescatadores a descansar y reagruparse</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74" name="Google Shape;374;p20"/>
          <p:cNvSpPr txBox="1"/>
          <p:nvPr/>
        </p:nvSpPr>
        <p:spPr>
          <a:xfrm>
            <a:off x="6362747" y="1910603"/>
            <a:ext cx="479100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Dirija a los rescatadores para que </a:t>
            </a:r>
            <a:r>
              <a:rPr lang="es"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tomen descansos </a:t>
            </a: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lejos de la zona del incidente. </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75" name="Google Shape;375;p20"/>
          <p:cNvSpPr txBox="1"/>
          <p:nvPr/>
        </p:nvSpPr>
        <p:spPr>
          <a:xfrm>
            <a:off x="6362747" y="3036113"/>
            <a:ext cx="4940942"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Aliente a los reanimadores a </a:t>
            </a:r>
            <a:r>
              <a:rPr lang="es"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alimentarse adecuadamente y a mantener la ingesta de líquidos</a:t>
            </a:r>
            <a:r>
              <a:rPr lang="es"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a:t>
            </a: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durante toda la operación.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76" name="Google Shape;376;p20"/>
          <p:cNvSpPr txBox="1"/>
          <p:nvPr/>
        </p:nvSpPr>
        <p:spPr>
          <a:xfrm>
            <a:off x="6362747" y="4368120"/>
            <a:ext cx="47910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Rote equipos </a:t>
            </a: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por descansos o nuevas tareas. </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377" name="Google Shape;377;p20"/>
          <p:cNvPicPr preferRelativeResize="0"/>
          <p:nvPr/>
        </p:nvPicPr>
        <p:blipFill rotWithShape="1">
          <a:blip r:embed="rId3">
            <a:alphaModFix/>
            <a:duotone>
              <a:prstClr val="black"/>
              <a:schemeClr val="tx2">
                <a:tint val="45000"/>
                <a:satMod val="400000"/>
              </a:schemeClr>
            </a:duotone>
          </a:blip>
          <a:srcRect/>
          <a:stretch/>
        </p:blipFill>
        <p:spPr>
          <a:xfrm>
            <a:off x="5002429" y="787913"/>
            <a:ext cx="744893" cy="736616"/>
          </a:xfrm>
          <a:prstGeom prst="rect">
            <a:avLst/>
          </a:prstGeom>
          <a:noFill/>
          <a:ln>
            <a:noFill/>
          </a:ln>
        </p:spPr>
      </p:pic>
      <p:pic>
        <p:nvPicPr>
          <p:cNvPr id="378" name="Google Shape;378;p20"/>
          <p:cNvPicPr preferRelativeResize="0"/>
          <p:nvPr/>
        </p:nvPicPr>
        <p:blipFill rotWithShape="1">
          <a:blip r:embed="rId4">
            <a:alphaModFix/>
            <a:duotone>
              <a:prstClr val="black"/>
              <a:schemeClr val="tx2">
                <a:tint val="45000"/>
                <a:satMod val="400000"/>
              </a:schemeClr>
            </a:duotone>
          </a:blip>
          <a:srcRect/>
          <a:stretch/>
        </p:blipFill>
        <p:spPr>
          <a:xfrm>
            <a:off x="5085195" y="1881449"/>
            <a:ext cx="579361" cy="736616"/>
          </a:xfrm>
          <a:prstGeom prst="rect">
            <a:avLst/>
          </a:prstGeom>
          <a:noFill/>
          <a:ln>
            <a:noFill/>
          </a:ln>
        </p:spPr>
      </p:pic>
      <p:pic>
        <p:nvPicPr>
          <p:cNvPr id="379" name="Google Shape;379;p20"/>
          <p:cNvPicPr preferRelativeResize="0"/>
          <p:nvPr/>
        </p:nvPicPr>
        <p:blipFill rotWithShape="1">
          <a:blip r:embed="rId5">
            <a:alphaModFix/>
            <a:duotone>
              <a:prstClr val="black"/>
              <a:schemeClr val="tx2">
                <a:tint val="45000"/>
                <a:satMod val="400000"/>
              </a:schemeClr>
            </a:duotone>
          </a:blip>
          <a:srcRect/>
          <a:stretch/>
        </p:blipFill>
        <p:spPr>
          <a:xfrm>
            <a:off x="5031397" y="2991372"/>
            <a:ext cx="708455" cy="728339"/>
          </a:xfrm>
          <a:prstGeom prst="rect">
            <a:avLst/>
          </a:prstGeom>
          <a:noFill/>
          <a:ln>
            <a:noFill/>
          </a:ln>
        </p:spPr>
      </p:pic>
      <p:pic>
        <p:nvPicPr>
          <p:cNvPr id="380" name="Google Shape;380;p20"/>
          <p:cNvPicPr preferRelativeResize="0"/>
          <p:nvPr/>
        </p:nvPicPr>
        <p:blipFill rotWithShape="1">
          <a:blip r:embed="rId6">
            <a:alphaModFix/>
            <a:duotone>
              <a:prstClr val="black"/>
              <a:schemeClr val="tx2">
                <a:tint val="45000"/>
                <a:satMod val="400000"/>
              </a:schemeClr>
            </a:duotone>
          </a:blip>
          <a:srcRect/>
          <a:stretch/>
        </p:blipFill>
        <p:spPr>
          <a:xfrm>
            <a:off x="5031397" y="4231680"/>
            <a:ext cx="761446" cy="720062"/>
          </a:xfrm>
          <a:prstGeom prst="rect">
            <a:avLst/>
          </a:prstGeom>
          <a:noFill/>
          <a:ln>
            <a:noFill/>
          </a:ln>
        </p:spPr>
      </p:pic>
      <p:sp>
        <p:nvSpPr>
          <p:cNvPr id="381" name="Google Shape;381;p20"/>
          <p:cNvSpPr txBox="1"/>
          <p:nvPr/>
        </p:nvSpPr>
        <p:spPr>
          <a:xfrm>
            <a:off x="6362747" y="5451055"/>
            <a:ext cx="47910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Saque a los trabajadores </a:t>
            </a: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gradualmente. </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382" name="Google Shape;382;p20"/>
          <p:cNvPicPr preferRelativeResize="0"/>
          <p:nvPr/>
        </p:nvPicPr>
        <p:blipFill rotWithShape="1">
          <a:blip r:embed="rId7">
            <a:alphaModFix/>
            <a:duotone>
              <a:prstClr val="black"/>
              <a:schemeClr val="tx2">
                <a:tint val="45000"/>
                <a:satMod val="400000"/>
              </a:schemeClr>
            </a:duotone>
          </a:blip>
          <a:srcRect/>
          <a:stretch/>
        </p:blipFill>
        <p:spPr>
          <a:xfrm>
            <a:off x="5085195" y="5321876"/>
            <a:ext cx="670402" cy="76972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1"/>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93" name="Google Shape;393;p21"/>
          <p:cNvSpPr txBox="1"/>
          <p:nvPr/>
        </p:nvSpPr>
        <p:spPr>
          <a:xfrm>
            <a:off x="349504" y="638259"/>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Preparar a los CDRT para el estrés psicosocial</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endParaRPr sz="18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Arial"/>
              <a:buNone/>
            </a:pPr>
            <a:r>
              <a:rPr lang="es" sz="2400" b="0"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Después de un desastre</a:t>
            </a:r>
            <a:endParaRPr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94" name="Google Shape;394;p21"/>
          <p:cNvSpPr txBox="1"/>
          <p:nvPr/>
        </p:nvSpPr>
        <p:spPr>
          <a:xfrm>
            <a:off x="6221836" y="1773389"/>
            <a:ext cx="4791008"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Dé una breve charla </a:t>
            </a: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(desactivación) con los trabajadores después del turno, en la que los trabajadores describan lo que encontraron y expresen sus sentimientos al respecto.</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95" name="Google Shape;395;p21"/>
          <p:cNvSpPr txBox="1"/>
          <p:nvPr/>
        </p:nvSpPr>
        <p:spPr>
          <a:xfrm>
            <a:off x="6221836" y="3469355"/>
            <a:ext cx="4791008"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Programe una reunión informativa de 1 a 3 días después del suceso</a:t>
            </a: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en la que los trabajadores describan lo que encontraron y expresen sus sentimientos al respecto de forma más profunda.</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396" name="Google Shape;396;p21"/>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5222835" y="1971521"/>
            <a:ext cx="604191" cy="695234"/>
          </a:xfrm>
          <a:prstGeom prst="rect">
            <a:avLst/>
          </a:prstGeom>
          <a:noFill/>
          <a:ln>
            <a:noFill/>
          </a:ln>
        </p:spPr>
      </p:pic>
      <p:pic>
        <p:nvPicPr>
          <p:cNvPr id="397" name="Google Shape;397;p21"/>
          <p:cNvPicPr preferRelativeResize="0"/>
          <p:nvPr/>
        </p:nvPicPr>
        <p:blipFill rotWithShape="1">
          <a:blip r:embed="rId5">
            <a:alphaModFix/>
            <a:extLst>
              <a:ext uri="{BEBA8EAE-BF5A-486C-A8C5-ECC9F3942E4B}">
                <a14:imgProps xmlns:a14="http://schemas.microsoft.com/office/drawing/2010/main">
                  <a14:imgLayer r:embed="rId6">
                    <a14:imgEffect>
                      <a14:saturation sat="0"/>
                    </a14:imgEffect>
                  </a14:imgLayer>
                </a14:imgProps>
              </a:ext>
            </a:extLst>
          </a:blip>
          <a:srcRect/>
          <a:stretch/>
        </p:blipFill>
        <p:spPr>
          <a:xfrm>
            <a:off x="5098264" y="3734123"/>
            <a:ext cx="728762" cy="67079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2"/>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08" name="Google Shape;408;p22"/>
          <p:cNvSpPr txBox="1"/>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Proporcionar apoyo psicosocial durante un desastre</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9" name="Google Shape;409;p22"/>
          <p:cNvSpPr txBox="1"/>
          <p:nvPr/>
        </p:nvSpPr>
        <p:spPr>
          <a:xfrm>
            <a:off x="5023884" y="1441167"/>
            <a:ext cx="6406116" cy="3970277"/>
          </a:xfrm>
          <a:prstGeom prst="rect">
            <a:avLst/>
          </a:prstGeom>
          <a:noFill/>
          <a:ln>
            <a:noFill/>
          </a:ln>
        </p:spPr>
        <p:txBody>
          <a:bodyPr spcFirstLastPara="1" wrap="square" lIns="91425" tIns="45700" rIns="91425" bIns="45700" anchor="t" anchorCtr="0">
            <a:spAutoFit/>
          </a:bodyPr>
          <a:lstStyle/>
          <a:p>
            <a:pPr marL="404813" marR="0" lvl="0" indent="-404813" algn="l" rtl="0">
              <a:spcBef>
                <a:spcPts val="0"/>
              </a:spcBef>
              <a:spcAft>
                <a:spcPts val="0"/>
              </a:spcAft>
              <a:buClr>
                <a:srgbClr val="F5333F"/>
              </a:buClr>
              <a:buSzPts val="2700"/>
              <a:buFont typeface="Wingdings" panose="05000000000000000000" pitchFamily="2" charset="2"/>
              <a:buChar char="ü"/>
            </a:pPr>
            <a:r>
              <a:rPr lang="es"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Estando disponibles y escuchando </a:t>
            </a: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cómo un acontecimiento angustioso ha afectado a una familia</a:t>
            </a:r>
            <a:endParaRPr dirty="0">
              <a:latin typeface="Open sans" panose="020B0606030504020204" pitchFamily="34" charset="0"/>
              <a:ea typeface="Open sans" panose="020B0606030504020204" pitchFamily="34" charset="0"/>
              <a:cs typeface="Open sans" panose="020B0606030504020204" pitchFamily="34" charset="0"/>
            </a:endParaRPr>
          </a:p>
          <a:p>
            <a:pPr marL="404813" marR="0" lvl="0" indent="-404813" algn="l" rtl="0">
              <a:spcBef>
                <a:spcPts val="0"/>
              </a:spcBef>
              <a:spcAft>
                <a:spcPts val="0"/>
              </a:spcAft>
              <a:buClr>
                <a:srgbClr val="F5333F"/>
              </a:buClr>
              <a:buSzPts val="2700"/>
              <a:buFont typeface="Wingdings" panose="05000000000000000000" pitchFamily="2" charset="2"/>
              <a:buChar char="ü"/>
            </a:pP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404813" marR="0" lvl="0" indent="-404813" algn="l" rtl="0">
              <a:spcBef>
                <a:spcPts val="0"/>
              </a:spcBef>
              <a:spcAft>
                <a:spcPts val="0"/>
              </a:spcAft>
              <a:buClr>
                <a:srgbClr val="F5333F"/>
              </a:buClr>
              <a:buSzPts val="2700"/>
              <a:buFont typeface="Wingdings" panose="05000000000000000000" pitchFamily="2" charset="2"/>
              <a:buChar char="ü"/>
            </a:pPr>
            <a:r>
              <a:rPr lang="es"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Contactando con los familiares en casos extremos </a:t>
            </a: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en los que crea que la persona puede causarse daño</a:t>
            </a:r>
            <a:endParaRPr dirty="0">
              <a:latin typeface="Open sans" panose="020B0606030504020204" pitchFamily="34" charset="0"/>
              <a:ea typeface="Open sans" panose="020B0606030504020204" pitchFamily="34" charset="0"/>
              <a:cs typeface="Open sans" panose="020B0606030504020204" pitchFamily="34" charset="0"/>
            </a:endParaRPr>
          </a:p>
          <a:p>
            <a:pPr marL="404813" marR="0" lvl="0" indent="-404813" algn="l" rtl="0">
              <a:spcBef>
                <a:spcPts val="0"/>
              </a:spcBef>
              <a:spcAft>
                <a:spcPts val="0"/>
              </a:spcAft>
              <a:buClr>
                <a:srgbClr val="F5333F"/>
              </a:buClr>
              <a:buSzPts val="2700"/>
              <a:buFont typeface="Wingdings" panose="05000000000000000000" pitchFamily="2" charset="2"/>
              <a:buChar char="ü"/>
            </a:pP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404813" marR="0" lvl="0" indent="-404813" algn="l" rtl="0">
              <a:spcBef>
                <a:spcPts val="0"/>
              </a:spcBef>
              <a:spcAft>
                <a:spcPts val="0"/>
              </a:spcAft>
              <a:buClr>
                <a:srgbClr val="F5333F"/>
              </a:buClr>
              <a:buSzPts val="2700"/>
              <a:buFont typeface="Wingdings" panose="05000000000000000000" pitchFamily="2" charset="2"/>
              <a:buChar char="ü"/>
            </a:pPr>
            <a:r>
              <a:rPr lang="es"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Asistiéndoles </a:t>
            </a: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en la organización de asuntos prácticos</a:t>
            </a:r>
            <a:endParaRPr dirty="0">
              <a:latin typeface="Open sans" panose="020B0606030504020204" pitchFamily="34" charset="0"/>
              <a:ea typeface="Open sans" panose="020B0606030504020204" pitchFamily="34" charset="0"/>
              <a:cs typeface="Open sans" panose="020B0606030504020204" pitchFamily="34" charset="0"/>
            </a:endParaRPr>
          </a:p>
          <a:p>
            <a:pPr marL="404813" marR="0" lvl="0" indent="-404813" algn="l" rtl="0">
              <a:spcBef>
                <a:spcPts val="0"/>
              </a:spcBef>
              <a:spcAft>
                <a:spcPts val="0"/>
              </a:spcAft>
              <a:buClr>
                <a:srgbClr val="F5333F"/>
              </a:buClr>
              <a:buSzPts val="2700"/>
              <a:buFont typeface="Wingdings" panose="05000000000000000000" pitchFamily="2" charset="2"/>
              <a:buChar char="ü"/>
            </a:pP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404813" marR="0" lvl="0" indent="-404813" algn="l" rtl="0">
              <a:spcBef>
                <a:spcPts val="0"/>
              </a:spcBef>
              <a:spcAft>
                <a:spcPts val="0"/>
              </a:spcAft>
              <a:buClr>
                <a:srgbClr val="F5333F"/>
              </a:buClr>
              <a:buSzPts val="2700"/>
              <a:buFont typeface="Wingdings" panose="05000000000000000000" pitchFamily="2" charset="2"/>
              <a:buChar char="ü"/>
            </a:pPr>
            <a:r>
              <a:rPr lang="es"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Promoviendo y apoyando </a:t>
            </a: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las iniciativas comunitarias, por ejemplo, el apoyo a domicilio, las intervenciones en las escuelas, la formación profesional y de oficios, la creación de centros comunitarios.</a:t>
            </a:r>
            <a:endParaRPr dirty="0">
              <a:latin typeface="Open sans" panose="020B0606030504020204" pitchFamily="34" charset="0"/>
              <a:ea typeface="Open sans" panose="020B0606030504020204" pitchFamily="34" charset="0"/>
              <a:cs typeface="Open sans" panose="020B0606030504020204" pitchFamily="34" charset="0"/>
            </a:endParaRPr>
          </a:p>
          <a:p>
            <a:pPr marL="404813" marR="0" lvl="0" indent="-404813" algn="l" rtl="0">
              <a:spcBef>
                <a:spcPts val="0"/>
              </a:spcBef>
              <a:spcAft>
                <a:spcPts val="0"/>
              </a:spcAft>
              <a:buClr>
                <a:srgbClr val="F5333F"/>
              </a:buClr>
              <a:buSzPts val="2700"/>
              <a:buFont typeface="Wingdings" panose="05000000000000000000" pitchFamily="2" charset="2"/>
              <a:buChar char="ü"/>
            </a:pP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404813" marR="0" lvl="0" indent="-404813" algn="l" rtl="0">
              <a:spcBef>
                <a:spcPts val="0"/>
              </a:spcBef>
              <a:spcAft>
                <a:spcPts val="0"/>
              </a:spcAft>
              <a:buClr>
                <a:srgbClr val="F5333F"/>
              </a:buClr>
              <a:buSzPts val="2700"/>
              <a:buFont typeface="Wingdings" panose="05000000000000000000" pitchFamily="2" charset="2"/>
              <a:buChar char="ü"/>
            </a:pP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Creando </a:t>
            </a:r>
            <a:r>
              <a:rPr lang="es"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grupos de apoyo.</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20" name="Google Shape;420;p23"/>
          <p:cNvSpPr txBox="1"/>
          <p:nvPr/>
        </p:nvSpPr>
        <p:spPr>
          <a:xfrm>
            <a:off x="528506" y="638259"/>
            <a:ext cx="3121092"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Actitudes y frases que deben evitarse</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1" name="Google Shape;421;p23"/>
          <p:cNvSpPr txBox="1"/>
          <p:nvPr/>
        </p:nvSpPr>
        <p:spPr>
          <a:xfrm>
            <a:off x="5640572" y="1418278"/>
            <a:ext cx="6100009" cy="4662775"/>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rgbClr val="055A99"/>
              </a:buClr>
              <a:buSzPts val="2700"/>
            </a:pPr>
            <a:r>
              <a:rPr lang="es"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«Comprendo».  </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14300" algn="l" rtl="0">
              <a:lnSpc>
                <a:spcPct val="150000"/>
              </a:lnSpc>
              <a:spcBef>
                <a:spcPts val="0"/>
              </a:spcBef>
              <a:spcAft>
                <a:spcPts val="0"/>
              </a:spcAft>
              <a:buClr>
                <a:srgbClr val="055A99"/>
              </a:buClr>
              <a:buSzPts val="2700"/>
              <a:buFont typeface="Arial"/>
              <a:buNone/>
            </a:pPr>
            <a:endParaRPr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R="0" lvl="0" algn="l" rtl="0">
              <a:lnSpc>
                <a:spcPct val="150000"/>
              </a:lnSpc>
              <a:spcBef>
                <a:spcPts val="0"/>
              </a:spcBef>
              <a:spcAft>
                <a:spcPts val="0"/>
              </a:spcAft>
              <a:buClr>
                <a:srgbClr val="055A99"/>
              </a:buClr>
              <a:buSzPts val="2700"/>
            </a:pPr>
            <a:r>
              <a:rPr lang="es"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«No se sienta mal». </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14300" algn="l" rtl="0">
              <a:lnSpc>
                <a:spcPct val="150000"/>
              </a:lnSpc>
              <a:spcBef>
                <a:spcPts val="0"/>
              </a:spcBef>
              <a:spcAft>
                <a:spcPts val="0"/>
              </a:spcAft>
              <a:buClr>
                <a:srgbClr val="055A99"/>
              </a:buClr>
              <a:buSzPts val="2700"/>
              <a:buFont typeface="Arial"/>
              <a:buNone/>
            </a:pPr>
            <a:endParaRPr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R="0" lvl="0" algn="l" rtl="0">
              <a:lnSpc>
                <a:spcPct val="150000"/>
              </a:lnSpc>
              <a:spcBef>
                <a:spcPts val="0"/>
              </a:spcBef>
              <a:spcAft>
                <a:spcPts val="0"/>
              </a:spcAft>
              <a:buClr>
                <a:srgbClr val="055A99"/>
              </a:buClr>
              <a:buSzPts val="2700"/>
            </a:pPr>
            <a:r>
              <a:rPr lang="es"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«Usted es fuerte/Lo superará». </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14300" algn="l" rtl="0">
              <a:lnSpc>
                <a:spcPct val="150000"/>
              </a:lnSpc>
              <a:spcBef>
                <a:spcPts val="0"/>
              </a:spcBef>
              <a:spcAft>
                <a:spcPts val="0"/>
              </a:spcAft>
              <a:buClr>
                <a:srgbClr val="055A99"/>
              </a:buClr>
              <a:buSzPts val="2700"/>
              <a:buFont typeface="Arial"/>
              <a:buNone/>
            </a:pPr>
            <a:endParaRPr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R="0" lvl="0" algn="l" rtl="0">
              <a:lnSpc>
                <a:spcPct val="150000"/>
              </a:lnSpc>
              <a:spcBef>
                <a:spcPts val="0"/>
              </a:spcBef>
              <a:spcAft>
                <a:spcPts val="0"/>
              </a:spcAft>
              <a:buClr>
                <a:srgbClr val="055A99"/>
              </a:buClr>
              <a:buSzPts val="2700"/>
            </a:pPr>
            <a:r>
              <a:rPr lang="es"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«No llore». </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14300" algn="l" rtl="0">
              <a:lnSpc>
                <a:spcPct val="150000"/>
              </a:lnSpc>
              <a:spcBef>
                <a:spcPts val="0"/>
              </a:spcBef>
              <a:spcAft>
                <a:spcPts val="0"/>
              </a:spcAft>
              <a:buClr>
                <a:srgbClr val="055A99"/>
              </a:buClr>
              <a:buSzPts val="2700"/>
              <a:buFont typeface="Arial"/>
              <a:buNone/>
            </a:pPr>
            <a:endParaRPr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R="0" lvl="0" algn="l" rtl="0">
              <a:lnSpc>
                <a:spcPct val="150000"/>
              </a:lnSpc>
              <a:spcBef>
                <a:spcPts val="0"/>
              </a:spcBef>
              <a:spcAft>
                <a:spcPts val="0"/>
              </a:spcAft>
              <a:buClr>
                <a:srgbClr val="055A99"/>
              </a:buClr>
              <a:buSzPts val="2700"/>
            </a:pPr>
            <a:r>
              <a:rPr lang="es"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«Es la voluntad de Dios».  </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14300" algn="l" rtl="0">
              <a:lnSpc>
                <a:spcPct val="150000"/>
              </a:lnSpc>
              <a:spcBef>
                <a:spcPts val="0"/>
              </a:spcBef>
              <a:spcAft>
                <a:spcPts val="0"/>
              </a:spcAft>
              <a:buClr>
                <a:srgbClr val="055A99"/>
              </a:buClr>
              <a:buSzPts val="2700"/>
              <a:buFont typeface="Arial"/>
              <a:buNone/>
            </a:pPr>
            <a:endParaRPr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R="0" lvl="0" algn="l" rtl="0">
              <a:lnSpc>
                <a:spcPct val="150000"/>
              </a:lnSpc>
              <a:spcBef>
                <a:spcPts val="0"/>
              </a:spcBef>
              <a:spcAft>
                <a:spcPts val="0"/>
              </a:spcAft>
              <a:buClr>
                <a:srgbClr val="055A99"/>
              </a:buClr>
              <a:buSzPts val="2700"/>
            </a:pPr>
            <a:r>
              <a:rPr lang="es"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«Podría ser peor» o «Al menos aún le queda...».</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66DF9D8-025A-E6A7-9F14-4F870E007B8B}"/>
              </a:ext>
            </a:extLst>
          </p:cNvPr>
          <p:cNvSpPr txBox="1"/>
          <p:nvPr/>
        </p:nvSpPr>
        <p:spPr>
          <a:xfrm>
            <a:off x="5130209" y="1552356"/>
            <a:ext cx="510363" cy="4462760"/>
          </a:xfrm>
          <a:prstGeom prst="rect">
            <a:avLst/>
          </a:prstGeom>
          <a:noFill/>
        </p:spPr>
        <p:txBody>
          <a:bodyPr wrap="square" rtlCol="0">
            <a:spAutoFit/>
          </a:bodyPr>
          <a:lstStyle/>
          <a:p>
            <a:pPr algn="l" rtl="0"/>
            <a:r>
              <a:rPr lang="es" sz="1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X</a:t>
            </a:r>
          </a:p>
          <a:p>
            <a:endParaRPr lang="es" sz="1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endParaRPr lang="es" sz="20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algn="l" rtl="0"/>
            <a:r>
              <a:rPr lang="es" sz="1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X</a:t>
            </a:r>
          </a:p>
          <a:p>
            <a:endParaRPr lang="es" sz="1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endParaRPr lang="es" sz="24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algn="l" rtl="0"/>
            <a:r>
              <a:rPr lang="es" sz="1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X</a:t>
            </a:r>
          </a:p>
          <a:p>
            <a:endParaRPr lang="es" sz="1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endParaRPr lang="es" sz="20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algn="l" rtl="0"/>
            <a:r>
              <a:rPr lang="es" sz="1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X</a:t>
            </a:r>
          </a:p>
          <a:p>
            <a:endParaRPr lang="es" sz="1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endParaRPr lang="es" sz="24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algn="l" rtl="0"/>
            <a:r>
              <a:rPr lang="es" sz="1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X</a:t>
            </a:r>
          </a:p>
          <a:p>
            <a:endParaRPr lang="es" sz="1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endParaRPr lang="es" sz="20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algn="l" rtl="0"/>
            <a:r>
              <a:rPr lang="es" sz="1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X</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2" name="Rectangle 1">
            <a:extLst>
              <a:ext uri="{FF2B5EF4-FFF2-40B4-BE49-F238E27FC236}">
                <a16:creationId xmlns:a16="http://schemas.microsoft.com/office/drawing/2014/main" id="{922011AC-819A-4034-5A2E-3C0956571563}"/>
              </a:ext>
            </a:extLst>
          </p:cNvPr>
          <p:cNvSpPr/>
          <p:nvPr/>
        </p:nvSpPr>
        <p:spPr>
          <a:xfrm>
            <a:off x="3291837" y="-5347"/>
            <a:ext cx="8900163" cy="6863347"/>
          </a:xfrm>
          <a:prstGeom prst="rect">
            <a:avLst/>
          </a:prstGeom>
          <a:solidFill>
            <a:srgbClr val="E2E2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431" name="Google Shape;431;p25"/>
          <p:cNvSpPr/>
          <p:nvPr/>
        </p:nvSpPr>
        <p:spPr>
          <a:xfrm>
            <a:off x="4194578" y="3502259"/>
            <a:ext cx="3960155" cy="2890923"/>
          </a:xfrm>
          <a:prstGeom prst="rect">
            <a:avLst/>
          </a:prstGeom>
          <a:solidFill>
            <a:schemeClr val="bg1"/>
          </a:solidFill>
          <a:ln w="9525" cap="flat" cmpd="sng">
            <a:solidFill>
              <a:schemeClr val="tx1">
                <a:lumMod val="50000"/>
                <a:lumOff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25"/>
          <p:cNvSpPr/>
          <p:nvPr/>
        </p:nvSpPr>
        <p:spPr>
          <a:xfrm>
            <a:off x="8154734" y="3502259"/>
            <a:ext cx="4035022" cy="2890923"/>
          </a:xfrm>
          <a:prstGeom prst="rect">
            <a:avLst/>
          </a:prstGeom>
          <a:solidFill>
            <a:srgbClr val="F5333F"/>
          </a:solidFill>
          <a:ln>
            <a:solidFill>
              <a:schemeClr val="tx1">
                <a:lumMod val="50000"/>
                <a:lumOff val="50000"/>
              </a:schemeClr>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3" name="Google Shape;433;p25"/>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34" name="Google Shape;434;p25"/>
          <p:cNvSpPr txBox="1"/>
          <p:nvPr/>
        </p:nvSpPr>
        <p:spPr>
          <a:xfrm>
            <a:off x="1041863" y="638259"/>
            <a:ext cx="2094378"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¿Qué hace usted?</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1" name="Google Shape;441;p25"/>
          <p:cNvSpPr/>
          <p:nvPr/>
        </p:nvSpPr>
        <p:spPr>
          <a:xfrm>
            <a:off x="8050532" y="4555516"/>
            <a:ext cx="419521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4000"/>
              <a:buFont typeface="Arial"/>
              <a:buNone/>
            </a:pPr>
            <a:r>
              <a:rPr lang="es" sz="4000" b="1"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¡Díganoslo!</a:t>
            </a:r>
            <a:endParaRPr sz="180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42" name="Google Shape;442;p25"/>
          <p:cNvSpPr/>
          <p:nvPr/>
        </p:nvSpPr>
        <p:spPr>
          <a:xfrm>
            <a:off x="4194578" y="611336"/>
            <a:ext cx="3960155" cy="2890923"/>
          </a:xfrm>
          <a:prstGeom prst="rect">
            <a:avLst/>
          </a:prstGeom>
          <a:solidFill>
            <a:schemeClr val="bg1"/>
          </a:solidFill>
          <a:ln w="9525" cap="flat" cmpd="sng">
            <a:solidFill>
              <a:schemeClr val="tx1">
                <a:lumMod val="50000"/>
                <a:lumOff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3" name="Google Shape;443;p25"/>
          <p:cNvSpPr/>
          <p:nvPr/>
        </p:nvSpPr>
        <p:spPr>
          <a:xfrm>
            <a:off x="8154734" y="611336"/>
            <a:ext cx="4035022" cy="2890923"/>
          </a:xfrm>
          <a:prstGeom prst="rect">
            <a:avLst/>
          </a:prstGeom>
          <a:solidFill>
            <a:schemeClr val="bg1"/>
          </a:solidFill>
          <a:ln w="9525" cap="flat" cmpd="sng">
            <a:solidFill>
              <a:schemeClr val="tx1">
                <a:lumMod val="50000"/>
                <a:lumOff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5" name="Google Shape;435;p25"/>
          <p:cNvSpPr/>
          <p:nvPr/>
        </p:nvSpPr>
        <p:spPr>
          <a:xfrm>
            <a:off x="4436912" y="1623202"/>
            <a:ext cx="35387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55A99"/>
              </a:buClr>
              <a:buSzPts val="3200"/>
              <a:buFont typeface="Arial"/>
              <a:buNone/>
            </a:pPr>
            <a:r>
              <a:rPr lang="es" sz="32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Indique 3 cosas</a:t>
            </a:r>
            <a:endParaRPr sz="180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36" name="Google Shape;436;p25"/>
          <p:cNvSpPr/>
          <p:nvPr/>
        </p:nvSpPr>
        <p:spPr>
          <a:xfrm>
            <a:off x="5069821" y="2195313"/>
            <a:ext cx="220966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Arial"/>
              <a:buNone/>
            </a:pP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Que podría hacer para combatir el estrés.</a:t>
            </a: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37" name="Google Shape;437;p25"/>
          <p:cNvSpPr/>
          <p:nvPr/>
        </p:nvSpPr>
        <p:spPr>
          <a:xfrm>
            <a:off x="8506735" y="1435101"/>
            <a:ext cx="35387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55A99"/>
              </a:buClr>
              <a:buSzPts val="3200"/>
              <a:buFont typeface="Arial"/>
              <a:buNone/>
            </a:pPr>
            <a:r>
              <a:rPr lang="es" sz="32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Indique 3 cosas</a:t>
            </a:r>
            <a:endParaRPr sz="180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38" name="Google Shape;438;p25"/>
          <p:cNvSpPr/>
          <p:nvPr/>
        </p:nvSpPr>
        <p:spPr>
          <a:xfrm>
            <a:off x="9173109" y="2056797"/>
            <a:ext cx="2206003"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Arial"/>
              <a:buNone/>
            </a:pP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Que podría hacer para «recuperarse».</a:t>
            </a:r>
            <a:endParaRPr sz="1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39" name="Google Shape;439;p25"/>
          <p:cNvSpPr/>
          <p:nvPr/>
        </p:nvSpPr>
        <p:spPr>
          <a:xfrm>
            <a:off x="4436912" y="4325005"/>
            <a:ext cx="35387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55A99"/>
              </a:buClr>
              <a:buSzPts val="3200"/>
              <a:buFont typeface="Arial"/>
              <a:buNone/>
            </a:pPr>
            <a:r>
              <a:rPr lang="es" sz="32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Indique 3 cosas</a:t>
            </a:r>
            <a:endParaRPr sz="180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40" name="Google Shape;440;p25"/>
          <p:cNvSpPr/>
          <p:nvPr/>
        </p:nvSpPr>
        <p:spPr>
          <a:xfrm>
            <a:off x="4892232" y="5005191"/>
            <a:ext cx="2407536"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Arial"/>
              <a:buNone/>
            </a:pP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Que podría hacer una comunidad para «recuperarse».</a:t>
            </a:r>
            <a:endParaRPr sz="1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24" descr="A picture containing arrow&#10;&#10;Description automatically generated"/>
          <p:cNvPicPr preferRelativeResize="0"/>
          <p:nvPr/>
        </p:nvPicPr>
        <p:blipFill rotWithShape="1">
          <a:blip r:embed="rId3">
            <a:alphaModFix/>
            <a:duotone>
              <a:prstClr val="black"/>
              <a:schemeClr val="tx2">
                <a:tint val="45000"/>
                <a:satMod val="400000"/>
              </a:schemeClr>
            </a:duotone>
          </a:blip>
          <a:srcRect l="3031"/>
          <a:stretch/>
        </p:blipFill>
        <p:spPr>
          <a:xfrm>
            <a:off x="0" y="0"/>
            <a:ext cx="12192000" cy="6858000"/>
          </a:xfrm>
          <a:prstGeom prst="rect">
            <a:avLst/>
          </a:prstGeom>
          <a:noFill/>
          <a:ln>
            <a:noFill/>
          </a:ln>
        </p:spPr>
      </p:pic>
      <p:sp>
        <p:nvSpPr>
          <p:cNvPr id="454" name="Google Shape;454;p24"/>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55" name="Google Shape;455;p24"/>
          <p:cNvSpPr txBox="1"/>
          <p:nvPr/>
        </p:nvSpPr>
        <p:spPr>
          <a:xfrm>
            <a:off x="528506" y="638259"/>
            <a:ext cx="3121092"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Recuperarse</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6" name="Google Shape;456;p24"/>
          <p:cNvSpPr/>
          <p:nvPr/>
        </p:nvSpPr>
        <p:spPr>
          <a:xfrm>
            <a:off x="4475615" y="300952"/>
            <a:ext cx="7435348" cy="3641128"/>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7" name="Google Shape;457;p24"/>
          <p:cNvSpPr txBox="1"/>
          <p:nvPr/>
        </p:nvSpPr>
        <p:spPr>
          <a:xfrm>
            <a:off x="4926364" y="638259"/>
            <a:ext cx="6142120" cy="28622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¿Qué es la resiliencia?</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spcBef>
                <a:spcPts val="0"/>
              </a:spcBef>
              <a:spcAft>
                <a:spcPts val="0"/>
              </a:spcAft>
              <a:buNone/>
            </a:pPr>
            <a:r>
              <a:rPr lang="es" sz="1800" b="0"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La resiliencia puede entenderse como la capacidad de una persona para sobrevivir, y finalmente prosperar, después de que se produzca un acontecimiento especialmente estresante. Incluye la capacidad de desarrollar las habilidades necesarias para gestionar las dificultades futuras.</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spcBef>
                <a:spcPts val="0"/>
              </a:spcBef>
              <a:spcAft>
                <a:spcPts val="0"/>
              </a:spcAft>
              <a:buNone/>
            </a:pPr>
            <a:r>
              <a:rPr lang="es" sz="1800" b="0"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La resiliencia psicológica se refiere a la posesión de habilidades cognitivas, emocionales, físicas y sociales.</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p:nvPr/>
        </p:nvSpPr>
        <p:spPr>
          <a:xfrm>
            <a:off x="0" y="0"/>
            <a:ext cx="12192000" cy="685800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04" name="Google Shape;104;p2"/>
          <p:cNvSpPr/>
          <p:nvPr/>
        </p:nvSpPr>
        <p:spPr>
          <a:xfrm>
            <a:off x="633576" y="1778697"/>
            <a:ext cx="409056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es" sz="4000" b="1" i="0" u="none" strike="noStrike" cap="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Objetivos</a:t>
            </a:r>
            <a:endParaRPr sz="4000" b="0"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05" name="Google Shape;105;p2"/>
          <p:cNvSpPr>
            <a:spLocks noGrp="1" noRot="1" noMove="1" noResize="1" noEditPoints="1" noAdjustHandles="1" noChangeArrowheads="1" noChangeShapeType="1"/>
          </p:cNvSpPr>
          <p:nvPr/>
        </p:nvSpPr>
        <p:spPr>
          <a:xfrm>
            <a:off x="1146000" y="2757159"/>
            <a:ext cx="10156409" cy="263144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F5333F"/>
              </a:buClr>
              <a:buSzPts val="2000"/>
              <a:buFont typeface="Noto Sans Symbols"/>
              <a:buChar char="✔"/>
            </a:pPr>
            <a:r>
              <a:rPr lang="es" sz="2200" b="0" i="0" u="none" strike="noStrike" cap="none" baseline="0">
                <a:solidFill>
                  <a:schemeClr val="lt1"/>
                </a:solidFill>
                <a:latin typeface="Open sans"/>
                <a:ea typeface="Open sans"/>
                <a:cs typeface="Open sans"/>
                <a:sym typeface="Arial"/>
              </a:rPr>
              <a:t>Aprender sobre el estrés y sus consecuencias a largo plazo.</a:t>
            </a:r>
            <a:endParaRPr lang="es" sz="2200" dirty="0">
              <a:solidFill>
                <a:schemeClr val="lt1"/>
              </a:solidFill>
              <a:latin typeface="Open sans"/>
              <a:ea typeface="Open sans"/>
              <a:cs typeface="Open sans"/>
            </a:endParaRPr>
          </a:p>
          <a:p>
            <a:pPr marL="342900" marR="0" lvl="0" indent="-342900" algn="l" rtl="0">
              <a:lnSpc>
                <a:spcPct val="150000"/>
              </a:lnSpc>
              <a:spcBef>
                <a:spcPts val="0"/>
              </a:spcBef>
              <a:spcAft>
                <a:spcPts val="0"/>
              </a:spcAft>
              <a:buClr>
                <a:srgbClr val="F5333F"/>
              </a:buClr>
              <a:buSzPts val="2000"/>
              <a:buFont typeface="Noto Sans Symbols"/>
              <a:buChar char="✔"/>
            </a:pPr>
            <a:r>
              <a:rPr lang="es" sz="2200" b="0" i="0" u="none" strike="noStrike" cap="none" baseline="0">
                <a:solidFill>
                  <a:schemeClr val="lt1"/>
                </a:solidFill>
                <a:latin typeface="Open sans"/>
                <a:ea typeface="Open sans"/>
                <a:cs typeface="Open sans"/>
                <a:sym typeface="Arial"/>
              </a:rPr>
              <a:t>Comprender los distintos mecanismos de afrontamiento</a:t>
            </a:r>
            <a:endParaRPr lang="es" sz="2200" dirty="0">
              <a:solidFill>
                <a:schemeClr val="lt1"/>
              </a:solidFill>
              <a:latin typeface="Open sans"/>
              <a:ea typeface="Open sans"/>
              <a:cs typeface="Open sans"/>
            </a:endParaRPr>
          </a:p>
          <a:p>
            <a:pPr marL="342900" marR="0" lvl="0" indent="-342900" algn="l" rtl="0">
              <a:lnSpc>
                <a:spcPct val="150000"/>
              </a:lnSpc>
              <a:spcBef>
                <a:spcPts val="0"/>
              </a:spcBef>
              <a:spcAft>
                <a:spcPts val="0"/>
              </a:spcAft>
              <a:buClr>
                <a:srgbClr val="F5333F"/>
              </a:buClr>
              <a:buSzPts val="2000"/>
              <a:buFont typeface="Noto Sans Symbols"/>
              <a:buChar char="✔"/>
            </a:pPr>
            <a:r>
              <a:rPr lang="es" sz="2200" b="0" i="0" u="none" strike="noStrike" cap="none" baseline="0">
                <a:solidFill>
                  <a:schemeClr val="lt1"/>
                </a:solidFill>
                <a:latin typeface="Open sans"/>
                <a:ea typeface="Open sans"/>
                <a:cs typeface="Open sans"/>
                <a:sym typeface="Arial"/>
              </a:rPr>
              <a:t>Practicar formas de gestionar el estrés</a:t>
            </a:r>
            <a:endParaRPr lang="es" sz="2200" dirty="0">
              <a:solidFill>
                <a:schemeClr val="lt1"/>
              </a:solidFill>
              <a:latin typeface="Open sans"/>
              <a:ea typeface="Open sans"/>
              <a:cs typeface="Open sans"/>
            </a:endParaRPr>
          </a:p>
          <a:p>
            <a:pPr marL="342900" marR="0" lvl="0" indent="-342900" algn="l" rtl="0">
              <a:lnSpc>
                <a:spcPct val="150000"/>
              </a:lnSpc>
              <a:spcBef>
                <a:spcPts val="0"/>
              </a:spcBef>
              <a:spcAft>
                <a:spcPts val="0"/>
              </a:spcAft>
              <a:buClr>
                <a:srgbClr val="F5333F"/>
              </a:buClr>
              <a:buSzPts val="2000"/>
              <a:buFont typeface="Noto Sans Symbols"/>
              <a:buChar char="✔"/>
            </a:pPr>
            <a:r>
              <a:rPr lang="es" sz="2200" b="0" i="0" u="none" strike="noStrike" cap="none" baseline="0">
                <a:solidFill>
                  <a:schemeClr val="lt1"/>
                </a:solidFill>
                <a:latin typeface="Open sans"/>
                <a:ea typeface="Open sans"/>
                <a:cs typeface="Open sans"/>
                <a:sym typeface="Arial"/>
              </a:rPr>
              <a:t>Comprender el apoyo psicosocial</a:t>
            </a:r>
            <a:endParaRPr lang="es" sz="2200" dirty="0">
              <a:solidFill>
                <a:schemeClr val="lt1"/>
              </a:solidFill>
              <a:latin typeface="Open sans"/>
              <a:ea typeface="Open sans"/>
              <a:cs typeface="Open sans"/>
            </a:endParaRPr>
          </a:p>
          <a:p>
            <a:pPr marL="342900" marR="0" lvl="0" indent="-342900" algn="l" rtl="0">
              <a:lnSpc>
                <a:spcPct val="150000"/>
              </a:lnSpc>
              <a:spcBef>
                <a:spcPts val="0"/>
              </a:spcBef>
              <a:spcAft>
                <a:spcPts val="0"/>
              </a:spcAft>
              <a:buClr>
                <a:srgbClr val="F5333F"/>
              </a:buClr>
              <a:buSzPts val="2000"/>
              <a:buFont typeface="Noto Sans Symbols"/>
              <a:buChar char="✔"/>
            </a:pPr>
            <a:r>
              <a:rPr lang="es" sz="2200" b="0" i="0" u="none" strike="noStrike" cap="none" baseline="0">
                <a:solidFill>
                  <a:schemeClr val="lt1"/>
                </a:solidFill>
                <a:latin typeface="Open sans"/>
                <a:ea typeface="Open sans"/>
                <a:cs typeface="Open sans"/>
                <a:sym typeface="Arial"/>
              </a:rPr>
              <a:t>Aprender a cuidarse a sí mismo, a su equipo y a las víctimas de desastres</a:t>
            </a:r>
            <a:endParaRPr sz="2200" dirty="0">
              <a:solidFill>
                <a:schemeClr val="lt1"/>
              </a:solidFill>
              <a:latin typeface="Open sans"/>
              <a:ea typeface="Open sans"/>
              <a:cs typeface="Open sans"/>
            </a:endParaRPr>
          </a:p>
        </p:txBody>
      </p:sp>
      <p:pic>
        <p:nvPicPr>
          <p:cNvPr id="106" name="Google Shape;106;p2"/>
          <p:cNvPicPr preferRelativeResize="0"/>
          <p:nvPr/>
        </p:nvPicPr>
        <p:blipFill rotWithShape="1">
          <a:blip r:embed="rId3">
            <a:alphaModFix/>
          </a:blip>
          <a:srcRect/>
          <a:stretch/>
        </p:blipFill>
        <p:spPr>
          <a:xfrm>
            <a:off x="633576" y="519479"/>
            <a:ext cx="1067378" cy="92333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26"/>
          <p:cNvSpPr/>
          <p:nvPr/>
        </p:nvSpPr>
        <p:spPr>
          <a:xfrm>
            <a:off x="0" y="0"/>
            <a:ext cx="12192000" cy="685800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68" name="Google Shape;468;p26"/>
          <p:cNvSpPr/>
          <p:nvPr/>
        </p:nvSpPr>
        <p:spPr>
          <a:xfrm>
            <a:off x="633576" y="806827"/>
            <a:ext cx="409056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es" sz="4000" b="1" i="0" u="none" strike="noStrike" cap="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Resumen</a:t>
            </a:r>
            <a:endParaRPr sz="400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69" name="Google Shape;469;p26"/>
          <p:cNvSpPr/>
          <p:nvPr/>
        </p:nvSpPr>
        <p:spPr>
          <a:xfrm>
            <a:off x="1199163" y="2015955"/>
            <a:ext cx="10156409" cy="347783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2000"/>
              <a:buFont typeface="Noto Sans Symbols"/>
              <a:buChar char="✔"/>
            </a:pPr>
            <a:r>
              <a:rPr lang="es" sz="2000" b="0" i="0" u="none" strike="noStrike" cap="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El apoyo psicosocial puede ser tanto preventivo como curativo. </a:t>
            </a:r>
            <a:endParaRPr dirty="0">
              <a:latin typeface="Open sans" panose="020B0606030504020204" pitchFamily="34" charset="0"/>
              <a:ea typeface="Open sans" panose="020B0606030504020204" pitchFamily="34" charset="0"/>
              <a:cs typeface="Open sans" panose="020B0606030504020204" pitchFamily="34" charset="0"/>
            </a:endParaRPr>
          </a:p>
          <a:p>
            <a:pPr marL="342900" marR="0" lvl="0" indent="-215900" algn="l" rtl="0">
              <a:spcBef>
                <a:spcPts val="0"/>
              </a:spcBef>
              <a:spcAft>
                <a:spcPts val="0"/>
              </a:spcAft>
              <a:buClr>
                <a:schemeClr val="lt1"/>
              </a:buClr>
              <a:buSzPts val="2000"/>
              <a:buFont typeface="Noto Sans Symbols"/>
              <a:buNone/>
            </a:pPr>
            <a:endParaRPr sz="20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342900" marR="0" lvl="0" indent="-342900" algn="l" rtl="0">
              <a:spcBef>
                <a:spcPts val="0"/>
              </a:spcBef>
              <a:spcAft>
                <a:spcPts val="0"/>
              </a:spcAft>
              <a:buClr>
                <a:schemeClr val="lt1"/>
              </a:buClr>
              <a:buSzPts val="2000"/>
              <a:buFont typeface="Noto Sans Symbols"/>
              <a:buChar char="✔"/>
            </a:pPr>
            <a:r>
              <a:rPr lang="es" sz="2000" b="0" i="0" u="none" strike="noStrike" cap="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Es preventivo cuando se toman medidas para disminuir el riesgo de desarrollar problemas de salud mental. </a:t>
            </a:r>
            <a:endParaRPr dirty="0">
              <a:latin typeface="Open sans" panose="020B0606030504020204" pitchFamily="34" charset="0"/>
              <a:ea typeface="Open sans" panose="020B0606030504020204" pitchFamily="34" charset="0"/>
              <a:cs typeface="Open sans" panose="020B0606030504020204" pitchFamily="34" charset="0"/>
            </a:endParaRPr>
          </a:p>
          <a:p>
            <a:pPr marL="342900" marR="0" lvl="0" indent="-215900" algn="l" rtl="0">
              <a:spcBef>
                <a:spcPts val="0"/>
              </a:spcBef>
              <a:spcAft>
                <a:spcPts val="0"/>
              </a:spcAft>
              <a:buClr>
                <a:schemeClr val="lt1"/>
              </a:buClr>
              <a:buSzPts val="2000"/>
              <a:buFont typeface="Noto Sans Symbols"/>
              <a:buNone/>
            </a:pPr>
            <a:endParaRPr sz="20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342900" marR="0" lvl="0" indent="-342900" algn="l" rtl="0">
              <a:spcBef>
                <a:spcPts val="0"/>
              </a:spcBef>
              <a:spcAft>
                <a:spcPts val="0"/>
              </a:spcAft>
              <a:buClr>
                <a:schemeClr val="lt1"/>
              </a:buClr>
              <a:buSzPts val="2000"/>
              <a:buFont typeface="Noto Sans Symbols"/>
              <a:buChar char="✔"/>
            </a:pPr>
            <a:r>
              <a:rPr lang="es" sz="2000" b="0" i="0" u="none" strike="noStrike" cap="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Es curativo cuando se toman medidas para ayudar a las personas y a las comunidades a superar y afrontar los efectos psicosociales que pueden producirse en respuesta a una crisis, </a:t>
            </a:r>
            <a:endParaRPr dirty="0">
              <a:latin typeface="Open sans" panose="020B0606030504020204" pitchFamily="34" charset="0"/>
              <a:ea typeface="Open sans" panose="020B0606030504020204" pitchFamily="34" charset="0"/>
              <a:cs typeface="Open sans" panose="020B0606030504020204" pitchFamily="34" charset="0"/>
            </a:endParaRPr>
          </a:p>
          <a:p>
            <a:pPr marL="342900" marR="0" lvl="0" indent="-215900" algn="l" rtl="0">
              <a:spcBef>
                <a:spcPts val="0"/>
              </a:spcBef>
              <a:spcAft>
                <a:spcPts val="0"/>
              </a:spcAft>
              <a:buClr>
                <a:schemeClr val="lt1"/>
              </a:buClr>
              <a:buSzPts val="2000"/>
              <a:buFont typeface="Noto Sans Symbols"/>
              <a:buNone/>
            </a:pPr>
            <a:endParaRPr sz="20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342900" marR="0" lvl="0" indent="-342900" algn="l" rtl="0">
              <a:spcBef>
                <a:spcPts val="0"/>
              </a:spcBef>
              <a:spcAft>
                <a:spcPts val="0"/>
              </a:spcAft>
              <a:buClr>
                <a:schemeClr val="lt1"/>
              </a:buClr>
              <a:buSzPts val="2000"/>
              <a:buFont typeface="Noto Sans Symbols"/>
              <a:buChar char="✔"/>
            </a:pPr>
            <a:r>
              <a:rPr lang="es" sz="2000" b="0" i="0" u="none" strike="noStrike" cap="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Estos dos aspectos del apoyo psicosocial contribuyen a fomentar la resiliencia ante una nueva crisis u otras circunstancias vitales difíciles.</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27"/>
          <p:cNvSpPr/>
          <p:nvPr/>
        </p:nvSpPr>
        <p:spPr>
          <a:xfrm>
            <a:off x="-16474" y="-5347"/>
            <a:ext cx="4211052" cy="6863347"/>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80" name="Google Shape;480;p27"/>
          <p:cNvSpPr txBox="1"/>
          <p:nvPr/>
        </p:nvSpPr>
        <p:spPr>
          <a:xfrm>
            <a:off x="644094" y="1061003"/>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rPr>
              <a:t>Actividad</a:t>
            </a:r>
            <a:endParaRPr lang="es" sz="36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Arial"/>
              <a:buNone/>
            </a:pPr>
            <a:endParaRPr lang="es" sz="36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81" name="Google Shape;481;p27"/>
          <p:cNvSpPr txBox="1"/>
          <p:nvPr/>
        </p:nvSpPr>
        <p:spPr>
          <a:xfrm>
            <a:off x="4591036" y="1533520"/>
            <a:ext cx="6936280" cy="304694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F5333F"/>
              </a:buClr>
              <a:buSzPts val="2700"/>
              <a:buFont typeface="Arial" panose="020B0604020202020204" pitchFamily="34" charset="0"/>
              <a:buChar char="•"/>
            </a:pPr>
            <a:r>
              <a:rPr lang="es" sz="2400" b="0" i="0" u="none" baseline="0">
                <a:latin typeface="Open sans" panose="020B0606030504020204" pitchFamily="34" charset="0"/>
                <a:ea typeface="Open sans" panose="020B0606030504020204" pitchFamily="34" charset="0"/>
                <a:cs typeface="Open sans" panose="020B0606030504020204" pitchFamily="34" charset="0"/>
              </a:rPr>
              <a:t>Identifique a las personas de su comunidad que puedan prestar primeros auxilios psicológicos y apoyo psicosocial.</a:t>
            </a:r>
          </a:p>
          <a:p>
            <a:pPr marL="342900" marR="0" lvl="0" indent="-342900" algn="l" rtl="0">
              <a:spcBef>
                <a:spcPts val="0"/>
              </a:spcBef>
              <a:spcAft>
                <a:spcPts val="0"/>
              </a:spcAft>
              <a:buClr>
                <a:srgbClr val="F5333F"/>
              </a:buClr>
              <a:buSzPts val="2700"/>
              <a:buFont typeface="Arial" panose="020B0604020202020204" pitchFamily="34" charset="0"/>
              <a:buChar char="•"/>
            </a:pPr>
            <a:endParaRPr lang="es" sz="2400" dirty="0">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rtl="0">
              <a:spcBef>
                <a:spcPts val="0"/>
              </a:spcBef>
              <a:spcAft>
                <a:spcPts val="0"/>
              </a:spcAft>
              <a:buClr>
                <a:srgbClr val="F5333F"/>
              </a:buClr>
              <a:buSzPts val="2700"/>
              <a:buFont typeface="Arial" panose="020B0604020202020204" pitchFamily="34" charset="0"/>
              <a:buChar char="•"/>
            </a:pPr>
            <a:r>
              <a:rPr lang="es" sz="2400" b="0" i="0" u="none" baseline="0">
                <a:latin typeface="Open sans" panose="020B0606030504020204" pitchFamily="34" charset="0"/>
                <a:ea typeface="Open sans" panose="020B0606030504020204" pitchFamily="34" charset="0"/>
                <a:cs typeface="Open sans" panose="020B0606030504020204" pitchFamily="34" charset="0"/>
              </a:rPr>
              <a:t>Identifique a las personas de su Sociedad Nacional o de la oficina nacional de desastres a las que puede dirigirse para solicitar apoyo.</a:t>
            </a:r>
          </a:p>
          <a:p>
            <a:pPr marR="0" lvl="0" algn="l" rtl="0">
              <a:spcBef>
                <a:spcPts val="0"/>
              </a:spcBef>
              <a:spcAft>
                <a:spcPts val="0"/>
              </a:spcAft>
              <a:buClr>
                <a:srgbClr val="F5333F"/>
              </a:buClr>
              <a:buSzPts val="2700"/>
            </a:pPr>
            <a:endParaRPr lang="e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A8E678AF-1F32-A499-D763-20380FBC7D70}"/>
              </a:ext>
            </a:extLst>
          </p:cNvPr>
          <p:cNvSpPr txBox="1"/>
          <p:nvPr/>
        </p:nvSpPr>
        <p:spPr>
          <a:xfrm>
            <a:off x="4846320" y="5555632"/>
            <a:ext cx="6492240" cy="923330"/>
          </a:xfrm>
          <a:prstGeom prst="rect">
            <a:avLst/>
          </a:prstGeom>
          <a:solidFill>
            <a:srgbClr val="F5333F"/>
          </a:solidFill>
        </p:spPr>
        <p:txBody>
          <a:bodyPr wrap="square" rtlCol="0">
            <a:spAutoFit/>
          </a:bodyPr>
          <a:lstStyle/>
          <a:p>
            <a:pPr algn="ctr" rtl="0"/>
            <a:r>
              <a:rPr lang="es" sz="2000" b="1" i="0" u="none" baseline="0">
                <a:solidFill>
                  <a:schemeClr val="bg1"/>
                </a:solidFill>
                <a:highlight>
                  <a:srgbClr val="F5333F"/>
                </a:highlight>
                <a:latin typeface="Open sans" panose="020B0606030504020204" pitchFamily="34" charset="0"/>
                <a:ea typeface="Open sans" panose="020B0606030504020204" pitchFamily="34" charset="0"/>
                <a:cs typeface="Open sans" panose="020B0606030504020204" pitchFamily="34" charset="0"/>
              </a:rPr>
              <a:t>Nota: </a:t>
            </a:r>
            <a:r>
              <a:rPr lang="es" sz="2000" b="1" i="0" u="none"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También puede consultar la Unidad 5 en la página 13 del Cuaderno de trabajo del CDRT</a:t>
            </a:r>
          </a:p>
          <a:p>
            <a:endParaRPr lang="e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24" name="Google Shape;775;g2ad184e0394_0_1">
            <a:extLst>
              <a:ext uri="{FF2B5EF4-FFF2-40B4-BE49-F238E27FC236}">
                <a16:creationId xmlns:a16="http://schemas.microsoft.com/office/drawing/2014/main" id="{D74EF24C-C189-BF59-4102-9480FEA3F0DA}"/>
              </a:ext>
            </a:extLst>
          </p:cNvPr>
          <p:cNvSpPr/>
          <p:nvPr/>
        </p:nvSpPr>
        <p:spPr>
          <a:xfrm>
            <a:off x="-16474" y="0"/>
            <a:ext cx="4211100" cy="6857999"/>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011E41"/>
              </a:solidFill>
              <a:latin typeface="Calibri"/>
              <a:ea typeface="Calibri"/>
              <a:cs typeface="Calibri"/>
              <a:sym typeface="Calibri"/>
            </a:endParaRPr>
          </a:p>
        </p:txBody>
      </p:sp>
      <p:sp>
        <p:nvSpPr>
          <p:cNvPr id="19" name="Rectangle 18">
            <a:extLst>
              <a:ext uri="{FF2B5EF4-FFF2-40B4-BE49-F238E27FC236}">
                <a16:creationId xmlns:a16="http://schemas.microsoft.com/office/drawing/2014/main" id="{29BBA82D-B631-7699-587D-A9E52D386B41}"/>
              </a:ext>
            </a:extLst>
          </p:cNvPr>
          <p:cNvSpPr/>
          <p:nvPr/>
        </p:nvSpPr>
        <p:spPr>
          <a:xfrm>
            <a:off x="4194626" y="-1"/>
            <a:ext cx="7997374" cy="3232299"/>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grpSp>
        <p:nvGrpSpPr>
          <p:cNvPr id="788" name="Google Shape;788;p45"/>
          <p:cNvGrpSpPr/>
          <p:nvPr/>
        </p:nvGrpSpPr>
        <p:grpSpPr>
          <a:xfrm>
            <a:off x="353987" y="1838509"/>
            <a:ext cx="3470177" cy="2777796"/>
            <a:chOff x="508819" y="2450303"/>
            <a:chExt cx="4403225" cy="2777796"/>
          </a:xfrm>
        </p:grpSpPr>
        <p:sp>
          <p:nvSpPr>
            <p:cNvPr id="789" name="Google Shape;789;p45"/>
            <p:cNvSpPr/>
            <p:nvPr/>
          </p:nvSpPr>
          <p:spPr>
            <a:xfrm>
              <a:off x="513332" y="2450303"/>
              <a:ext cx="3435816"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030A0"/>
                </a:buClr>
                <a:buSzPts val="4000"/>
                <a:buFont typeface="Arial"/>
                <a:buNone/>
              </a:pPr>
              <a:r>
                <a:rPr lang="es" sz="40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Participe</a:t>
              </a:r>
              <a:endParaRPr sz="4000" b="1" i="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790" name="Google Shape;790;p45"/>
            <p:cNvSpPr/>
            <p:nvPr/>
          </p:nvSpPr>
          <p:spPr>
            <a:xfrm>
              <a:off x="508819" y="3917011"/>
              <a:ext cx="4403225" cy="131108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400"/>
                <a:buFont typeface="Arial"/>
                <a:buNone/>
              </a:pPr>
              <a:r>
                <a:rPr lang="es" sz="2200" b="0" i="0" u="none"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Hay muchas formas de formar parte de la mayor red humanitaria del mundo</a:t>
              </a:r>
              <a:endParaRPr sz="2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sp>
        <p:nvSpPr>
          <p:cNvPr id="791" name="Google Shape;791;p45"/>
          <p:cNvSpPr/>
          <p:nvPr/>
        </p:nvSpPr>
        <p:spPr>
          <a:xfrm>
            <a:off x="4568644" y="1221423"/>
            <a:ext cx="7623356" cy="216978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buClr>
                <a:srgbClr val="7030A0"/>
              </a:buClr>
              <a:buSzPts val="1800"/>
              <a:buFont typeface="Arial"/>
              <a:buNone/>
            </a:pPr>
            <a:r>
              <a:rPr lang="es" sz="1800" b="1" i="0"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Ofrézcase como voluntario, haga un donativo, únase a nosotros como socio </a:t>
            </a:r>
            <a:r>
              <a:rPr lang="es" sz="1800" b="0" i="0"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o comparta nuestros llamamientos e historias en las redes sociales. Obtenga más información sobre la IFRC y sepa cómo ponerse en contacto con su Sociedad Nacional de la Cruz Roja o de la Media Luna Roja, en </a:t>
            </a:r>
            <a:r>
              <a:rPr lang="es" sz="1800" b="1" i="0"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www.ifrc.org/es.</a:t>
            </a:r>
            <a:endParaRPr sz="18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 name="Google Shape;791;p45">
            <a:extLst>
              <a:ext uri="{FF2B5EF4-FFF2-40B4-BE49-F238E27FC236}">
                <a16:creationId xmlns:a16="http://schemas.microsoft.com/office/drawing/2014/main" id="{A66DB9B1-FB5C-7AC1-8B5A-A321EE023F24}"/>
              </a:ext>
            </a:extLst>
          </p:cNvPr>
          <p:cNvSpPr/>
          <p:nvPr/>
        </p:nvSpPr>
        <p:spPr>
          <a:xfrm>
            <a:off x="4565087" y="4135297"/>
            <a:ext cx="7623356" cy="258528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buClr>
                <a:srgbClr val="7030A0"/>
              </a:buClr>
              <a:buSzPts val="1800"/>
              <a:buFont typeface="Arial"/>
              <a:buNone/>
            </a:pPr>
            <a:r>
              <a:rPr lang="es" sz="1800" b="0" i="0" u="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Para mantenerse informado sobre las actividades de </a:t>
            </a:r>
            <a:r>
              <a:rPr lang="es" sz="1800" b="0" i="0" u="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respuesta </a:t>
            </a:r>
            <a:r>
              <a:rPr lang="es" sz="1800" b="0" i="0" u="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a desastres en el Caribe o para acceder a información adicional sobre los </a:t>
            </a:r>
            <a:r>
              <a:rPr lang="es" sz="1800" b="0" i="0" u="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cursos de formación disponibles, materiales de formación, investigación y herramientas de gestión de la información, </a:t>
            </a:r>
            <a:r>
              <a:rPr lang="es" sz="1800" b="0" i="0" u="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visite: </a:t>
            </a:r>
            <a:r>
              <a:rPr lang="es" sz="18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hlinkClick r:id="rId3">
                  <a:extLst>
                    <a:ext uri="{A12FA001-AC4F-418D-AE19-62706E023703}">
                      <ahyp:hlinkClr xmlns:ahyp="http://schemas.microsoft.com/office/drawing/2018/hyperlinkcolor" val="tx"/>
                    </a:ext>
                  </a:extLst>
                </a:hlinkClick>
              </a:rPr>
              <a:t>www.cadrim.org</a:t>
            </a:r>
            <a:r>
              <a:rPr lang="es" sz="1800" b="0"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t>
            </a:r>
            <a:r>
              <a:rPr lang="es" sz="18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a:t>
            </a:r>
          </a:p>
          <a:p>
            <a:pPr marL="0" marR="0" lvl="0" indent="0" algn="l" rtl="0">
              <a:lnSpc>
                <a:spcPct val="150000"/>
              </a:lnSpc>
              <a:spcBef>
                <a:spcPts val="0"/>
              </a:spcBef>
              <a:spcAft>
                <a:spcPts val="0"/>
              </a:spcAft>
              <a:buClr>
                <a:srgbClr val="7030A0"/>
              </a:buClr>
              <a:buSzPts val="1800"/>
              <a:buFont typeface="Arial"/>
              <a:buNone/>
            </a:pPr>
            <a:endParaRPr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nvGrpSpPr>
          <p:cNvPr id="25" name="Group 24">
            <a:extLst>
              <a:ext uri="{FF2B5EF4-FFF2-40B4-BE49-F238E27FC236}">
                <a16:creationId xmlns:a16="http://schemas.microsoft.com/office/drawing/2014/main" id="{5A321117-F42C-CD68-2D48-2E13F5472C27}"/>
              </a:ext>
            </a:extLst>
          </p:cNvPr>
          <p:cNvGrpSpPr/>
          <p:nvPr/>
        </p:nvGrpSpPr>
        <p:grpSpPr>
          <a:xfrm>
            <a:off x="4565087" y="6069157"/>
            <a:ext cx="7276475" cy="442432"/>
            <a:chOff x="5661849" y="6150081"/>
            <a:chExt cx="7276475" cy="442432"/>
          </a:xfrm>
        </p:grpSpPr>
        <p:grpSp>
          <p:nvGrpSpPr>
            <p:cNvPr id="16" name="Group 15">
              <a:extLst>
                <a:ext uri="{FF2B5EF4-FFF2-40B4-BE49-F238E27FC236}">
                  <a16:creationId xmlns:a16="http://schemas.microsoft.com/office/drawing/2014/main" id="{A40D1FD8-BA5E-EDE4-5791-9D2EB06910E4}"/>
                </a:ext>
              </a:extLst>
            </p:cNvPr>
            <p:cNvGrpSpPr/>
            <p:nvPr/>
          </p:nvGrpSpPr>
          <p:grpSpPr>
            <a:xfrm>
              <a:off x="5661849" y="6191033"/>
              <a:ext cx="2365687" cy="401480"/>
              <a:chOff x="3600424" y="6121566"/>
              <a:chExt cx="2365687" cy="401480"/>
            </a:xfrm>
          </p:grpSpPr>
          <p:sp>
            <p:nvSpPr>
              <p:cNvPr id="4" name="TextBox 3">
                <a:extLst>
                  <a:ext uri="{FF2B5EF4-FFF2-40B4-BE49-F238E27FC236}">
                    <a16:creationId xmlns:a16="http://schemas.microsoft.com/office/drawing/2014/main" id="{7E2C58EA-FE09-FF54-E7BD-1766BDBAC13B}"/>
                  </a:ext>
                </a:extLst>
              </p:cNvPr>
              <p:cNvSpPr txBox="1"/>
              <p:nvPr/>
            </p:nvSpPr>
            <p:spPr>
              <a:xfrm>
                <a:off x="3944171" y="6139074"/>
                <a:ext cx="2021940" cy="338554"/>
              </a:xfrm>
              <a:prstGeom prst="rect">
                <a:avLst/>
              </a:prstGeom>
              <a:noFill/>
            </p:spPr>
            <p:txBody>
              <a:bodyPr wrap="square">
                <a:spAutoFit/>
              </a:bodyPr>
              <a:lstStyle/>
              <a:p>
                <a:pPr algn="l" rtl="0"/>
                <a:r>
                  <a:rPr lang="es" sz="1600" b="0" i="0" u="none" baseline="0">
                    <a:solidFill>
                      <a:schemeClr val="tx1"/>
                    </a:solidFill>
                    <a:latin typeface="Arial Nova" panose="020B0504020202020204" pitchFamily="34" charset="0"/>
                    <a:ea typeface="Arial Nova" panose="020B0504020202020204" pitchFamily="34" charset="0"/>
                    <a:cs typeface="Arial Nova" panose="020B0504020202020204" pitchFamily="34" charset="0"/>
                  </a:rPr>
                  <a:t>: CADRIM.IFRC</a:t>
                </a: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6A644985-6108-0040-3448-D2280ECEC68E}"/>
                  </a:ext>
                </a:extLst>
              </p:cNvPr>
              <p:cNvPicPr>
                <a:picLocks noChangeAspect="1"/>
              </p:cNvPicPr>
              <p:nvPr/>
            </p:nvPicPr>
            <p:blipFill>
              <a:blip r:embed="rId4"/>
              <a:stretch>
                <a:fillRect/>
              </a:stretch>
            </p:blipFill>
            <p:spPr>
              <a:xfrm>
                <a:off x="3600424" y="6121566"/>
                <a:ext cx="401480" cy="401480"/>
              </a:xfrm>
              <a:prstGeom prst="rect">
                <a:avLst/>
              </a:prstGeom>
            </p:spPr>
          </p:pic>
        </p:grpSp>
        <p:grpSp>
          <p:nvGrpSpPr>
            <p:cNvPr id="17" name="Group 16">
              <a:extLst>
                <a:ext uri="{FF2B5EF4-FFF2-40B4-BE49-F238E27FC236}">
                  <a16:creationId xmlns:a16="http://schemas.microsoft.com/office/drawing/2014/main" id="{D8B97660-ACA1-DB68-AF31-5F27CE89C0E6}"/>
                </a:ext>
              </a:extLst>
            </p:cNvPr>
            <p:cNvGrpSpPr/>
            <p:nvPr/>
          </p:nvGrpSpPr>
          <p:grpSpPr>
            <a:xfrm>
              <a:off x="7807816" y="6175610"/>
              <a:ext cx="2381684" cy="385320"/>
              <a:chOff x="6117198" y="6121566"/>
              <a:chExt cx="2381684" cy="385320"/>
            </a:xfrm>
          </p:grpSpPr>
          <p:sp>
            <p:nvSpPr>
              <p:cNvPr id="5" name="TextBox 4">
                <a:extLst>
                  <a:ext uri="{FF2B5EF4-FFF2-40B4-BE49-F238E27FC236}">
                    <a16:creationId xmlns:a16="http://schemas.microsoft.com/office/drawing/2014/main" id="{0BE164AC-2899-DFE4-B460-8D97F35992DD}"/>
                  </a:ext>
                </a:extLst>
              </p:cNvPr>
              <p:cNvSpPr txBox="1"/>
              <p:nvPr/>
            </p:nvSpPr>
            <p:spPr>
              <a:xfrm>
                <a:off x="6476942" y="6137886"/>
                <a:ext cx="2021940" cy="338554"/>
              </a:xfrm>
              <a:prstGeom prst="rect">
                <a:avLst/>
              </a:prstGeom>
              <a:noFill/>
            </p:spPr>
            <p:txBody>
              <a:bodyPr wrap="square">
                <a:spAutoFit/>
              </a:bodyPr>
              <a:lstStyle/>
              <a:p>
                <a:pPr algn="l" rtl="0"/>
                <a:r>
                  <a:rPr lang="es" sz="1600" b="0" i="0" u="none" baseline="0">
                    <a:solidFill>
                      <a:schemeClr val="tx1"/>
                    </a:solidFill>
                    <a:latin typeface="Arial Nova" panose="020B0504020202020204" pitchFamily="34" charset="0"/>
                    <a:ea typeface="Arial Nova" panose="020B0504020202020204" pitchFamily="34" charset="0"/>
                    <a:cs typeface="Arial Nova" panose="020B0504020202020204" pitchFamily="34" charset="0"/>
                  </a:rPr>
                  <a:t>: @cadrim_ifrc</a:t>
                </a: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9B1C739D-AA70-2F3F-267C-2E95BE3152CD}"/>
                  </a:ext>
                </a:extLst>
              </p:cNvPr>
              <p:cNvPicPr>
                <a:picLocks noChangeAspect="1"/>
              </p:cNvPicPr>
              <p:nvPr/>
            </p:nvPicPr>
            <p:blipFill>
              <a:blip r:embed="rId5"/>
              <a:stretch>
                <a:fillRect/>
              </a:stretch>
            </p:blipFill>
            <p:spPr>
              <a:xfrm>
                <a:off x="6117198" y="6121566"/>
                <a:ext cx="385320" cy="385320"/>
              </a:xfrm>
              <a:prstGeom prst="rect">
                <a:avLst/>
              </a:prstGeom>
            </p:spPr>
          </p:pic>
        </p:grpSp>
        <p:grpSp>
          <p:nvGrpSpPr>
            <p:cNvPr id="18" name="Group 17">
              <a:extLst>
                <a:ext uri="{FF2B5EF4-FFF2-40B4-BE49-F238E27FC236}">
                  <a16:creationId xmlns:a16="http://schemas.microsoft.com/office/drawing/2014/main" id="{302D0DA9-E2D1-0ABD-4E68-46C237430726}"/>
                </a:ext>
              </a:extLst>
            </p:cNvPr>
            <p:cNvGrpSpPr/>
            <p:nvPr/>
          </p:nvGrpSpPr>
          <p:grpSpPr>
            <a:xfrm>
              <a:off x="9772023" y="6150081"/>
              <a:ext cx="3166301" cy="380403"/>
              <a:chOff x="8735549" y="6159657"/>
              <a:chExt cx="3166301" cy="380403"/>
            </a:xfrm>
          </p:grpSpPr>
          <p:sp>
            <p:nvSpPr>
              <p:cNvPr id="6" name="TextBox 5">
                <a:extLst>
                  <a:ext uri="{FF2B5EF4-FFF2-40B4-BE49-F238E27FC236}">
                    <a16:creationId xmlns:a16="http://schemas.microsoft.com/office/drawing/2014/main" id="{85D5FD7C-BCEA-7094-F0CE-F4104ADBE4B1}"/>
                  </a:ext>
                </a:extLst>
              </p:cNvPr>
              <p:cNvSpPr txBox="1"/>
              <p:nvPr/>
            </p:nvSpPr>
            <p:spPr>
              <a:xfrm>
                <a:off x="9130726" y="6159657"/>
                <a:ext cx="2771124" cy="338554"/>
              </a:xfrm>
              <a:prstGeom prst="rect">
                <a:avLst/>
              </a:prstGeom>
              <a:noFill/>
            </p:spPr>
            <p:txBody>
              <a:bodyPr wrap="square">
                <a:spAutoFit/>
              </a:bodyPr>
              <a:lstStyle/>
              <a:p>
                <a:pPr algn="l" rtl="0"/>
                <a:r>
                  <a:rPr lang="es" sz="1600" b="0" i="0" u="none" baseline="0">
                    <a:solidFill>
                      <a:schemeClr val="tx1"/>
                    </a:solidFill>
                    <a:latin typeface="Arial Nova" panose="020B0504020202020204" pitchFamily="34" charset="0"/>
                    <a:ea typeface="Arial Nova" panose="020B0504020202020204" pitchFamily="34" charset="0"/>
                    <a:cs typeface="Arial Nova" panose="020B0504020202020204" pitchFamily="34" charset="0"/>
                  </a:rPr>
                  <a:t>: @CADRIM_IFRC</a:t>
                </a:r>
              </a:p>
            </p:txBody>
          </p:sp>
          <p:pic>
            <p:nvPicPr>
              <p:cNvPr id="4098" name="Picture 2" descr="Twitter Logo, Social Media Logo, Self Adhesive Sticker, New Twitter Logo, X  Logo, X Sticker, New Twitter Brand (Pack of 16) (Circle, 50mm x 50mm)  (S10040) : Amazon.co.uk: Automotive">
                <a:extLst>
                  <a:ext uri="{FF2B5EF4-FFF2-40B4-BE49-F238E27FC236}">
                    <a16:creationId xmlns:a16="http://schemas.microsoft.com/office/drawing/2014/main" id="{A6F197DA-F7E9-FF2F-1F52-CC36D79DB7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5549" y="6175329"/>
                <a:ext cx="364731" cy="36473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1" name="Picture 20" descr="A black and red logo&#10;&#10;Description automatically generated">
            <a:extLst>
              <a:ext uri="{FF2B5EF4-FFF2-40B4-BE49-F238E27FC236}">
                <a16:creationId xmlns:a16="http://schemas.microsoft.com/office/drawing/2014/main" id="{494809CE-999D-2282-2720-681DB1DA0C06}"/>
              </a:ext>
            </a:extLst>
          </p:cNvPr>
          <p:cNvPicPr>
            <a:picLocks noChangeAspect="1"/>
          </p:cNvPicPr>
          <p:nvPr/>
        </p:nvPicPr>
        <p:blipFill rotWithShape="1">
          <a:blip r:embed="rId7"/>
          <a:srcRect t="23625" b="23226"/>
          <a:stretch/>
        </p:blipFill>
        <p:spPr>
          <a:xfrm>
            <a:off x="4381713" y="3499371"/>
            <a:ext cx="2021940" cy="585657"/>
          </a:xfrm>
          <a:prstGeom prst="rect">
            <a:avLst/>
          </a:prstGeom>
        </p:spPr>
      </p:pic>
      <p:pic>
        <p:nvPicPr>
          <p:cNvPr id="23" name="Picture 22" descr="A black and red logo&#10;&#10;Description automatically generated">
            <a:extLst>
              <a:ext uri="{FF2B5EF4-FFF2-40B4-BE49-F238E27FC236}">
                <a16:creationId xmlns:a16="http://schemas.microsoft.com/office/drawing/2014/main" id="{ACC4DB1A-340E-52B7-FA31-973CB8DEAEEE}"/>
              </a:ext>
            </a:extLst>
          </p:cNvPr>
          <p:cNvPicPr>
            <a:picLocks noChangeAspect="1"/>
          </p:cNvPicPr>
          <p:nvPr/>
        </p:nvPicPr>
        <p:blipFill>
          <a:blip r:embed="rId8"/>
          <a:stretch>
            <a:fillRect/>
          </a:stretch>
        </p:blipFill>
        <p:spPr>
          <a:xfrm>
            <a:off x="4381713" y="240081"/>
            <a:ext cx="2250989" cy="10167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3" descr="A wooden boat in a body of water&#10;&#10;Description automatically generated"/>
          <p:cNvPicPr preferRelativeResize="0"/>
          <p:nvPr/>
        </p:nvPicPr>
        <p:blipFill rotWithShape="1">
          <a:blip r:embed="rId3">
            <a:alphaModFix/>
          </a:blip>
          <a:srcRect b="11079"/>
          <a:stretch/>
        </p:blipFill>
        <p:spPr>
          <a:xfrm>
            <a:off x="568745" y="-5349"/>
            <a:ext cx="11623255" cy="6863347"/>
          </a:xfrm>
          <a:prstGeom prst="rect">
            <a:avLst/>
          </a:prstGeom>
          <a:noFill/>
          <a:ln>
            <a:noFill/>
          </a:ln>
        </p:spPr>
      </p:pic>
      <p:sp>
        <p:nvSpPr>
          <p:cNvPr id="117" name="Google Shape;117;p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endParaRPr dirty="0"/>
          </a:p>
        </p:txBody>
      </p:sp>
      <p:sp>
        <p:nvSpPr>
          <p:cNvPr id="118" name="Google Shape;118;p3"/>
          <p:cNvSpPr txBox="1"/>
          <p:nvPr/>
        </p:nvSpPr>
        <p:spPr>
          <a:xfrm>
            <a:off x="568744" y="1179009"/>
            <a:ext cx="2936455"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strike="noStrike" cap="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¿Qué es una crisis?</a:t>
            </a:r>
            <a:endParaRPr lang="e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endParaRPr lang="es" sz="20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r>
              <a:rPr lang="es" sz="2000" b="0" i="0" u="none" strike="noStrike" cap="none" baseline="0">
                <a:solidFill>
                  <a:srgbClr val="E2E2E2"/>
                </a:solidFill>
                <a:latin typeface="Open sans" panose="020B0606030504020204" pitchFamily="34" charset="0"/>
                <a:ea typeface="Open sans" panose="020B0606030504020204" pitchFamily="34" charset="0"/>
                <a:cs typeface="Open sans" panose="020B0606030504020204" pitchFamily="34" charset="0"/>
                <a:sym typeface="Arial"/>
              </a:rPr>
              <a:t>Un suceso</a:t>
            </a:r>
            <a:endParaRPr sz="2000" i="0" u="none" strike="noStrike" cap="none" dirty="0">
              <a:solidFill>
                <a:srgbClr val="E2E2E2"/>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Calibri"/>
              <a:buNone/>
            </a:pPr>
            <a:endParaRPr sz="18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19" name="Google Shape;119;p3"/>
          <p:cNvSpPr/>
          <p:nvPr/>
        </p:nvSpPr>
        <p:spPr>
          <a:xfrm>
            <a:off x="4475615" y="2019299"/>
            <a:ext cx="7435348" cy="4303679"/>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0" name="Google Shape;120;p3"/>
          <p:cNvSpPr txBox="1"/>
          <p:nvPr/>
        </p:nvSpPr>
        <p:spPr>
          <a:xfrm>
            <a:off x="4821439" y="2194909"/>
            <a:ext cx="6743700" cy="313928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s" sz="1800" b="0" i="0" u="none" strike="noStrike" cap="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Cualquier interrupción repentina del curso normal de los acontecimientos de la vida de un individuo o de una sociedad </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chemeClr val="dk1"/>
              </a:buClr>
              <a:buSzPts val="1800"/>
              <a:buFont typeface="Arial"/>
              <a:buNone/>
            </a:pPr>
            <a:endParaRPr sz="18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chemeClr val="lt1"/>
              </a:buClr>
              <a:buSzPts val="1800"/>
              <a:buFont typeface="Arial"/>
              <a:buChar char="•"/>
            </a:pPr>
            <a:r>
              <a:rPr lang="es" sz="1800" b="0" i="0" u="none" strike="noStrike" cap="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Se trata de un acontecimiento importante fuera del rango de la experiencia cotidiana ordinaria que resulta sumamente amenazador para los implicados, a menudo acompañado de sentimientos de impotencia, horror y terror </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chemeClr val="dk1"/>
              </a:buClr>
              <a:buSzPts val="1800"/>
              <a:buFont typeface="Arial"/>
              <a:buNone/>
            </a:pPr>
            <a:endParaRPr sz="18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chemeClr val="lt1"/>
              </a:buClr>
              <a:buSzPts val="1800"/>
              <a:buFont typeface="Arial"/>
              <a:buChar char="•"/>
            </a:pPr>
            <a:r>
              <a:rPr lang="es" sz="1800" b="0" i="0" u="none" strike="noStrike" cap="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Los acontecimientos de crisis van desde incidentes individuales a desastres masivos y muchos incluyen toma de rehenes, brotes de enfermedades, huracanes e inundaciones.</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4" descr="A yellow sign with lightning in the background&#10;&#10;Description automatically generated with medium confidence"/>
          <p:cNvPicPr preferRelativeResize="0"/>
          <p:nvPr/>
        </p:nvPicPr>
        <p:blipFill rotWithShape="1">
          <a:blip r:embed="rId3">
            <a:alphaModFix/>
          </a:blip>
          <a:srcRect t="15692"/>
          <a:stretch/>
        </p:blipFill>
        <p:spPr>
          <a:xfrm>
            <a:off x="-19202" y="-5347"/>
            <a:ext cx="12211202" cy="6863347"/>
          </a:xfrm>
          <a:prstGeom prst="rect">
            <a:avLst/>
          </a:prstGeom>
          <a:noFill/>
          <a:ln>
            <a:noFill/>
          </a:ln>
        </p:spPr>
      </p:pic>
      <p:sp>
        <p:nvSpPr>
          <p:cNvPr id="131" name="Google Shape;131;p4"/>
          <p:cNvSpPr/>
          <p:nvPr/>
        </p:nvSpPr>
        <p:spPr>
          <a:xfrm>
            <a:off x="4475615" y="2273300"/>
            <a:ext cx="7435348" cy="3832860"/>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2" name="Google Shape;132;p4"/>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endParaRPr dirty="0"/>
          </a:p>
        </p:txBody>
      </p:sp>
      <p:sp>
        <p:nvSpPr>
          <p:cNvPr id="133" name="Google Shape;133;p4"/>
          <p:cNvSpPr txBox="1"/>
          <p:nvPr/>
        </p:nvSpPr>
        <p:spPr>
          <a:xfrm>
            <a:off x="757269" y="638259"/>
            <a:ext cx="2295462"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strike="noStrike" cap="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¿Qué es una crisis?</a:t>
            </a:r>
            <a:endParaRPr sz="18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Calibri"/>
              <a:buNone/>
            </a:pPr>
            <a:endParaRPr sz="18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Arial"/>
              <a:buNone/>
            </a:pPr>
            <a:r>
              <a:rPr lang="es" sz="1800" b="0" i="0" u="none" strike="noStrike" cap="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Una reacción</a:t>
            </a:r>
            <a:endParaRPr sz="18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34" name="Google Shape;134;p4"/>
          <p:cNvSpPr txBox="1"/>
          <p:nvPr/>
        </p:nvSpPr>
        <p:spPr>
          <a:xfrm>
            <a:off x="4669154" y="2885573"/>
            <a:ext cx="6867526" cy="28622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strike="noStrike" cap="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Otra definición de crisis como: </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r>
              <a:rPr lang="es" sz="1800" b="0"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«Estado temporal de malestar percibido y desorganización caracterizado por la incapacidad de un individuo para enfrentarse a una situación específica utilizando los métodos habituales de resolución de problemas y la posibilidad de un resultado positivo o negativo». </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spcBef>
                <a:spcPts val="0"/>
              </a:spcBef>
              <a:spcAft>
                <a:spcPts val="0"/>
              </a:spcAft>
              <a:buNone/>
            </a:pPr>
            <a:r>
              <a:rPr lang="es" sz="1800" b="0"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A través de esta definición entendemos que las personas en crisis no están traumatizadas ni tienen un trastorno mental, estar en crisis es reaccionar normalmente a una situación anormal (como una emergencia). </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2050" name="Picture 2" descr="No photo description available.">
            <a:extLst>
              <a:ext uri="{FF2B5EF4-FFF2-40B4-BE49-F238E27FC236}">
                <a16:creationId xmlns:a16="http://schemas.microsoft.com/office/drawing/2014/main" id="{8D30813C-ACA7-8B82-74E7-E988D54D6B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47"/>
          <a:stretch/>
        </p:blipFill>
        <p:spPr bwMode="auto">
          <a:xfrm>
            <a:off x="4194578" y="0"/>
            <a:ext cx="7997422" cy="6858000"/>
          </a:xfrm>
          <a:prstGeom prst="rect">
            <a:avLst/>
          </a:prstGeom>
          <a:noFill/>
          <a:extLst>
            <a:ext uri="{909E8E84-426E-40DD-AFC4-6F175D3DCCD1}">
              <a14:hiddenFill xmlns:a14="http://schemas.microsoft.com/office/drawing/2010/main">
                <a:solidFill>
                  <a:srgbClr val="FFFFFF"/>
                </a:solidFill>
              </a14:hiddenFill>
            </a:ext>
          </a:extLst>
        </p:spPr>
      </p:pic>
      <p:sp>
        <p:nvSpPr>
          <p:cNvPr id="157" name="Google Shape;157;p6"/>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58" name="Google Shape;158;p6"/>
          <p:cNvSpPr txBox="1"/>
          <p:nvPr/>
        </p:nvSpPr>
        <p:spPr>
          <a:xfrm>
            <a:off x="1205334" y="638257"/>
            <a:ext cx="2295462"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¿Qué es el estrés?</a:t>
            </a:r>
            <a:endParaRPr sz="180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59" name="Google Shape;159;p6"/>
          <p:cNvSpPr/>
          <p:nvPr/>
        </p:nvSpPr>
        <p:spPr>
          <a:xfrm>
            <a:off x="4475615" y="638257"/>
            <a:ext cx="7435348" cy="1713966"/>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6"/>
          <p:cNvSpPr txBox="1"/>
          <p:nvPr/>
        </p:nvSpPr>
        <p:spPr>
          <a:xfrm>
            <a:off x="4888360" y="1065843"/>
            <a:ext cx="67437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0" i="0" u="none" strike="noStrike" baseline="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El estrés es una respuesta normal a un desafío físico o emocional y se produce cuando las demandas están desequilibradas con los recursos para afrontarlas.</a:t>
            </a:r>
            <a:endParaRPr sz="1800" b="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l" rtl="0">
              <a:spcBef>
                <a:spcPts val="0"/>
              </a:spcBef>
              <a:spcAft>
                <a:spcPts val="0"/>
              </a:spcAft>
              <a:buNone/>
            </a:pPr>
            <a:br>
              <a:rPr lang="es" sz="180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b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7"/>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71" name="Google Shape;171;p7"/>
          <p:cNvSpPr txBox="1"/>
          <p:nvPr/>
        </p:nvSpPr>
        <p:spPr>
          <a:xfrm>
            <a:off x="1105162" y="638259"/>
            <a:ext cx="2133338"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Tipos de</a:t>
            </a:r>
            <a:r>
              <a:rPr lang="es" b="0"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 </a:t>
            </a: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estrés</a:t>
            </a:r>
            <a:endParaRPr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72" name="Google Shape;172;p7"/>
          <p:cNvSpPr txBox="1"/>
          <p:nvPr/>
        </p:nvSpPr>
        <p:spPr>
          <a:xfrm>
            <a:off x="6095999" y="936536"/>
            <a:ext cx="5467517"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El estrés del día a día: </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Aquellas actividades definidas como retos rutinarios de la vida diaria, como las preocupaciones cotidianas del trabajo, el cuidado de otras personas y los desplazamientos entre el trabajo y el hogar.</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73" name="Google Shape;173;p7"/>
          <p:cNvSpPr txBox="1"/>
          <p:nvPr/>
        </p:nvSpPr>
        <p:spPr>
          <a:xfrm>
            <a:off x="6095999" y="3273336"/>
            <a:ext cx="5467517"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Estrés acumulativo: </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Es una experiencia común para las personas que trabajan en situaciones de estrés crónico. Es el resultado de la acumulación de diversos factores de estrés, como una gran carga de trabajo, malas comunicaciones, frustraciones múltiples, hacer frente a situaciones en las que se siente impotente y la incapacidad para descansar o relajarse.</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74" name="Google Shape;174;p7"/>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4637288" y="936536"/>
            <a:ext cx="1016000" cy="790222"/>
          </a:xfrm>
          <a:prstGeom prst="rect">
            <a:avLst/>
          </a:prstGeom>
          <a:noFill/>
          <a:ln>
            <a:noFill/>
          </a:ln>
        </p:spPr>
      </p:pic>
      <p:pic>
        <p:nvPicPr>
          <p:cNvPr id="175" name="Google Shape;175;p7"/>
          <p:cNvPicPr preferRelativeResize="0"/>
          <p:nvPr/>
        </p:nvPicPr>
        <p:blipFill rotWithShape="1">
          <a:blip r:embed="rId5">
            <a:alphaModFix/>
            <a:extLst>
              <a:ext uri="{BEBA8EAE-BF5A-486C-A8C5-ECC9F3942E4B}">
                <a14:imgProps xmlns:a14="http://schemas.microsoft.com/office/drawing/2010/main">
                  <a14:imgLayer r:embed="rId6">
                    <a14:imgEffect>
                      <a14:saturation sat="0"/>
                    </a14:imgEffect>
                  </a14:imgLayer>
                </a14:imgProps>
              </a:ext>
            </a:extLst>
          </a:blip>
          <a:srcRect/>
          <a:stretch/>
        </p:blipFill>
        <p:spPr>
          <a:xfrm>
            <a:off x="4676799" y="3273336"/>
            <a:ext cx="936978" cy="93697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8"/>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86" name="Google Shape;186;p8"/>
          <p:cNvSpPr txBox="1"/>
          <p:nvPr/>
        </p:nvSpPr>
        <p:spPr>
          <a:xfrm>
            <a:off x="1105162" y="638259"/>
            <a:ext cx="2133338"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Tipos de</a:t>
            </a:r>
            <a:r>
              <a:rPr lang="es" b="0"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 </a:t>
            </a:r>
            <a:r>
              <a:rPr lang="es"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estrés</a:t>
            </a:r>
            <a:endParaRPr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87" name="Google Shape;187;p8"/>
          <p:cNvSpPr txBox="1"/>
          <p:nvPr/>
        </p:nvSpPr>
        <p:spPr>
          <a:xfrm>
            <a:off x="6095999" y="936536"/>
            <a:ext cx="5467517"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Estrés por incidentes críticos: </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La reacción emocional de una persona ante un suceso catastrófico como un incidente con víctimas en masa o la muerte de un paciente o compañero de trabajo. A menudo, estos acontecimientos afectan negativamente al bienestar de los profesionales sanitarios.</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88" name="Google Shape;188;p8"/>
          <p:cNvSpPr txBox="1"/>
          <p:nvPr/>
        </p:nvSpPr>
        <p:spPr>
          <a:xfrm>
            <a:off x="6095999" y="3273336"/>
            <a:ext cx="5467517"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Agotamiento </a:t>
            </a:r>
            <a:r>
              <a:rPr lang="es" sz="1800" b="1" i="1"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(burn out)</a:t>
            </a:r>
            <a:r>
              <a:rPr lang="es"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r>
              <a:rPr lang="es"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El agotamiento es un agotamiento de los mecanismos normales de afrontamiento del estrés. El estrés acumulado puede conducir al agotamiento, que es el punto en el que una persona se siente completamente abrumada. Los entornos inestables y los sentimientos prolongados de falta de apoyo y reconocimiento, falta de control y rutinas de autocuidado deficientes pueden conducir al agotamiento.</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89" name="Google Shape;189;p8"/>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4699377" y="3429000"/>
            <a:ext cx="891822" cy="903111"/>
          </a:xfrm>
          <a:prstGeom prst="rect">
            <a:avLst/>
          </a:prstGeom>
          <a:noFill/>
          <a:ln>
            <a:noFill/>
          </a:ln>
        </p:spPr>
      </p:pic>
      <p:pic>
        <p:nvPicPr>
          <p:cNvPr id="190" name="Google Shape;190;p8"/>
          <p:cNvPicPr preferRelativeResize="0"/>
          <p:nvPr/>
        </p:nvPicPr>
        <p:blipFill rotWithShape="1">
          <a:blip r:embed="rId5">
            <a:alphaModFix/>
            <a:extLst>
              <a:ext uri="{BEBA8EAE-BF5A-486C-A8C5-ECC9F3942E4B}">
                <a14:imgProps xmlns:a14="http://schemas.microsoft.com/office/drawing/2010/main">
                  <a14:imgLayer r:embed="rId6">
                    <a14:imgEffect>
                      <a14:saturation sat="0"/>
                    </a14:imgEffect>
                  </a14:imgLayer>
                </a14:imgProps>
              </a:ext>
            </a:extLst>
          </a:blip>
          <a:srcRect/>
          <a:stretch/>
        </p:blipFill>
        <p:spPr>
          <a:xfrm>
            <a:off x="4750177" y="936536"/>
            <a:ext cx="790222" cy="9934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11" descr="Text&#10;&#10;Description automatically generated"/>
          <p:cNvPicPr preferRelativeResize="0"/>
          <p:nvPr/>
        </p:nvPicPr>
        <p:blipFill rotWithShape="1">
          <a:blip r:embed="rId3">
            <a:alphaModFix/>
          </a:blip>
          <a:srcRect/>
          <a:stretch/>
        </p:blipFill>
        <p:spPr>
          <a:xfrm>
            <a:off x="2137738" y="0"/>
            <a:ext cx="10054262" cy="6858000"/>
          </a:xfrm>
          <a:prstGeom prst="rect">
            <a:avLst/>
          </a:prstGeom>
          <a:noFill/>
          <a:ln>
            <a:noFill/>
          </a:ln>
        </p:spPr>
      </p:pic>
      <p:sp>
        <p:nvSpPr>
          <p:cNvPr id="236" name="Google Shape;236;p11"/>
          <p:cNvSpPr/>
          <p:nvPr/>
        </p:nvSpPr>
        <p:spPr>
          <a:xfrm>
            <a:off x="-16474" y="-5347"/>
            <a:ext cx="4211052" cy="6863347"/>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 name="Google Shape;201;p9">
            <a:extLst>
              <a:ext uri="{FF2B5EF4-FFF2-40B4-BE49-F238E27FC236}">
                <a16:creationId xmlns:a16="http://schemas.microsoft.com/office/drawing/2014/main" id="{DB685B59-B92C-47EF-A8E2-5895AAB21D95}"/>
              </a:ext>
            </a:extLst>
          </p:cNvPr>
          <p:cNvSpPr txBox="1"/>
          <p:nvPr/>
        </p:nvSpPr>
        <p:spPr>
          <a:xfrm>
            <a:off x="481918" y="638259"/>
            <a:ext cx="3346616"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chemeClr val="lt1"/>
                </a:solidFill>
                <a:latin typeface="Arial"/>
                <a:ea typeface="Arial"/>
                <a:cs typeface="Arial"/>
                <a:sym typeface="Arial"/>
              </a:rPr>
              <a:t>Ejercicio: </a:t>
            </a:r>
            <a:endParaRPr dirty="0"/>
          </a:p>
          <a:p>
            <a:pPr marL="0" marR="0" lvl="0" indent="0" algn="l" rtl="0">
              <a:lnSpc>
                <a:spcPct val="90000"/>
              </a:lnSpc>
              <a:spcBef>
                <a:spcPts val="0"/>
              </a:spcBef>
              <a:spcAft>
                <a:spcPts val="0"/>
              </a:spcAft>
              <a:buClr>
                <a:schemeClr val="lt1"/>
              </a:buClr>
              <a:buSzPts val="4400"/>
              <a:buFont typeface="Arial"/>
              <a:buNone/>
            </a:pPr>
            <a:endParaRPr lang="es" sz="3600" b="1" dirty="0">
              <a:solidFill>
                <a:schemeClr val="lt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4400"/>
              <a:buFont typeface="Arial"/>
              <a:buNone/>
            </a:pPr>
            <a:r>
              <a:rPr lang="es" sz="3600" b="0" i="0" u="none" baseline="0">
                <a:solidFill>
                  <a:schemeClr val="lt1"/>
                </a:solidFill>
                <a:latin typeface="Arial"/>
                <a:ea typeface="Arial"/>
                <a:cs typeface="Arial"/>
                <a:sym typeface="Arial"/>
              </a:rPr>
              <a:t>¿Se le ocurre algún signo de estrés?</a:t>
            </a:r>
            <a:endParaRPr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2282</Words>
  <Application>Microsoft Office PowerPoint</Application>
  <PresentationFormat>Grand écran</PresentationFormat>
  <Paragraphs>292</Paragraphs>
  <Slides>32</Slides>
  <Notes>26</Notes>
  <HiddenSlides>0</HiddenSlides>
  <MMClips>2</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32</vt:i4>
      </vt:variant>
    </vt:vector>
  </HeadingPairs>
  <TitlesOfParts>
    <vt:vector size="39" baseType="lpstr">
      <vt:lpstr>Arial</vt:lpstr>
      <vt:lpstr>Arial Nova</vt:lpstr>
      <vt:lpstr>Calibri</vt:lpstr>
      <vt:lpstr>Noto Sans Symbols</vt:lpstr>
      <vt:lpstr>Open sans</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Nicholas</dc:creator>
  <cp:lastModifiedBy>Laura Defèche</cp:lastModifiedBy>
  <cp:revision>18</cp:revision>
  <dcterms:created xsi:type="dcterms:W3CDTF">2021-09-10T07:38:40Z</dcterms:created>
  <dcterms:modified xsi:type="dcterms:W3CDTF">2024-09-24T09:02:37Z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f3f7fd-5cd4-4287-9002-aceb9af13c42_Enabled">
    <vt:lpwstr>true</vt:lpwstr>
  </property>
  <property fmtid="{D5CDD505-2E9C-101B-9397-08002B2CF9AE}" pid="3" name="MSIP_Label_caf3f7fd-5cd4-4287-9002-aceb9af13c42_SetDate">
    <vt:lpwstr>2022-06-01T21:05:17Z</vt:lpwstr>
  </property>
  <property fmtid="{D5CDD505-2E9C-101B-9397-08002B2CF9AE}" pid="4" name="MSIP_Label_caf3f7fd-5cd4-4287-9002-aceb9af13c42_Method">
    <vt:lpwstr>Privileged</vt:lpwstr>
  </property>
  <property fmtid="{D5CDD505-2E9C-101B-9397-08002B2CF9AE}" pid="5" name="MSIP_Label_caf3f7fd-5cd4-4287-9002-aceb9af13c42_Name">
    <vt:lpwstr>Public</vt:lpwstr>
  </property>
  <property fmtid="{D5CDD505-2E9C-101B-9397-08002B2CF9AE}" pid="6" name="MSIP_Label_caf3f7fd-5cd4-4287-9002-aceb9af13c42_SiteId">
    <vt:lpwstr>a2b53be5-734e-4e6c-ab0d-d184f60fd917</vt:lpwstr>
  </property>
  <property fmtid="{D5CDD505-2E9C-101B-9397-08002B2CF9AE}" pid="7" name="MSIP_Label_caf3f7fd-5cd4-4287-9002-aceb9af13c42_ActionId">
    <vt:lpwstr>0fff1500-8664-4a7a-b6ec-8125dbfa2cc7</vt:lpwstr>
  </property>
  <property fmtid="{D5CDD505-2E9C-101B-9397-08002B2CF9AE}" pid="8" name="MSIP_Label_caf3f7fd-5cd4-4287-9002-aceb9af13c42_ContentBits">
    <vt:lpwstr>2</vt:lpwstr>
  </property>
</Properties>
</file>