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310" r:id="rId2"/>
    <p:sldId id="309" r:id="rId3"/>
    <p:sldId id="257" r:id="rId4"/>
    <p:sldId id="258" r:id="rId5"/>
    <p:sldId id="259" r:id="rId6"/>
    <p:sldId id="261" r:id="rId7"/>
    <p:sldId id="262" r:id="rId8"/>
    <p:sldId id="263" r:id="rId9"/>
    <p:sldId id="266" r:id="rId10"/>
    <p:sldId id="270" r:id="rId11"/>
    <p:sldId id="267" r:id="rId12"/>
    <p:sldId id="268" r:id="rId13"/>
    <p:sldId id="271" r:id="rId14"/>
    <p:sldId id="272" r:id="rId15"/>
    <p:sldId id="284" r:id="rId16"/>
    <p:sldId id="260" r:id="rId17"/>
    <p:sldId id="430" r:id="rId18"/>
    <p:sldId id="431" r:id="rId19"/>
    <p:sldId id="432" r:id="rId20"/>
    <p:sldId id="429" r:id="rId21"/>
    <p:sldId id="433" r:id="rId22"/>
    <p:sldId id="273" r:id="rId23"/>
    <p:sldId id="274" r:id="rId24"/>
    <p:sldId id="275" r:id="rId25"/>
    <p:sldId id="276" r:id="rId26"/>
    <p:sldId id="277" r:id="rId27"/>
    <p:sldId id="278" r:id="rId28"/>
    <p:sldId id="279" r:id="rId29"/>
    <p:sldId id="280" r:id="rId30"/>
    <p:sldId id="281" r:id="rId31"/>
    <p:sldId id="282" r:id="rId32"/>
    <p:sldId id="311"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h9y/qlBxr/4YQTCQrTLq/509C9j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drim Traini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2E2"/>
    <a:srgbClr val="F5333F"/>
    <a:srgbClr val="011E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C0B914-265F-44B3-9616-E0EEEA49EA7E}" v="1" dt="2024-07-02T17:37:50.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63" d="100"/>
          <a:sy n="63" d="100"/>
        </p:scale>
        <p:origin x="7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ita REDOY" userId="bdf92b45-d4ea-4a1c-a375-114a0375a38b" providerId="ADAL" clId="{E8C0B914-265F-44B3-9616-E0EEEA49EA7E}"/>
    <pc:docChg chg="undo custSel delSld modSld">
      <pc:chgData name="Vanita REDOY" userId="bdf92b45-d4ea-4a1c-a375-114a0375a38b" providerId="ADAL" clId="{E8C0B914-265F-44B3-9616-E0EEEA49EA7E}" dt="2024-07-02T17:38:24.334" v="332" actId="20577"/>
      <pc:docMkLst>
        <pc:docMk/>
      </pc:docMkLst>
      <pc:sldChg chg="modSp mod">
        <pc:chgData name="Vanita REDOY" userId="bdf92b45-d4ea-4a1c-a375-114a0375a38b" providerId="ADAL" clId="{E8C0B914-265F-44B3-9616-E0EEEA49EA7E}" dt="2024-07-02T17:30:31.861" v="10" actId="14734"/>
        <pc:sldMkLst>
          <pc:docMk/>
          <pc:sldMk cId="0" sldId="270"/>
        </pc:sldMkLst>
        <pc:spChg chg="mod">
          <ac:chgData name="Vanita REDOY" userId="bdf92b45-d4ea-4a1c-a375-114a0375a38b" providerId="ADAL" clId="{E8C0B914-265F-44B3-9616-E0EEEA49EA7E}" dt="2024-07-02T17:30:26.880" v="8" actId="14100"/>
          <ac:spMkLst>
            <pc:docMk/>
            <pc:sldMk cId="0" sldId="270"/>
            <ac:spMk id="291" creationId="{00000000-0000-0000-0000-000000000000}"/>
          </ac:spMkLst>
        </pc:spChg>
        <pc:graphicFrameChg chg="mod modGraphic">
          <ac:chgData name="Vanita REDOY" userId="bdf92b45-d4ea-4a1c-a375-114a0375a38b" providerId="ADAL" clId="{E8C0B914-265F-44B3-9616-E0EEEA49EA7E}" dt="2024-07-02T17:30:31.861" v="10" actId="14734"/>
          <ac:graphicFrameMkLst>
            <pc:docMk/>
            <pc:sldMk cId="0" sldId="270"/>
            <ac:graphicFrameMk id="6" creationId="{143858C5-ADF9-BD7E-2705-10518B3F363E}"/>
          </ac:graphicFrameMkLst>
        </pc:graphicFrameChg>
      </pc:sldChg>
      <pc:sldChg chg="addSp modSp mod">
        <pc:chgData name="Vanita REDOY" userId="bdf92b45-d4ea-4a1c-a375-114a0375a38b" providerId="ADAL" clId="{E8C0B914-265F-44B3-9616-E0EEEA49EA7E}" dt="2024-07-02T17:38:24.334" v="332" actId="20577"/>
        <pc:sldMkLst>
          <pc:docMk/>
          <pc:sldMk cId="0" sldId="282"/>
        </pc:sldMkLst>
        <pc:spChg chg="add mod">
          <ac:chgData name="Vanita REDOY" userId="bdf92b45-d4ea-4a1c-a375-114a0375a38b" providerId="ADAL" clId="{E8C0B914-265F-44B3-9616-E0EEEA49EA7E}" dt="2024-07-02T17:38:03.610" v="328" actId="20577"/>
          <ac:spMkLst>
            <pc:docMk/>
            <pc:sldMk cId="0" sldId="282"/>
            <ac:spMk id="2" creationId="{A8E678AF-1F32-A499-D763-20380FBC7D70}"/>
          </ac:spMkLst>
        </pc:spChg>
        <pc:spChg chg="mod">
          <ac:chgData name="Vanita REDOY" userId="bdf92b45-d4ea-4a1c-a375-114a0375a38b" providerId="ADAL" clId="{E8C0B914-265F-44B3-9616-E0EEEA49EA7E}" dt="2024-07-02T17:38:16.439" v="330" actId="1076"/>
          <ac:spMkLst>
            <pc:docMk/>
            <pc:sldMk cId="0" sldId="282"/>
            <ac:spMk id="479" creationId="{00000000-0000-0000-0000-000000000000}"/>
          </ac:spMkLst>
        </pc:spChg>
        <pc:spChg chg="mod">
          <ac:chgData name="Vanita REDOY" userId="bdf92b45-d4ea-4a1c-a375-114a0375a38b" providerId="ADAL" clId="{E8C0B914-265F-44B3-9616-E0EEEA49EA7E}" dt="2024-07-02T17:38:24.334" v="332" actId="20577"/>
          <ac:spMkLst>
            <pc:docMk/>
            <pc:sldMk cId="0" sldId="282"/>
            <ac:spMk id="480" creationId="{00000000-0000-0000-0000-000000000000}"/>
          </ac:spMkLst>
        </pc:spChg>
        <pc:spChg chg="mod">
          <ac:chgData name="Vanita REDOY" userId="bdf92b45-d4ea-4a1c-a375-114a0375a38b" providerId="ADAL" clId="{E8C0B914-265F-44B3-9616-E0EEEA49EA7E}" dt="2024-07-02T17:37:44.902" v="323" actId="5793"/>
          <ac:spMkLst>
            <pc:docMk/>
            <pc:sldMk cId="0" sldId="282"/>
            <ac:spMk id="481" creationId="{00000000-0000-0000-0000-000000000000}"/>
          </ac:spMkLst>
        </pc:spChg>
      </pc:sldChg>
      <pc:sldChg chg="del">
        <pc:chgData name="Vanita REDOY" userId="bdf92b45-d4ea-4a1c-a375-114a0375a38b" providerId="ADAL" clId="{E8C0B914-265F-44B3-9616-E0EEEA49EA7E}" dt="2024-07-02T17:32:04.247" v="12" actId="2696"/>
        <pc:sldMkLst>
          <pc:docMk/>
          <pc:sldMk cId="200493039" sldId="416"/>
        </pc:sldMkLst>
      </pc:sldChg>
      <pc:sldChg chg="modSp mod">
        <pc:chgData name="Vanita REDOY" userId="bdf92b45-d4ea-4a1c-a375-114a0375a38b" providerId="ADAL" clId="{E8C0B914-265F-44B3-9616-E0EEEA49EA7E}" dt="2024-07-02T17:31:38.211" v="11" actId="14100"/>
        <pc:sldMkLst>
          <pc:docMk/>
          <pc:sldMk cId="3609233267" sldId="433"/>
        </pc:sldMkLst>
        <pc:spChg chg="mod">
          <ac:chgData name="Vanita REDOY" userId="bdf92b45-d4ea-4a1c-a375-114a0375a38b" providerId="ADAL" clId="{E8C0B914-265F-44B3-9616-E0EEEA49EA7E}" dt="2024-07-02T17:31:38.211" v="11" actId="14100"/>
          <ac:spMkLst>
            <pc:docMk/>
            <pc:sldMk cId="3609233267" sldId="433"/>
            <ac:spMk id="15" creationId="{B0130AFA-AF24-AF65-5F95-099F5CBDE63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2989-18D5-6443-E44A-D9DA3670B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07241-67F4-D317-A968-E8EB780BD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B7E54-A89A-95BC-64C0-63A8AB4C279A}"/>
              </a:ext>
            </a:extLst>
          </p:cNvPr>
          <p:cNvSpPr>
            <a:spLocks noGrp="1"/>
          </p:cNvSpPr>
          <p:nvPr>
            <p:ph type="body" idx="1"/>
          </p:nvPr>
        </p:nvSpPr>
        <p:spPr/>
        <p:txBody>
          <a:bodyPr/>
          <a:lstStyle/>
          <a:p>
            <a:endParaRPr lang="en-TT"/>
          </a:p>
        </p:txBody>
      </p:sp>
      <p:sp>
        <p:nvSpPr>
          <p:cNvPr id="4" name="Slide Number Placeholder 3">
            <a:extLst>
              <a:ext uri="{FF2B5EF4-FFF2-40B4-BE49-F238E27FC236}">
                <a16:creationId xmlns:a16="http://schemas.microsoft.com/office/drawing/2014/main" id="{891DCC80-1342-0EE6-77D1-B21438D6FFE1}"/>
              </a:ext>
            </a:extLst>
          </p:cNvPr>
          <p:cNvSpPr>
            <a:spLocks noGrp="1"/>
          </p:cNvSpPr>
          <p:nvPr>
            <p:ph type="sldNum" sz="quarter" idx="5"/>
          </p:nvPr>
        </p:nvSpPr>
        <p:spPr/>
        <p:txBody>
          <a:bodyPr/>
          <a:lstStyle/>
          <a:p>
            <a:fld id="{3A7892D1-C521-4241-BBF2-D66905FDC5C3}" type="slidenum">
              <a:rPr lang="en-TT" smtClean="0"/>
              <a:t>1</a:t>
            </a:fld>
            <a:endParaRPr lang="en-TT"/>
          </a:p>
        </p:txBody>
      </p:sp>
    </p:spTree>
    <p:extLst>
      <p:ext uri="{BB962C8B-B14F-4D97-AF65-F5344CB8AC3E}">
        <p14:creationId xmlns:p14="http://schemas.microsoft.com/office/powerpoint/2010/main" val="186581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F7971774-0D02-3FA1-46CB-78F2DB7B0C86}"/>
            </a:ext>
          </a:extLst>
        </p:cNvPr>
        <p:cNvGrpSpPr/>
        <p:nvPr/>
      </p:nvGrpSpPr>
      <p:grpSpPr>
        <a:xfrm>
          <a:off x="0" y="0"/>
          <a:ext cx="0" cy="0"/>
          <a:chOff x="0" y="0"/>
          <a:chExt cx="0" cy="0"/>
        </a:xfrm>
      </p:grpSpPr>
      <p:sp>
        <p:nvSpPr>
          <p:cNvPr id="141" name="Google Shape;141;p5:notes">
            <a:extLst>
              <a:ext uri="{FF2B5EF4-FFF2-40B4-BE49-F238E27FC236}">
                <a16:creationId xmlns:a16="http://schemas.microsoft.com/office/drawing/2014/main" id="{DBAE8BC6-1BAB-A67A-572D-E1B3C7E4157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5:notes">
            <a:extLst>
              <a:ext uri="{FF2B5EF4-FFF2-40B4-BE49-F238E27FC236}">
                <a16:creationId xmlns:a16="http://schemas.microsoft.com/office/drawing/2014/main" id="{CA5C1A0E-FC17-EA3F-A4D1-B150C7A732A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7639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6" name="Google Shape;78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8"/>
          <p:cNvSpPr>
            <a:spLocks noGrp="1"/>
          </p:cNvSpPr>
          <p:nvPr>
            <p:ph type="pic" idx="2"/>
          </p:nvPr>
        </p:nvSpPr>
        <p:spPr>
          <a:xfrm>
            <a:off x="5183188" y="987425"/>
            <a:ext cx="6172200" cy="4873625"/>
          </a:xfrm>
          <a:prstGeom prst="rect">
            <a:avLst/>
          </a:prstGeom>
          <a:noFill/>
          <a:ln>
            <a:noFill/>
          </a:ln>
        </p:spPr>
      </p:sp>
      <p:sp>
        <p:nvSpPr>
          <p:cNvPr id="69" name="Google Shape;69;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9" descr="{&quot;HashCode&quot;:-45436510,&quot;Placement&quot;:&quot;Footer&quot;,&quot;Top&quot;:519.343,&quot;Left&quot;:0.0,&quot;SlideWidth&quot;:960,&quot;SlideHeight&quot;:540}"/>
          <p:cNvSpPr txBox="1"/>
          <p:nvPr/>
        </p:nvSpPr>
        <p:spPr>
          <a:xfrm>
            <a:off x="0" y="6595656"/>
            <a:ext cx="581126" cy="262344"/>
          </a:xfrm>
          <a:prstGeom prst="rect">
            <a:avLst/>
          </a:prstGeom>
          <a:noFill/>
          <a:ln>
            <a:noFill/>
          </a:ln>
        </p:spPr>
        <p:txBody>
          <a:bodyPr spcFirstLastPara="1" wrap="square" lIns="0" tIns="0" rIns="0" bIns="0" anchor="ctr" anchorCtr="1">
            <a:spAutoFit/>
          </a:bodyPr>
          <a:lstStyle/>
          <a:p>
            <a:pPr marL="0" marR="0" lvl="0" indent="0" algn="l" rtl="0">
              <a:spcBef>
                <a:spcPts val="0"/>
              </a:spcBef>
              <a:spcAft>
                <a:spcPts val="0"/>
              </a:spcAft>
              <a:buNone/>
            </a:pPr>
            <a:r>
              <a:rPr lang="en-US" sz="1000" b="0" i="0" u="none" strike="noStrike" cap="none">
                <a:solidFill>
                  <a:srgbClr val="000000"/>
                </a:solidFill>
                <a:latin typeface="Calibri"/>
                <a:ea typeface="Calibri"/>
                <a:cs typeface="Calibri"/>
                <a:sym typeface="Calibri"/>
              </a:rPr>
              <a:t>Public</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9.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27.png"/><Relationship Id="rId5" Type="http://schemas.openxmlformats.org/officeDocument/2006/relationships/image" Target="../media/image24.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26.png"/><Relationship Id="rId14" Type="http://schemas.microsoft.com/office/2007/relationships/hdphoto" Target="../media/hdphoto10.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f9T5Szq_8VA?start=281&amp;feature=oembed" TargetMode="Externa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4.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2.png"/><Relationship Id="rId4" Type="http://schemas.microsoft.com/office/2007/relationships/hdphoto" Target="../media/hdphoto15.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www.cadrim.org/" TargetMode="External"/><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D6DB-32DE-9D1C-A499-06E9460E19C8}"/>
            </a:ext>
          </a:extLst>
        </p:cNvPr>
        <p:cNvGrpSpPr/>
        <p:nvPr/>
      </p:nvGrpSpPr>
      <p:grpSpPr>
        <a:xfrm>
          <a:off x="0" y="0"/>
          <a:ext cx="0" cy="0"/>
          <a:chOff x="0" y="0"/>
          <a:chExt cx="0" cy="0"/>
        </a:xfrm>
      </p:grpSpPr>
      <p:pic>
        <p:nvPicPr>
          <p:cNvPr id="2" name="Picture 2" descr="Our region's Int. Srvs. classes, discussions now offered online | Your Red  Cross Update">
            <a:extLst>
              <a:ext uri="{FF2B5EF4-FFF2-40B4-BE49-F238E27FC236}">
                <a16:creationId xmlns:a16="http://schemas.microsoft.com/office/drawing/2014/main" id="{6511B3EA-413C-09E0-75BC-6BDD547D9D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191" r="2346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A3EF38AA-6D17-DD78-05EB-8999F147A72E}"/>
              </a:ext>
            </a:extLst>
          </p:cNvPr>
          <p:cNvGrpSpPr/>
          <p:nvPr/>
        </p:nvGrpSpPr>
        <p:grpSpPr>
          <a:xfrm>
            <a:off x="0" y="1814273"/>
            <a:ext cx="12192000" cy="4540107"/>
            <a:chOff x="3544" y="1909969"/>
            <a:chExt cx="12192000" cy="4540107"/>
          </a:xfrm>
        </p:grpSpPr>
        <p:sp>
          <p:nvSpPr>
            <p:cNvPr id="3" name="Rectangle 2">
              <a:extLst>
                <a:ext uri="{FF2B5EF4-FFF2-40B4-BE49-F238E27FC236}">
                  <a16:creationId xmlns:a16="http://schemas.microsoft.com/office/drawing/2014/main" id="{E39ED9CD-EE05-A3CC-73F5-492FB5ED1D6C}"/>
                </a:ext>
              </a:extLst>
            </p:cNvPr>
            <p:cNvSpPr/>
            <p:nvPr/>
          </p:nvSpPr>
          <p:spPr>
            <a:xfrm>
              <a:off x="3544" y="2272581"/>
              <a:ext cx="12192000" cy="3814884"/>
            </a:xfrm>
            <a:prstGeom prst="rect">
              <a:avLst/>
            </a:prstGeom>
            <a:solidFill>
              <a:srgbClr val="011E41">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D1727F-170E-BDFB-EB01-99558065BDDF}"/>
                </a:ext>
              </a:extLst>
            </p:cNvPr>
            <p:cNvSpPr/>
            <p:nvPr/>
          </p:nvSpPr>
          <p:spPr>
            <a:xfrm>
              <a:off x="341197" y="1909972"/>
              <a:ext cx="5857584" cy="4540102"/>
            </a:xfrm>
            <a:prstGeom prst="rect">
              <a:avLst/>
            </a:prstGeom>
            <a:solidFill>
              <a:srgbClr val="F5333F">
                <a:alpha val="6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879017C5-8D35-655A-42D2-C458264A3972}"/>
                </a:ext>
              </a:extLst>
            </p:cNvPr>
            <p:cNvSpPr/>
            <p:nvPr/>
          </p:nvSpPr>
          <p:spPr>
            <a:xfrm>
              <a:off x="6193713" y="1909969"/>
              <a:ext cx="435935" cy="362609"/>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97CA66A-4577-F098-22DC-7DBEEB7788B5}"/>
                </a:ext>
              </a:extLst>
            </p:cNvPr>
            <p:cNvSpPr/>
            <p:nvPr/>
          </p:nvSpPr>
          <p:spPr>
            <a:xfrm rot="5400000">
              <a:off x="6198200" y="6094518"/>
              <a:ext cx="351071" cy="360046"/>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16CAD033-47AF-64B5-B807-D389BD05FCAE}"/>
              </a:ext>
            </a:extLst>
          </p:cNvPr>
          <p:cNvGrpSpPr/>
          <p:nvPr/>
        </p:nvGrpSpPr>
        <p:grpSpPr>
          <a:xfrm>
            <a:off x="324999" y="2351761"/>
            <a:ext cx="6812353" cy="3527872"/>
            <a:chOff x="324999" y="2351761"/>
            <a:chExt cx="6578296" cy="3527872"/>
          </a:xfrm>
        </p:grpSpPr>
        <p:sp>
          <p:nvSpPr>
            <p:cNvPr id="9" name="Google Shape;91;p1">
              <a:extLst>
                <a:ext uri="{FF2B5EF4-FFF2-40B4-BE49-F238E27FC236}">
                  <a16:creationId xmlns:a16="http://schemas.microsoft.com/office/drawing/2014/main" id="{4E259CB5-FEB6-2042-C481-12EB360132CC}"/>
                </a:ext>
              </a:extLst>
            </p:cNvPr>
            <p:cNvSpPr/>
            <p:nvPr/>
          </p:nvSpPr>
          <p:spPr>
            <a:xfrm>
              <a:off x="478495" y="3428459"/>
              <a:ext cx="6017853" cy="21543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5400"/>
                <a:buFont typeface="Arial"/>
                <a:buNone/>
              </a:pPr>
              <a:r>
                <a:rPr lang="fr-FR" sz="4000" b="1" i="0" u="none" strike="noStrike" cap="none" dirty="0" err="1">
                  <a:solidFill>
                    <a:schemeClr val="lt1"/>
                  </a:solidFill>
                  <a:latin typeface="Arial"/>
                  <a:ea typeface="Arial"/>
                  <a:cs typeface="Arial"/>
                  <a:sym typeface="Arial"/>
                </a:rPr>
                <a:t>CDRTs</a:t>
              </a:r>
              <a:r>
                <a:rPr lang="fr-FR" sz="4000" b="1" i="0" u="none" strike="noStrike" cap="none" dirty="0">
                  <a:solidFill>
                    <a:schemeClr val="lt1"/>
                  </a:solidFill>
                  <a:latin typeface="Arial"/>
                  <a:ea typeface="Arial"/>
                  <a:cs typeface="Arial"/>
                  <a:sym typeface="Arial"/>
                </a:rPr>
                <a:t> &amp; Stress Management &amp; Psychosocial Support</a:t>
              </a:r>
            </a:p>
            <a:p>
              <a:pPr marL="0" marR="0" lvl="0" indent="0" algn="l" rtl="0">
                <a:spcBef>
                  <a:spcPts val="0"/>
                </a:spcBef>
                <a:spcAft>
                  <a:spcPts val="0"/>
                </a:spcAft>
                <a:buClr>
                  <a:schemeClr val="lt1"/>
                </a:buClr>
                <a:buSzPts val="5400"/>
                <a:buFont typeface="Arial"/>
                <a:buNone/>
              </a:pPr>
              <a:endParaRPr lang="en-US" sz="1400" b="0" i="0" u="none" strike="noStrike" cap="none" dirty="0">
                <a:solidFill>
                  <a:schemeClr val="dk1"/>
                </a:solidFill>
                <a:latin typeface="Calibri"/>
                <a:ea typeface="Calibri"/>
                <a:cs typeface="Calibri"/>
                <a:sym typeface="Calibri"/>
              </a:endParaRPr>
            </a:p>
          </p:txBody>
        </p:sp>
        <p:sp>
          <p:nvSpPr>
            <p:cNvPr id="10" name="Google Shape;92;p1">
              <a:extLst>
                <a:ext uri="{FF2B5EF4-FFF2-40B4-BE49-F238E27FC236}">
                  <a16:creationId xmlns:a16="http://schemas.microsoft.com/office/drawing/2014/main" id="{5C5BABCC-525A-2249-FFD7-2F30C65EBAB6}"/>
                </a:ext>
              </a:extLst>
            </p:cNvPr>
            <p:cNvSpPr/>
            <p:nvPr/>
          </p:nvSpPr>
          <p:spPr>
            <a:xfrm>
              <a:off x="467175" y="5448786"/>
              <a:ext cx="6436120"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a:buNone/>
              </a:pPr>
              <a:r>
                <a:rPr lang="en-US" sz="2100" b="0"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For Community Disaster Response Teams</a:t>
              </a:r>
              <a:endParaRPr sz="2100" b="0"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5" name="Picture 4" descr="A black and white rectangle with black text&#10;&#10;Description automatically generated">
              <a:extLst>
                <a:ext uri="{FF2B5EF4-FFF2-40B4-BE49-F238E27FC236}">
                  <a16:creationId xmlns:a16="http://schemas.microsoft.com/office/drawing/2014/main" id="{59A31C01-99C1-533A-8B38-26A52FCA6069}"/>
                </a:ext>
              </a:extLst>
            </p:cNvPr>
            <p:cNvPicPr>
              <a:picLocks noChangeAspect="1"/>
            </p:cNvPicPr>
            <p:nvPr/>
          </p:nvPicPr>
          <p:blipFill>
            <a:blip r:embed="rId4"/>
            <a:stretch>
              <a:fillRect/>
            </a:stretch>
          </p:blipFill>
          <p:spPr>
            <a:xfrm>
              <a:off x="324999" y="2351761"/>
              <a:ext cx="4278901" cy="1135815"/>
            </a:xfrm>
            <a:prstGeom prst="rect">
              <a:avLst/>
            </a:prstGeom>
          </p:spPr>
        </p:pic>
      </p:grpSp>
    </p:spTree>
    <p:extLst>
      <p:ext uri="{BB962C8B-B14F-4D97-AF65-F5344CB8AC3E}">
        <p14:creationId xmlns:p14="http://schemas.microsoft.com/office/powerpoint/2010/main" val="422235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5"/>
          <p:cNvSpPr/>
          <p:nvPr/>
        </p:nvSpPr>
        <p:spPr>
          <a:xfrm>
            <a:off x="-16474" y="-5347"/>
            <a:ext cx="338959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92" name="Google Shape;292;p15"/>
          <p:cNvSpPr txBox="1"/>
          <p:nvPr/>
        </p:nvSpPr>
        <p:spPr>
          <a:xfrm>
            <a:off x="1002632" y="928336"/>
            <a:ext cx="1601111"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Signs Of</a:t>
            </a: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Stress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3" name="Google Shape;293;p15"/>
          <p:cNvSpPr txBox="1"/>
          <p:nvPr/>
        </p:nvSpPr>
        <p:spPr>
          <a:xfrm>
            <a:off x="4821439" y="3483973"/>
            <a:ext cx="67437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Post Traumatic Stress Disorder (PTSD)</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is a mental health condition that's triggered by a terrifying event — either experiencing it or witnessing it.</a:t>
            </a:r>
            <a:endParaRPr/>
          </a:p>
          <a:p>
            <a:pPr marL="0" marR="0" lvl="0" indent="0" algn="l" rtl="0">
              <a:spcBef>
                <a:spcPts val="0"/>
              </a:spcBef>
              <a:spcAft>
                <a:spcPts val="0"/>
              </a:spcAft>
              <a:buNone/>
            </a:pPr>
            <a:endParaRPr sz="1800">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Developed from a natural disaster, armed conflicts, physical assault and abuse, accidents</a:t>
            </a:r>
            <a:endParaRPr/>
          </a:p>
        </p:txBody>
      </p:sp>
      <p:graphicFrame>
        <p:nvGraphicFramePr>
          <p:cNvPr id="6" name="Table 5">
            <a:extLst>
              <a:ext uri="{FF2B5EF4-FFF2-40B4-BE49-F238E27FC236}">
                <a16:creationId xmlns:a16="http://schemas.microsoft.com/office/drawing/2014/main" id="{143858C5-ADF9-BD7E-2705-10518B3F363E}"/>
              </a:ext>
            </a:extLst>
          </p:cNvPr>
          <p:cNvGraphicFramePr>
            <a:graphicFrameLocks noGrp="1"/>
          </p:cNvGraphicFramePr>
          <p:nvPr>
            <p:extLst>
              <p:ext uri="{D42A27DB-BD31-4B8C-83A1-F6EECF244321}">
                <p14:modId xmlns:p14="http://schemas.microsoft.com/office/powerpoint/2010/main" val="4280032791"/>
              </p:ext>
            </p:extLst>
          </p:nvPr>
        </p:nvGraphicFramePr>
        <p:xfrm>
          <a:off x="3535680" y="798210"/>
          <a:ext cx="8479112" cy="5364480"/>
        </p:xfrm>
        <a:graphic>
          <a:graphicData uri="http://schemas.openxmlformats.org/drawingml/2006/table">
            <a:tbl>
              <a:tblPr firstRow="1" bandRow="1">
                <a:tableStyleId>{5C22544A-7EE6-4342-B048-85BDC9FD1C3A}</a:tableStyleId>
              </a:tblPr>
              <a:tblGrid>
                <a:gridCol w="2211300">
                  <a:extLst>
                    <a:ext uri="{9D8B030D-6E8A-4147-A177-3AD203B41FA5}">
                      <a16:colId xmlns:a16="http://schemas.microsoft.com/office/drawing/2014/main" val="1756554049"/>
                    </a:ext>
                  </a:extLst>
                </a:gridCol>
                <a:gridCol w="2244141">
                  <a:extLst>
                    <a:ext uri="{9D8B030D-6E8A-4147-A177-3AD203B41FA5}">
                      <a16:colId xmlns:a16="http://schemas.microsoft.com/office/drawing/2014/main" val="2810476392"/>
                    </a:ext>
                  </a:extLst>
                </a:gridCol>
                <a:gridCol w="1935199">
                  <a:extLst>
                    <a:ext uri="{9D8B030D-6E8A-4147-A177-3AD203B41FA5}">
                      <a16:colId xmlns:a16="http://schemas.microsoft.com/office/drawing/2014/main" val="3398638124"/>
                    </a:ext>
                  </a:extLst>
                </a:gridCol>
                <a:gridCol w="2088472">
                  <a:extLst>
                    <a:ext uri="{9D8B030D-6E8A-4147-A177-3AD203B41FA5}">
                      <a16:colId xmlns:a16="http://schemas.microsoft.com/office/drawing/2014/main" val="310651905"/>
                    </a:ext>
                  </a:extLst>
                </a:gridCol>
              </a:tblGrid>
              <a:tr h="370840">
                <a:tc>
                  <a:txBody>
                    <a:bodyPr/>
                    <a:lstStyle/>
                    <a:p>
                      <a:r>
                        <a:rPr lang="en-US" sz="2000" dirty="0">
                          <a:solidFill>
                            <a:srgbClr val="F5333F"/>
                          </a:solidFill>
                          <a:latin typeface="Open sans" panose="020B0606030504020204" pitchFamily="34" charset="0"/>
                          <a:ea typeface="Open sans" panose="020B0606030504020204" pitchFamily="34" charset="0"/>
                          <a:cs typeface="Open sans" panose="020B0606030504020204" pitchFamily="34" charset="0"/>
                        </a:rPr>
                        <a:t>Emotional</a:t>
                      </a:r>
                    </a:p>
                    <a:p>
                      <a:endParaRPr lang="en-US" sz="20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Fear</a:t>
                      </a:r>
                    </a:p>
                    <a:p>
                      <a:pPr marL="285750" indent="-285750">
                        <a:buClr>
                          <a:srgbClr val="F5333F"/>
                        </a:buClr>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Anger</a:t>
                      </a:r>
                    </a:p>
                    <a:p>
                      <a:pPr marL="285750" indent="-285750">
                        <a:buClr>
                          <a:srgbClr val="F5333F"/>
                        </a:buClr>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Nervousness</a:t>
                      </a:r>
                    </a:p>
                    <a:p>
                      <a:pPr marL="285750" indent="-285750">
                        <a:buClr>
                          <a:srgbClr val="F5333F"/>
                        </a:buClr>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Irritable</a:t>
                      </a:r>
                    </a:p>
                    <a:p>
                      <a:pPr marL="285750" indent="-285750">
                        <a:buClr>
                          <a:srgbClr val="F5333F"/>
                        </a:buClr>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Sadness</a:t>
                      </a:r>
                    </a:p>
                    <a:p>
                      <a:pPr marL="285750" indent="-285750">
                        <a:buClr>
                          <a:srgbClr val="F5333F"/>
                        </a:buClr>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Loneliness</a:t>
                      </a:r>
                    </a:p>
                    <a:p>
                      <a:pPr marL="285750" indent="-285750">
                        <a:buClr>
                          <a:srgbClr val="F5333F"/>
                        </a:buClr>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Hopelessness</a:t>
                      </a:r>
                    </a:p>
                    <a:p>
                      <a:pPr marL="285750" indent="-285750">
                        <a:buClr>
                          <a:srgbClr val="F5333F"/>
                        </a:buClr>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Moodiness</a:t>
                      </a:r>
                    </a:p>
                    <a:p>
                      <a:pPr marL="285750" indent="-285750">
                        <a:buClr>
                          <a:srgbClr val="F5333F"/>
                        </a:buClr>
                        <a:buFont typeface="Arial" panose="020B0604020202020204" pitchFamily="34" charset="0"/>
                        <a:buChar char="•"/>
                      </a:pPr>
                      <a:r>
                        <a:rPr lang="en-US" sz="1800" b="0" dirty="0">
                          <a:solidFill>
                            <a:schemeClr val="tx1"/>
                          </a:solidFill>
                          <a:latin typeface="Open sans" panose="020B0606030504020204" pitchFamily="34" charset="0"/>
                          <a:ea typeface="Open sans" panose="020B0606030504020204" pitchFamily="34" charset="0"/>
                          <a:cs typeface="Open sans" panose="020B0606030504020204" pitchFamily="34" charset="0"/>
                        </a:rPr>
                        <a:t>Worry</a:t>
                      </a:r>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US" sz="2000" dirty="0">
                          <a:solidFill>
                            <a:srgbClr val="F5333F"/>
                          </a:solidFill>
                          <a:latin typeface="Open sans" panose="020B0606030504020204" pitchFamily="34" charset="0"/>
                          <a:ea typeface="Open sans" panose="020B0606030504020204" pitchFamily="34" charset="0"/>
                          <a:cs typeface="Open sans" panose="020B0606030504020204" pitchFamily="34" charset="0"/>
                        </a:rPr>
                        <a:t>Mind</a:t>
                      </a:r>
                    </a:p>
                    <a:p>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Repetitive thoughts</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Confusion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Indecisiveness</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Lack of concentration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Loss of confidence</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Poor memory</a:t>
                      </a:r>
                    </a:p>
                    <a:p>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E2E2E2"/>
                    </a:solidFill>
                  </a:tcPr>
                </a:tc>
                <a:tc>
                  <a:txBody>
                    <a:bodyPr/>
                    <a:lstStyle/>
                    <a:p>
                      <a:r>
                        <a:rPr lang="en-US" sz="2000" dirty="0">
                          <a:solidFill>
                            <a:srgbClr val="F5333F"/>
                          </a:solidFill>
                          <a:latin typeface="Open sans" panose="020B0606030504020204" pitchFamily="34" charset="0"/>
                          <a:ea typeface="Open sans" panose="020B0606030504020204" pitchFamily="34" charset="0"/>
                          <a:cs typeface="Open sans" panose="020B0606030504020204" pitchFamily="34" charset="0"/>
                        </a:rPr>
                        <a:t>Physical</a:t>
                      </a:r>
                    </a:p>
                    <a:p>
                      <a:endParaRPr lang="en-US" sz="20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Feeling Sick</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Rapid breathing</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Stomachache</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Fast heartbeat</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Sweating</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Shaking</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Dizziness</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Muscle tension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Headache</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Fatigue</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Dry mouth</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Tightness in Chest</a:t>
                      </a:r>
                    </a:p>
                    <a:p>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US" sz="2000" dirty="0">
                          <a:solidFill>
                            <a:srgbClr val="F5333F"/>
                          </a:solidFill>
                          <a:latin typeface="Open sans" panose="020B0606030504020204" pitchFamily="34" charset="0"/>
                          <a:ea typeface="Open sans" panose="020B0606030504020204" pitchFamily="34" charset="0"/>
                          <a:cs typeface="Open sans" panose="020B0606030504020204" pitchFamily="34" charset="0"/>
                        </a:rPr>
                        <a:t>Behavioural</a:t>
                      </a:r>
                    </a:p>
                    <a:p>
                      <a:endParaRPr lang="en-US" sz="20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Lack of sleep</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Change in appetite</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Nervous habits</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Increased drinking, smoking and/or caffeine intake</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en-US" sz="1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Avoiding situations</a:t>
                      </a:r>
                    </a:p>
                    <a:p>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E2E2E2"/>
                    </a:solidFill>
                  </a:tcPr>
                </a:tc>
                <a:extLst>
                  <a:ext uri="{0D108BD9-81ED-4DB2-BD59-A6C34878D82A}">
                    <a16:rowId xmlns:a16="http://schemas.microsoft.com/office/drawing/2014/main" val="4228985667"/>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descr="A picture containing person&#10;&#10;Description automatically generated"/>
          <p:cNvPicPr preferRelativeResize="0"/>
          <p:nvPr/>
        </p:nvPicPr>
        <p:blipFill rotWithShape="1">
          <a:blip r:embed="rId3">
            <a:alphaModFix/>
          </a:blip>
          <a:srcRect l="-3199" r="18062"/>
          <a:stretch/>
        </p:blipFill>
        <p:spPr>
          <a:xfrm>
            <a:off x="1216981" y="0"/>
            <a:ext cx="10975018" cy="6858000"/>
          </a:xfrm>
          <a:prstGeom prst="rect">
            <a:avLst/>
          </a:prstGeom>
          <a:noFill/>
          <a:ln>
            <a:noFill/>
          </a:ln>
        </p:spPr>
      </p:pic>
      <p:sp>
        <p:nvSpPr>
          <p:cNvPr id="248" name="Google Shape;248;p1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9" name="Google Shape;249;p12"/>
          <p:cNvSpPr txBox="1"/>
          <p:nvPr/>
        </p:nvSpPr>
        <p:spPr>
          <a:xfrm>
            <a:off x="684889" y="638259"/>
            <a:ext cx="280832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Long Term Reaction To Stress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0" name="Google Shape;250;p12"/>
          <p:cNvSpPr/>
          <p:nvPr/>
        </p:nvSpPr>
        <p:spPr>
          <a:xfrm>
            <a:off x="4475615" y="3212432"/>
            <a:ext cx="7435348" cy="2297408"/>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12"/>
          <p:cNvSpPr txBox="1"/>
          <p:nvPr/>
        </p:nvSpPr>
        <p:spPr>
          <a:xfrm>
            <a:off x="4821439" y="3483973"/>
            <a:ext cx="67437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Post Traumatic Stress Disorder (PTSD)</a:t>
            </a:r>
            <a:endParaRPr>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is a mental health condition that's triggered by a terrifying event — either experiencing it or witnessing it.</a:t>
            </a:r>
            <a:endParaRPr>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Developed from a natural disaster, armed conflicts, physical assault and abuse, accidents</a:t>
            </a:r>
            <a:endParaRPr>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62" name="Google Shape;262;p13"/>
          <p:cNvSpPr txBox="1"/>
          <p:nvPr/>
        </p:nvSpPr>
        <p:spPr>
          <a:xfrm>
            <a:off x="684889" y="638259"/>
            <a:ext cx="280832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Long Term Reaction To Stress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3" name="Google Shape;263;p13" descr="A close up of a logo&#10;&#10;Description automatically generated"/>
          <p:cNvPicPr preferRelativeResize="0"/>
          <p:nvPr/>
        </p:nvPicPr>
        <p:blipFill rotWithShape="1">
          <a:blip r:embed="rId3">
            <a:alphaModFix/>
            <a:grayscl/>
          </a:blip>
          <a:srcRect/>
          <a:stretch/>
        </p:blipFill>
        <p:spPr>
          <a:xfrm>
            <a:off x="4636831" y="-5347"/>
            <a:ext cx="2176462" cy="2176462"/>
          </a:xfrm>
          <a:prstGeom prst="rect">
            <a:avLst/>
          </a:prstGeom>
          <a:noFill/>
          <a:ln>
            <a:noFill/>
          </a:ln>
        </p:spPr>
      </p:pic>
      <p:sp>
        <p:nvSpPr>
          <p:cNvPr id="264" name="Google Shape;264;p13"/>
          <p:cNvSpPr txBox="1"/>
          <p:nvPr/>
        </p:nvSpPr>
        <p:spPr>
          <a:xfrm>
            <a:off x="4194577" y="2008410"/>
            <a:ext cx="3060970"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Anxiety, fearfulness, nervousness or panic especially when faced by reminders of the event.</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ctr" rtl="0">
              <a:spcBef>
                <a:spcPts val="0"/>
              </a:spcBef>
              <a:spcAft>
                <a:spcPts val="0"/>
              </a:spcAft>
              <a:buNone/>
            </a:pPr>
            <a:b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65" name="Google Shape;265;p13" descr="A close up of a logo&#10;&#10;Description automatically generated"/>
          <p:cNvPicPr preferRelativeResize="0"/>
          <p:nvPr/>
        </p:nvPicPr>
        <p:blipFill rotWithShape="1">
          <a:blip r:embed="rId4">
            <a:alphaModFix/>
            <a:grayscl/>
          </a:blip>
          <a:srcRect/>
          <a:stretch/>
        </p:blipFill>
        <p:spPr>
          <a:xfrm>
            <a:off x="8948277" y="179485"/>
            <a:ext cx="2224171" cy="2224171"/>
          </a:xfrm>
          <a:prstGeom prst="rect">
            <a:avLst/>
          </a:prstGeom>
          <a:noFill/>
          <a:ln>
            <a:noFill/>
          </a:ln>
        </p:spPr>
      </p:pic>
      <p:sp>
        <p:nvSpPr>
          <p:cNvPr id="266" name="Google Shape;266;p13"/>
          <p:cNvSpPr txBox="1"/>
          <p:nvPr/>
        </p:nvSpPr>
        <p:spPr>
          <a:xfrm>
            <a:off x="8411114" y="2008410"/>
            <a:ext cx="304799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Concerns of losing control or not being able to cope, worry that the situation may happen again. </a:t>
            </a:r>
            <a:endParaRPr sz="1800" b="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ctr" rtl="0">
              <a:spcBef>
                <a:spcPts val="0"/>
              </a:spcBef>
              <a:spcAft>
                <a:spcPts val="0"/>
              </a:spcAft>
              <a:buNone/>
            </a:pPr>
            <a:br>
              <a:rPr lang="en-US"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endParaRPr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67" name="Google Shape;267;p13" descr="A picture containing candelabra, light&#10;&#10;Description automatically generated"/>
          <p:cNvPicPr preferRelativeResize="0"/>
          <p:nvPr/>
        </p:nvPicPr>
        <p:blipFill rotWithShape="1">
          <a:blip r:embed="rId5">
            <a:alphaModFix/>
            <a:grayscl/>
          </a:blip>
          <a:srcRect/>
          <a:stretch/>
        </p:blipFill>
        <p:spPr>
          <a:xfrm>
            <a:off x="6906182" y="3317291"/>
            <a:ext cx="1465055" cy="1465055"/>
          </a:xfrm>
          <a:prstGeom prst="rect">
            <a:avLst/>
          </a:prstGeom>
          <a:noFill/>
          <a:ln>
            <a:noFill/>
          </a:ln>
        </p:spPr>
      </p:pic>
      <p:sp>
        <p:nvSpPr>
          <p:cNvPr id="268" name="Google Shape;268;p13"/>
          <p:cNvSpPr txBox="1"/>
          <p:nvPr/>
        </p:nvSpPr>
        <p:spPr>
          <a:xfrm>
            <a:off x="5896220" y="4750971"/>
            <a:ext cx="3484978" cy="2031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They might be constantly watchful, scanning the environment for danger or seeing threat in things that would have appeared before.</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ctr" rtl="0">
              <a:spcBef>
                <a:spcPts val="0"/>
              </a:spcBef>
              <a:spcAft>
                <a:spcPts val="0"/>
              </a:spcAft>
              <a:buNone/>
            </a:pPr>
            <a:b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06" name="Google Shape;306;p16"/>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Healthy Coping Strategies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7" name="Google Shape;307;p16"/>
          <p:cNvSpPr txBox="1"/>
          <p:nvPr/>
        </p:nvSpPr>
        <p:spPr>
          <a:xfrm>
            <a:off x="5363358" y="4220343"/>
            <a:ext cx="235206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Eat A Balanced Diet</a:t>
            </a:r>
            <a:endParaRPr sz="1800" b="1">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08" name="Google Shape;308;p16"/>
          <p:cNvSpPr txBox="1"/>
          <p:nvPr/>
        </p:nvSpPr>
        <p:spPr>
          <a:xfrm>
            <a:off x="8597401" y="3076992"/>
            <a:ext cx="28935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Connect with others</a:t>
            </a:r>
            <a:endParaRPr b="1">
              <a:latin typeface="Open sans" panose="020B0606030504020204" pitchFamily="34" charset="0"/>
              <a:ea typeface="Open sans" panose="020B0606030504020204" pitchFamily="34" charset="0"/>
              <a:cs typeface="Open sans" panose="020B0606030504020204" pitchFamily="34" charset="0"/>
            </a:endParaRPr>
          </a:p>
        </p:txBody>
      </p:sp>
      <p:sp>
        <p:nvSpPr>
          <p:cNvPr id="309" name="Google Shape;309;p16"/>
          <p:cNvSpPr txBox="1"/>
          <p:nvPr/>
        </p:nvSpPr>
        <p:spPr>
          <a:xfrm>
            <a:off x="5420602" y="2017619"/>
            <a:ext cx="22608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Get Enough Sleep</a:t>
            </a:r>
            <a:endParaRPr b="1" dirty="0">
              <a:latin typeface="Open sans" panose="020B0606030504020204" pitchFamily="34" charset="0"/>
              <a:ea typeface="Open sans" panose="020B0606030504020204" pitchFamily="34" charset="0"/>
              <a:cs typeface="Open sans" panose="020B0606030504020204" pitchFamily="34" charset="0"/>
            </a:endParaRPr>
          </a:p>
        </p:txBody>
      </p:sp>
      <p:sp>
        <p:nvSpPr>
          <p:cNvPr id="310" name="Google Shape;310;p16"/>
          <p:cNvSpPr txBox="1"/>
          <p:nvPr/>
        </p:nvSpPr>
        <p:spPr>
          <a:xfrm>
            <a:off x="5420602" y="3074822"/>
            <a:ext cx="12978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Exercise</a:t>
            </a:r>
            <a:endParaRPr b="1" dirty="0">
              <a:latin typeface="Open sans" panose="020B0606030504020204" pitchFamily="34" charset="0"/>
              <a:ea typeface="Open sans" panose="020B0606030504020204" pitchFamily="34" charset="0"/>
              <a:cs typeface="Open sans" panose="020B0606030504020204" pitchFamily="34" charset="0"/>
            </a:endParaRPr>
          </a:p>
        </p:txBody>
      </p:sp>
      <p:sp>
        <p:nvSpPr>
          <p:cNvPr id="311" name="Google Shape;311;p16"/>
          <p:cNvSpPr txBox="1"/>
          <p:nvPr/>
        </p:nvSpPr>
        <p:spPr>
          <a:xfrm>
            <a:off x="8597402" y="1970939"/>
            <a:ext cx="33525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Balance Work, Play &amp; Rest</a:t>
            </a:r>
            <a:endParaRPr b="1">
              <a:latin typeface="Open sans" panose="020B0606030504020204" pitchFamily="34" charset="0"/>
              <a:ea typeface="Open sans" panose="020B0606030504020204" pitchFamily="34" charset="0"/>
              <a:cs typeface="Open sans" panose="020B0606030504020204" pitchFamily="34" charset="0"/>
            </a:endParaRPr>
          </a:p>
        </p:txBody>
      </p:sp>
      <p:sp>
        <p:nvSpPr>
          <p:cNvPr id="312" name="Google Shape;312;p16"/>
          <p:cNvSpPr txBox="1"/>
          <p:nvPr/>
        </p:nvSpPr>
        <p:spPr>
          <a:xfrm>
            <a:off x="8597402" y="4257096"/>
            <a:ext cx="335256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Allow yourself to receive as well as to give. </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Remember that your identity is broader than that of a helper</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13" name="Google Shape;313;p16"/>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4682850" y="1957247"/>
            <a:ext cx="490076" cy="490076"/>
          </a:xfrm>
          <a:prstGeom prst="rect">
            <a:avLst/>
          </a:prstGeom>
          <a:noFill/>
          <a:ln>
            <a:noFill/>
          </a:ln>
        </p:spPr>
      </p:pic>
      <p:pic>
        <p:nvPicPr>
          <p:cNvPr id="314" name="Google Shape;314;p16"/>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4682850" y="3021990"/>
            <a:ext cx="490076" cy="474997"/>
          </a:xfrm>
          <a:prstGeom prst="rect">
            <a:avLst/>
          </a:prstGeom>
          <a:noFill/>
          <a:ln>
            <a:noFill/>
          </a:ln>
        </p:spPr>
      </p:pic>
      <p:pic>
        <p:nvPicPr>
          <p:cNvPr id="315" name="Google Shape;315;p16"/>
          <p:cNvPicPr preferRelativeResize="0"/>
          <p:nvPr/>
        </p:nvPicPr>
        <p:blipFill rotWithShape="1">
          <a:blip r:embed="rId7">
            <a:alphaModFix/>
            <a:extLst>
              <a:ext uri="{BEBA8EAE-BF5A-486C-A8C5-ECC9F3942E4B}">
                <a14:imgProps xmlns:a14="http://schemas.microsoft.com/office/drawing/2010/main">
                  <a14:imgLayer r:embed="rId8">
                    <a14:imgEffect>
                      <a14:saturation sat="0"/>
                    </a14:imgEffect>
                  </a14:imgLayer>
                </a14:imgProps>
              </a:ext>
            </a:extLst>
          </a:blip>
          <a:srcRect/>
          <a:stretch/>
        </p:blipFill>
        <p:spPr>
          <a:xfrm>
            <a:off x="4694160" y="4171281"/>
            <a:ext cx="467457" cy="467457"/>
          </a:xfrm>
          <a:prstGeom prst="rect">
            <a:avLst/>
          </a:prstGeom>
          <a:noFill/>
          <a:ln>
            <a:noFill/>
          </a:ln>
        </p:spPr>
      </p:pic>
      <p:pic>
        <p:nvPicPr>
          <p:cNvPr id="316" name="Google Shape;316;p16"/>
          <p:cNvPicPr preferRelativeResize="0"/>
          <p:nvPr/>
        </p:nvPicPr>
        <p:blipFill rotWithShape="1">
          <a:blip r:embed="rId9">
            <a:alphaModFix/>
            <a:extLst>
              <a:ext uri="{BEBA8EAE-BF5A-486C-A8C5-ECC9F3942E4B}">
                <a14:imgProps xmlns:a14="http://schemas.microsoft.com/office/drawing/2010/main">
                  <a14:imgLayer r:embed="rId10">
                    <a14:imgEffect>
                      <a14:saturation sat="0"/>
                    </a14:imgEffect>
                  </a14:imgLayer>
                </a14:imgProps>
              </a:ext>
            </a:extLst>
          </a:blip>
          <a:srcRect/>
          <a:stretch/>
        </p:blipFill>
        <p:spPr>
          <a:xfrm>
            <a:off x="7940543" y="1933186"/>
            <a:ext cx="437299" cy="444838"/>
          </a:xfrm>
          <a:prstGeom prst="rect">
            <a:avLst/>
          </a:prstGeom>
          <a:noFill/>
          <a:ln>
            <a:noFill/>
          </a:ln>
        </p:spPr>
      </p:pic>
      <p:pic>
        <p:nvPicPr>
          <p:cNvPr id="317" name="Google Shape;317;p16"/>
          <p:cNvPicPr preferRelativeResize="0"/>
          <p:nvPr/>
        </p:nvPicPr>
        <p:blipFill rotWithShape="1">
          <a:blip r:embed="rId11">
            <a:alphaModFix/>
            <a:extLst>
              <a:ext uri="{BEBA8EAE-BF5A-486C-A8C5-ECC9F3942E4B}">
                <a14:imgProps xmlns:a14="http://schemas.microsoft.com/office/drawing/2010/main">
                  <a14:imgLayer r:embed="rId12">
                    <a14:imgEffect>
                      <a14:saturation sat="0"/>
                    </a14:imgEffect>
                  </a14:imgLayer>
                </a14:imgProps>
              </a:ext>
            </a:extLst>
          </a:blip>
          <a:srcRect/>
          <a:stretch/>
        </p:blipFill>
        <p:spPr>
          <a:xfrm>
            <a:off x="7959392" y="3016620"/>
            <a:ext cx="399601" cy="490076"/>
          </a:xfrm>
          <a:prstGeom prst="rect">
            <a:avLst/>
          </a:prstGeom>
          <a:noFill/>
          <a:ln>
            <a:noFill/>
          </a:ln>
        </p:spPr>
      </p:pic>
      <p:pic>
        <p:nvPicPr>
          <p:cNvPr id="318" name="Google Shape;318;p16"/>
          <p:cNvPicPr preferRelativeResize="0"/>
          <p:nvPr/>
        </p:nvPicPr>
        <p:blipFill rotWithShape="1">
          <a:blip r:embed="rId13">
            <a:alphaModFix/>
            <a:extLst>
              <a:ext uri="{BEBA8EAE-BF5A-486C-A8C5-ECC9F3942E4B}">
                <a14:imgProps xmlns:a14="http://schemas.microsoft.com/office/drawing/2010/main">
                  <a14:imgLayer r:embed="rId14">
                    <a14:imgEffect>
                      <a14:saturation sat="0"/>
                    </a14:imgEffect>
                  </a14:imgLayer>
                </a14:imgProps>
              </a:ext>
            </a:extLst>
          </a:blip>
          <a:srcRect/>
          <a:stretch/>
        </p:blipFill>
        <p:spPr>
          <a:xfrm>
            <a:off x="7974471" y="4269406"/>
            <a:ext cx="369442" cy="3392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9" name="Google Shape;329;p17"/>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When To Seek</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Professional Help</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0" name="Google Shape;330;p17"/>
          <p:cNvSpPr txBox="1"/>
          <p:nvPr/>
        </p:nvSpPr>
        <p:spPr>
          <a:xfrm>
            <a:off x="5117540" y="1343079"/>
            <a:ext cx="6429418" cy="4524275"/>
          </a:xfrm>
          <a:prstGeom prst="rect">
            <a:avLst/>
          </a:prstGeom>
          <a:noFill/>
          <a:ln>
            <a:noFill/>
          </a:ln>
        </p:spPr>
        <p:txBody>
          <a:bodyPr spcFirstLastPara="1" wrap="square" lIns="91425" tIns="45700" rIns="91425" bIns="45700" anchor="t" anchorCtr="0">
            <a:spAutoFit/>
          </a:bodyPr>
          <a:lstStyle/>
          <a:p>
            <a:pPr marL="574675" marR="0" lvl="0" indent="-574675" algn="l" rtl="0">
              <a:lnSpc>
                <a:spcPct val="200000"/>
              </a:lnSpc>
              <a:spcBef>
                <a:spcPts val="0"/>
              </a:spcBef>
              <a:spcAft>
                <a:spcPts val="0"/>
              </a:spcAft>
              <a:buClr>
                <a:srgbClr val="F5333F"/>
              </a:buClr>
              <a:buSzPts val="2700"/>
              <a:buFont typeface="Noto Sans Symbols"/>
              <a:buChar char="✔"/>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Severe Sleep Disorder</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Uncontrollable Strong Emotions</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Talk Of Suicide</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Persistent Physical Symptoms</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Dependency On Alcohol And Drugs</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Behaviours That Risk Self Or Others</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Lasting Depression Or Mental Disorder Episodes</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Where There Are Signs Of Abuse Or Criminal Activity</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352A189A-E073-2FC9-FA0E-9DBDDA38E58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01BBF17-118F-8C6B-CAC1-D255FD23C944}"/>
              </a:ext>
            </a:extLst>
          </p:cNvPr>
          <p:cNvSpPr/>
          <p:nvPr/>
        </p:nvSpPr>
        <p:spPr>
          <a:xfrm>
            <a:off x="3291837" y="-5347"/>
            <a:ext cx="8900163" cy="6863347"/>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Google Shape;144;p5">
            <a:extLst>
              <a:ext uri="{FF2B5EF4-FFF2-40B4-BE49-F238E27FC236}">
                <a16:creationId xmlns:a16="http://schemas.microsoft.com/office/drawing/2014/main" id="{90B0E92C-1B9E-8653-E863-AC67DA4B35F3}"/>
              </a:ext>
            </a:extLst>
          </p:cNvPr>
          <p:cNvSpPr/>
          <p:nvPr/>
        </p:nvSpPr>
        <p:spPr>
          <a:xfrm>
            <a:off x="-16474" y="-5347"/>
            <a:ext cx="3308311"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6" name="Google Shape;146;p5">
            <a:extLst>
              <a:ext uri="{FF2B5EF4-FFF2-40B4-BE49-F238E27FC236}">
                <a16:creationId xmlns:a16="http://schemas.microsoft.com/office/drawing/2014/main" id="{034E69F9-CA7D-155A-756B-54D36569DB38}"/>
              </a:ext>
            </a:extLst>
          </p:cNvPr>
          <p:cNvSpPr txBox="1"/>
          <p:nvPr/>
        </p:nvSpPr>
        <p:spPr>
          <a:xfrm>
            <a:off x="394421" y="638259"/>
            <a:ext cx="250668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2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What Is </a:t>
            </a:r>
            <a:endParaRPr sz="28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en-US" sz="2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Psychosocial </a:t>
            </a:r>
            <a:r>
              <a:rPr lang="en-US" sz="2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Support</a:t>
            </a:r>
            <a:r>
              <a:rPr lang="en-US" sz="2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t>
            </a:r>
            <a:endParaRPr sz="2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 name="Online Media 1" title="CDRT Knowledge Series Episode 2">
            <a:hlinkClick r:id="" action="ppaction://media"/>
            <a:extLst>
              <a:ext uri="{FF2B5EF4-FFF2-40B4-BE49-F238E27FC236}">
                <a16:creationId xmlns:a16="http://schemas.microsoft.com/office/drawing/2014/main" id="{613AC0CF-9A4F-AC78-D1AA-960845603852}"/>
              </a:ext>
            </a:extLst>
          </p:cNvPr>
          <p:cNvPicPr>
            <a:picLocks noRot="1" noChangeAspect="1"/>
          </p:cNvPicPr>
          <p:nvPr>
            <a:videoFile r:link="rId1"/>
          </p:nvPr>
        </p:nvPicPr>
        <p:blipFill>
          <a:blip r:embed="rId4"/>
          <a:stretch>
            <a:fillRect/>
          </a:stretch>
        </p:blipFill>
        <p:spPr>
          <a:xfrm>
            <a:off x="3312004" y="678771"/>
            <a:ext cx="8883276" cy="5495109"/>
          </a:xfrm>
          <a:prstGeom prst="rect">
            <a:avLst/>
          </a:prstGeom>
        </p:spPr>
      </p:pic>
    </p:spTree>
    <p:extLst>
      <p:ext uri="{BB962C8B-B14F-4D97-AF65-F5344CB8AC3E}">
        <p14:creationId xmlns:p14="http://schemas.microsoft.com/office/powerpoint/2010/main" val="214764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5" name="Google Shape;145;p5"/>
          <p:cNvSpPr txBox="1"/>
          <p:nvPr/>
        </p:nvSpPr>
        <p:spPr>
          <a:xfrm>
            <a:off x="4605472" y="1079680"/>
            <a:ext cx="7299326" cy="501671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5333F"/>
              </a:buClr>
              <a:buSzPts val="1800"/>
              <a:buFont typeface="Arial" panose="020B0604020202020204" pitchFamily="34" charset="0"/>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 process of </a:t>
            </a:r>
            <a:r>
              <a:rPr lang="en-U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facilitating resilience within individuals, </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families and communities enabling them to bounce back from the impact of a crisis.</a:t>
            </a:r>
            <a:endParaRPr sz="1600" dirty="0">
              <a:latin typeface="Open sans" panose="020B0606030504020204" pitchFamily="34" charset="0"/>
              <a:ea typeface="Open sans" panose="020B0606030504020204" pitchFamily="34" charset="0"/>
              <a:cs typeface="Open sans" panose="020B0606030504020204" pitchFamily="34" charset="0"/>
            </a:endParaRPr>
          </a:p>
          <a:p>
            <a:pPr marL="400050" marR="0" lvl="0" indent="-285750" algn="l" rtl="0">
              <a:spcBef>
                <a:spcPts val="0"/>
              </a:spcBef>
              <a:spcAft>
                <a:spcPts val="0"/>
              </a:spcAft>
              <a:buClr>
                <a:srgbClr val="F5333F"/>
              </a:buClr>
              <a:buSzPts val="1800"/>
              <a:buFont typeface="Arial" panose="020B0604020202020204" pitchFamily="34" charset="0"/>
              <a:buChar char="•"/>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5333F"/>
              </a:buClr>
              <a:buSzPts val="1800"/>
              <a:buFont typeface="Arial" panose="020B0604020202020204" pitchFamily="34" charset="0"/>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It refers to the dynamic relationship between the psychological and social dimensions of a person, </a:t>
            </a:r>
            <a:r>
              <a:rPr lang="en-U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and how one influences the other.</a:t>
            </a:r>
            <a:endParaRPr sz="16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400050" marR="0" lvl="0" indent="-285750" algn="l" rtl="0">
              <a:spcBef>
                <a:spcPts val="0"/>
              </a:spcBef>
              <a:spcAft>
                <a:spcPts val="0"/>
              </a:spcAft>
              <a:buClr>
                <a:srgbClr val="F5333F"/>
              </a:buClr>
              <a:buSzPts val="1800"/>
              <a:buFont typeface="Arial" panose="020B0604020202020204" pitchFamily="34" charset="0"/>
              <a:buChar char="•"/>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5333F"/>
              </a:buClr>
              <a:buSzPts val="1800"/>
              <a:buFont typeface="Arial" panose="020B0604020202020204" pitchFamily="34" charset="0"/>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A process that helps to </a:t>
            </a:r>
            <a:r>
              <a:rPr lang="en-U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deal with such events in the future.  </a:t>
            </a:r>
            <a:endParaRPr sz="16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400050" marR="0" lvl="0" indent="-285750" algn="l" rtl="0">
              <a:spcBef>
                <a:spcPts val="0"/>
              </a:spcBef>
              <a:spcAft>
                <a:spcPts val="0"/>
              </a:spcAft>
              <a:buClr>
                <a:srgbClr val="F5333F"/>
              </a:buClr>
              <a:buSzPts val="1800"/>
              <a:buFont typeface="Arial" panose="020B0604020202020204" pitchFamily="34" charset="0"/>
              <a:buChar char="•"/>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5333F"/>
              </a:buClr>
              <a:buSzPts val="1800"/>
              <a:buFont typeface="Arial" panose="020B0604020202020204" pitchFamily="34" charset="0"/>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It promotes the restoration of </a:t>
            </a:r>
            <a:r>
              <a:rPr lang="en-U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social cohesion and infrastructure. </a:t>
            </a:r>
            <a:endParaRPr sz="16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400050" marR="0" lvl="0" indent="-285750" algn="l" rtl="0">
              <a:spcBef>
                <a:spcPts val="0"/>
              </a:spcBef>
              <a:spcAft>
                <a:spcPts val="0"/>
              </a:spcAft>
              <a:buClr>
                <a:srgbClr val="F5333F"/>
              </a:buClr>
              <a:buSzPts val="1800"/>
              <a:buFont typeface="Arial" panose="020B0604020202020204" pitchFamily="34" charset="0"/>
              <a:buChar char="•"/>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5333F"/>
              </a:buClr>
              <a:buSzPts val="1800"/>
              <a:buFont typeface="Arial" panose="020B0604020202020204" pitchFamily="34" charset="0"/>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It helps people </a:t>
            </a:r>
            <a:r>
              <a:rPr lang="en-U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recover after a crisis</a:t>
            </a:r>
            <a:r>
              <a:rPr lang="en-US" sz="200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has disrupted their lives. </a:t>
            </a:r>
            <a:endParaRPr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46" name="Google Shape;146;p5"/>
          <p:cNvSpPr txBox="1"/>
          <p:nvPr/>
        </p:nvSpPr>
        <p:spPr>
          <a:xfrm>
            <a:off x="394420" y="638259"/>
            <a:ext cx="3389263"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What Is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Psychosocial </a:t>
            </a: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Support</a:t>
            </a: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t>
            </a: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06F2B-38E6-B105-073A-8CA5F1DDA6BE}"/>
            </a:ext>
          </a:extLst>
        </p:cNvPr>
        <p:cNvGrpSpPr/>
        <p:nvPr/>
      </p:nvGrpSpPr>
      <p:grpSpPr>
        <a:xfrm>
          <a:off x="0" y="0"/>
          <a:ext cx="0" cy="0"/>
          <a:chOff x="0" y="0"/>
          <a:chExt cx="0" cy="0"/>
        </a:xfrm>
      </p:grpSpPr>
      <p:sp>
        <p:nvSpPr>
          <p:cNvPr id="10" name="Google Shape;203;p9">
            <a:extLst>
              <a:ext uri="{FF2B5EF4-FFF2-40B4-BE49-F238E27FC236}">
                <a16:creationId xmlns:a16="http://schemas.microsoft.com/office/drawing/2014/main" id="{FCDC6BEB-45B0-D58A-148E-9913AD257498}"/>
              </a:ext>
            </a:extLst>
          </p:cNvPr>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33D64843-818A-B238-1E7E-08B95845505D}"/>
              </a:ext>
            </a:extLst>
          </p:cNvPr>
          <p:cNvSpPr txBox="1"/>
          <p:nvPr/>
        </p:nvSpPr>
        <p:spPr>
          <a:xfrm>
            <a:off x="4418881" y="1337439"/>
            <a:ext cx="7299326" cy="3600986"/>
          </a:xfrm>
          <a:prstGeom prst="rect">
            <a:avLst/>
          </a:prstGeom>
          <a:noFill/>
        </p:spPr>
        <p:txBody>
          <a:bodyPr wrap="square">
            <a:spAutoFit/>
          </a:bodyPr>
          <a:lstStyle/>
          <a:p>
            <a:pPr marL="285750" indent="-285750" algn="just">
              <a:buClr>
                <a:srgbClr val="F5333F"/>
              </a:buClr>
              <a:buFont typeface="Arial" panose="020B0604020202020204" pitchFamily="34" charset="0"/>
              <a:buChar char="•"/>
            </a:pPr>
            <a:r>
              <a:rPr lang="en-U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Psychological First Aid </a:t>
            </a:r>
            <a:r>
              <a:rPr lang="en-US" sz="2000" dirty="0">
                <a:latin typeface="Open sans" panose="020B0606030504020204" pitchFamily="34" charset="0"/>
                <a:ea typeface="Open sans" panose="020B0606030504020204" pitchFamily="34" charset="0"/>
                <a:cs typeface="Open sans" panose="020B0606030504020204" pitchFamily="34" charset="0"/>
              </a:rPr>
              <a:t>is a method of helping people in distress so they feel calm and supported in coping with their challenges. It is a way of assisting someone to manage their situation and make informed decisions. </a:t>
            </a:r>
          </a:p>
          <a:p>
            <a:pPr algn="just">
              <a:buClr>
                <a:srgbClr val="F5333F"/>
              </a:buCl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Clr>
                <a:srgbClr val="F5333F"/>
              </a:buClr>
              <a:buFont typeface="Arial" panose="020B0604020202020204" pitchFamily="34" charset="0"/>
              <a:buChar char="•"/>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Clr>
                <a:srgbClr val="F5333F"/>
              </a:buClr>
              <a:buFont typeface="Arial" panose="020B0604020202020204" pitchFamily="34" charset="0"/>
              <a:buChar char="•"/>
            </a:pPr>
            <a:r>
              <a:rPr lang="en-U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Psychological first aid</a:t>
            </a:r>
            <a:r>
              <a:rPr lang="en-US" sz="2000" b="1" dirty="0">
                <a:solidFill>
                  <a:srgbClr val="055A9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is a psychosocial support activity and can be a stand-alone intervention in a crisis situation or a component in a psychosocial support programme that includes other activities. </a:t>
            </a:r>
            <a:endParaRPr lang="en-CL"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055A99"/>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055A99"/>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425;p24">
            <a:extLst>
              <a:ext uri="{FF2B5EF4-FFF2-40B4-BE49-F238E27FC236}">
                <a16:creationId xmlns:a16="http://schemas.microsoft.com/office/drawing/2014/main" id="{3F2A46FE-5AA4-4565-0B5F-D3B74804ED6F}"/>
              </a:ext>
            </a:extLst>
          </p:cNvPr>
          <p:cNvSpPr txBox="1">
            <a:spLocks/>
          </p:cNvSpPr>
          <p:nvPr/>
        </p:nvSpPr>
        <p:spPr>
          <a:xfrm>
            <a:off x="394420" y="638259"/>
            <a:ext cx="3389263"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What Is </a:t>
            </a:r>
          </a:p>
          <a:p>
            <a:pPr>
              <a:spcBef>
                <a:spcPts val="0"/>
              </a:spcBef>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Psychological First Aid?</a:t>
            </a:r>
            <a:endPar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3191721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374C5-4F2E-CA0F-E199-912CFC71BA27}"/>
            </a:ext>
          </a:extLst>
        </p:cNvPr>
        <p:cNvGrpSpPr/>
        <p:nvPr/>
      </p:nvGrpSpPr>
      <p:grpSpPr>
        <a:xfrm>
          <a:off x="0" y="0"/>
          <a:ext cx="0" cy="0"/>
          <a:chOff x="0" y="0"/>
          <a:chExt cx="0" cy="0"/>
        </a:xfrm>
      </p:grpSpPr>
      <p:sp>
        <p:nvSpPr>
          <p:cNvPr id="10" name="Google Shape;203;p9">
            <a:extLst>
              <a:ext uri="{FF2B5EF4-FFF2-40B4-BE49-F238E27FC236}">
                <a16:creationId xmlns:a16="http://schemas.microsoft.com/office/drawing/2014/main" id="{6DDC2494-87AC-3FF5-1D1C-A20370544813}"/>
              </a:ext>
            </a:extLst>
          </p:cNvPr>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36F6E2F7-B859-5829-DAC2-7415B2278C3F}"/>
              </a:ext>
            </a:extLst>
          </p:cNvPr>
          <p:cNvSpPr txBox="1"/>
          <p:nvPr/>
        </p:nvSpPr>
        <p:spPr>
          <a:xfrm>
            <a:off x="4576285" y="779447"/>
            <a:ext cx="7221295" cy="5293757"/>
          </a:xfrm>
          <a:prstGeom prst="rect">
            <a:avLst/>
          </a:prstGeom>
          <a:noFill/>
        </p:spPr>
        <p:txBody>
          <a:bodyPr wrap="square">
            <a:spAutoFit/>
          </a:bodyPr>
          <a:lstStyle/>
          <a:p>
            <a:pPr algn="just">
              <a:buClr>
                <a:srgbClr val="055A99"/>
              </a:buClr>
            </a:pPr>
            <a:r>
              <a:rPr lang="en-U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Psychological First Aid is……</a:t>
            </a:r>
          </a:p>
          <a:p>
            <a:pPr algn="just">
              <a:buClr>
                <a:srgbClr val="055A99"/>
              </a:buClr>
            </a:pPr>
            <a:endParaRPr lang="en-US"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lnSpc>
                <a:spcPct val="150000"/>
              </a:lnSpc>
              <a:buClr>
                <a:srgbClr val="F5333F"/>
              </a:buClr>
              <a:buFont typeface="Arial" panose="020B0604020202020204" pitchFamily="34" charset="0"/>
              <a:buChar char="•"/>
            </a:pPr>
            <a:r>
              <a:rPr lang="en-US" sz="2000" spc="-17" dirty="0">
                <a:solidFill>
                  <a:srgbClr val="231F20"/>
                </a:solidFill>
                <a:latin typeface="Open sans" panose="020B0606030504020204" pitchFamily="34" charset="0"/>
                <a:ea typeface="Open sans" panose="020B0606030504020204" pitchFamily="34" charset="0"/>
                <a:cs typeface="Open sans" panose="020B0606030504020204" pitchFamily="34" charset="0"/>
              </a:rPr>
              <a:t>Comforting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someone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who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in </a:t>
            </a:r>
            <a:r>
              <a:rPr lang="en-US" sz="2000" spc="-13" dirty="0">
                <a:solidFill>
                  <a:srgbClr val="231F20"/>
                </a:solidFill>
                <a:latin typeface="Open sans" panose="020B0606030504020204" pitchFamily="34" charset="0"/>
                <a:ea typeface="Open sans" panose="020B0606030504020204" pitchFamily="34" charset="0"/>
                <a:cs typeface="Open sans" panose="020B0606030504020204" pitchFamily="34" charset="0"/>
              </a:rPr>
              <a:t>distress;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helping them </a:t>
            </a:r>
            <a:r>
              <a:rPr lang="en-US" sz="2000" spc="-17" dirty="0">
                <a:solidFill>
                  <a:srgbClr val="231F20"/>
                </a:solidFill>
                <a:latin typeface="Open sans" panose="020B0606030504020204" pitchFamily="34" charset="0"/>
                <a:ea typeface="Open sans" panose="020B0606030504020204" pitchFamily="34" charset="0"/>
                <a:cs typeface="Open sans" panose="020B0606030504020204" pitchFamily="34" charset="0"/>
              </a:rPr>
              <a:t>feel </a:t>
            </a:r>
            <a:r>
              <a:rPr lang="en-US" sz="2000" spc="-22" dirty="0">
                <a:solidFill>
                  <a:srgbClr val="231F20"/>
                </a:solidFill>
                <a:latin typeface="Open sans" panose="020B0606030504020204" pitchFamily="34" charset="0"/>
                <a:ea typeface="Open sans" panose="020B0606030504020204" pitchFamily="34" charset="0"/>
                <a:cs typeface="Open sans" panose="020B0606030504020204" pitchFamily="34" charset="0"/>
              </a:rPr>
              <a:t>safe &amp;</a:t>
            </a:r>
            <a:r>
              <a:rPr lang="en-US" sz="2000" spc="112" dirty="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calm</a:t>
            </a:r>
          </a:p>
          <a:p>
            <a:pPr marL="285750" indent="-285750" algn="just">
              <a:lnSpc>
                <a:spcPct val="150000"/>
              </a:lnSpc>
              <a:buClr>
                <a:srgbClr val="F5333F"/>
              </a:buClr>
              <a:buFont typeface="Arial" panose="020B0604020202020204" pitchFamily="34" charset="0"/>
              <a:buChar char="•"/>
            </a:pP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Assessing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needs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and</a:t>
            </a:r>
            <a:r>
              <a:rPr lang="en-US" sz="2000" dirty="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concerns</a:t>
            </a:r>
          </a:p>
          <a:p>
            <a:pPr marL="285750" indent="-285750" algn="just">
              <a:lnSpc>
                <a:spcPct val="150000"/>
              </a:lnSpc>
              <a:buClr>
                <a:srgbClr val="F5333F"/>
              </a:buClr>
              <a:buFont typeface="Arial" panose="020B0604020202020204" pitchFamily="34" charset="0"/>
              <a:buChar char="•"/>
            </a:pPr>
            <a:r>
              <a:rPr lang="en-US" sz="2000" spc="-13" dirty="0">
                <a:solidFill>
                  <a:srgbClr val="231F20"/>
                </a:solidFill>
                <a:latin typeface="Open sans" panose="020B0606030504020204" pitchFamily="34" charset="0"/>
                <a:ea typeface="Open sans" panose="020B0606030504020204" pitchFamily="34" charset="0"/>
                <a:cs typeface="Open sans" panose="020B0606030504020204" pitchFamily="34" charset="0"/>
              </a:rPr>
              <a:t>Protecting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people </a:t>
            </a:r>
            <a:r>
              <a:rPr lang="en-US" sz="2000" spc="-17" dirty="0">
                <a:solidFill>
                  <a:srgbClr val="231F20"/>
                </a:solidFill>
                <a:latin typeface="Open sans" panose="020B0606030504020204" pitchFamily="34" charset="0"/>
                <a:ea typeface="Open sans" panose="020B0606030504020204" pitchFamily="34" charset="0"/>
                <a:cs typeface="Open sans" panose="020B0606030504020204" pitchFamily="34" charset="0"/>
              </a:rPr>
              <a:t>from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further</a:t>
            </a:r>
            <a:r>
              <a:rPr lang="en-US" sz="2000" spc="17" dirty="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harm</a:t>
            </a:r>
          </a:p>
          <a:p>
            <a:pPr marL="285750" indent="-285750" algn="just">
              <a:lnSpc>
                <a:spcPct val="150000"/>
              </a:lnSpc>
              <a:buClr>
                <a:srgbClr val="F5333F"/>
              </a:buClr>
              <a:buFont typeface="Arial" panose="020B0604020202020204" pitchFamily="34" charset="0"/>
              <a:buChar char="•"/>
            </a:pP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Providing emotional</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support</a:t>
            </a:r>
          </a:p>
          <a:p>
            <a:pPr marL="285750" indent="-285750" algn="just">
              <a:lnSpc>
                <a:spcPct val="150000"/>
              </a:lnSpc>
              <a:buClr>
                <a:srgbClr val="F5333F"/>
              </a:buClr>
              <a:buFont typeface="Arial" panose="020B0604020202020204" pitchFamily="34" charset="0"/>
              <a:buChar char="•"/>
            </a:pP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Helping </a:t>
            </a:r>
            <a:r>
              <a:rPr lang="en-US" sz="2000" spc="-17" dirty="0">
                <a:solidFill>
                  <a:srgbClr val="231F20"/>
                </a:solidFill>
                <a:latin typeface="Open sans" panose="020B0606030504020204" pitchFamily="34" charset="0"/>
                <a:ea typeface="Open sans" panose="020B0606030504020204" pitchFamily="34" charset="0"/>
                <a:cs typeface="Open sans" panose="020B0606030504020204" pitchFamily="34" charset="0"/>
              </a:rPr>
              <a:t>to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address </a:t>
            </a:r>
            <a:r>
              <a:rPr lang="en-US" sz="2000" spc="-13" dirty="0">
                <a:solidFill>
                  <a:srgbClr val="231F20"/>
                </a:solidFill>
                <a:latin typeface="Open sans" panose="020B0606030504020204" pitchFamily="34" charset="0"/>
                <a:ea typeface="Open sans" panose="020B0606030504020204" pitchFamily="34" charset="0"/>
                <a:cs typeface="Open sans" panose="020B0606030504020204" pitchFamily="34" charset="0"/>
              </a:rPr>
              <a:t>immediate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basic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needs,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such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as </a:t>
            </a:r>
            <a:r>
              <a:rPr lang="en-US" sz="2000" spc="-17" dirty="0">
                <a:solidFill>
                  <a:srgbClr val="231F20"/>
                </a:solidFill>
                <a:latin typeface="Open sans" panose="020B0606030504020204" pitchFamily="34" charset="0"/>
                <a:ea typeface="Open sans" panose="020B0606030504020204" pitchFamily="34" charset="0"/>
                <a:cs typeface="Open sans" panose="020B0606030504020204" pitchFamily="34" charset="0"/>
              </a:rPr>
              <a:t>food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and </a:t>
            </a:r>
            <a:r>
              <a:rPr lang="en-US" sz="2000" spc="-43" dirty="0">
                <a:solidFill>
                  <a:srgbClr val="231F20"/>
                </a:solidFill>
                <a:latin typeface="Open sans" panose="020B0606030504020204" pitchFamily="34" charset="0"/>
                <a:ea typeface="Open sans" panose="020B0606030504020204" pitchFamily="34" charset="0"/>
                <a:cs typeface="Open sans" panose="020B0606030504020204" pitchFamily="34" charset="0"/>
              </a:rPr>
              <a:t>water,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a </a:t>
            </a:r>
            <a:r>
              <a:rPr lang="en-US" sz="2000" spc="-17" dirty="0">
                <a:solidFill>
                  <a:srgbClr val="231F20"/>
                </a:solidFill>
                <a:latin typeface="Open sans" panose="020B0606030504020204" pitchFamily="34" charset="0"/>
                <a:ea typeface="Open sans" panose="020B0606030504020204" pitchFamily="34" charset="0"/>
                <a:cs typeface="Open sans" panose="020B0606030504020204" pitchFamily="34" charset="0"/>
              </a:rPr>
              <a:t>blanket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or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a </a:t>
            </a:r>
            <a:r>
              <a:rPr lang="en-US" sz="2000" spc="-13" dirty="0">
                <a:solidFill>
                  <a:srgbClr val="231F20"/>
                </a:solidFill>
                <a:latin typeface="Open sans" panose="020B0606030504020204" pitchFamily="34" charset="0"/>
                <a:ea typeface="Open sans" panose="020B0606030504020204" pitchFamily="34" charset="0"/>
                <a:cs typeface="Open sans" panose="020B0606030504020204" pitchFamily="34" charset="0"/>
              </a:rPr>
              <a:t>temporary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place </a:t>
            </a:r>
            <a:r>
              <a:rPr lang="en-US" sz="2000" spc="-17" dirty="0">
                <a:solidFill>
                  <a:srgbClr val="231F20"/>
                </a:solidFill>
                <a:latin typeface="Open sans" panose="020B0606030504020204" pitchFamily="34" charset="0"/>
                <a:ea typeface="Open sans" panose="020B0606030504020204" pitchFamily="34" charset="0"/>
                <a:cs typeface="Open sans" panose="020B0606030504020204" pitchFamily="34" charset="0"/>
              </a:rPr>
              <a:t>to</a:t>
            </a:r>
            <a:r>
              <a:rPr lang="en-US" sz="2000" spc="22" dirty="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n-US" sz="2000" spc="-26" dirty="0">
                <a:solidFill>
                  <a:srgbClr val="231F20"/>
                </a:solidFill>
                <a:latin typeface="Open sans" panose="020B0606030504020204" pitchFamily="34" charset="0"/>
                <a:ea typeface="Open sans" panose="020B0606030504020204" pitchFamily="34" charset="0"/>
                <a:cs typeface="Open sans" panose="020B0606030504020204" pitchFamily="34" charset="0"/>
              </a:rPr>
              <a:t>stay</a:t>
            </a:r>
          </a:p>
          <a:p>
            <a:pPr marL="285750" indent="-285750" algn="just">
              <a:lnSpc>
                <a:spcPct val="150000"/>
              </a:lnSpc>
              <a:buClr>
                <a:srgbClr val="F5333F"/>
              </a:buClr>
              <a:buFont typeface="Arial" panose="020B0604020202020204" pitchFamily="34" charset="0"/>
              <a:buChar char="•"/>
            </a:pP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Helping people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access </a:t>
            </a:r>
            <a:r>
              <a:rPr lang="en-US" sz="2000" spc="-17" dirty="0">
                <a:solidFill>
                  <a:srgbClr val="231F20"/>
                </a:solidFill>
                <a:latin typeface="Open sans" panose="020B0606030504020204" pitchFamily="34" charset="0"/>
                <a:ea typeface="Open sans" panose="020B0606030504020204" pitchFamily="34" charset="0"/>
                <a:cs typeface="Open sans" panose="020B0606030504020204" pitchFamily="34" charset="0"/>
              </a:rPr>
              <a:t>information,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services and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social</a:t>
            </a:r>
            <a:r>
              <a:rPr lang="en-US" sz="2000" spc="30" dirty="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support.</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055A99"/>
              </a:buClr>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055A99"/>
              </a:buClr>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425;p24">
            <a:extLst>
              <a:ext uri="{FF2B5EF4-FFF2-40B4-BE49-F238E27FC236}">
                <a16:creationId xmlns:a16="http://schemas.microsoft.com/office/drawing/2014/main" id="{31D048D4-A5FB-7D58-8A8A-2C3746FE76C5}"/>
              </a:ext>
            </a:extLst>
          </p:cNvPr>
          <p:cNvSpPr txBox="1">
            <a:spLocks/>
          </p:cNvSpPr>
          <p:nvPr/>
        </p:nvSpPr>
        <p:spPr>
          <a:xfrm>
            <a:off x="394420" y="638259"/>
            <a:ext cx="3389263"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What Is </a:t>
            </a:r>
          </a:p>
          <a:p>
            <a:pPr>
              <a:spcBef>
                <a:spcPts val="0"/>
              </a:spcBef>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Psychological First Aid?</a:t>
            </a:r>
            <a:endPar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602213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E784-3343-0D93-1BE3-7CF10F147EF9}"/>
            </a:ext>
          </a:extLst>
        </p:cNvPr>
        <p:cNvGrpSpPr/>
        <p:nvPr/>
      </p:nvGrpSpPr>
      <p:grpSpPr>
        <a:xfrm>
          <a:off x="0" y="0"/>
          <a:ext cx="0" cy="0"/>
          <a:chOff x="0" y="0"/>
          <a:chExt cx="0" cy="0"/>
        </a:xfrm>
      </p:grpSpPr>
      <p:sp>
        <p:nvSpPr>
          <p:cNvPr id="10" name="Google Shape;203;p9">
            <a:extLst>
              <a:ext uri="{FF2B5EF4-FFF2-40B4-BE49-F238E27FC236}">
                <a16:creationId xmlns:a16="http://schemas.microsoft.com/office/drawing/2014/main" id="{85D27D35-F655-2507-7102-33C2A4B7FF84}"/>
              </a:ext>
            </a:extLst>
          </p:cNvPr>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2C78B10A-7F7A-A72B-B0E2-9E2B08DA4FED}"/>
              </a:ext>
            </a:extLst>
          </p:cNvPr>
          <p:cNvSpPr txBox="1"/>
          <p:nvPr/>
        </p:nvSpPr>
        <p:spPr>
          <a:xfrm>
            <a:off x="4605472" y="638259"/>
            <a:ext cx="6987378" cy="5293757"/>
          </a:xfrm>
          <a:prstGeom prst="rect">
            <a:avLst/>
          </a:prstGeom>
          <a:noFill/>
        </p:spPr>
        <p:txBody>
          <a:bodyPr wrap="square" lIns="91440" tIns="45720" rIns="91440" bIns="45720" anchor="t">
            <a:spAutoFit/>
          </a:bodyPr>
          <a:lstStyle/>
          <a:p>
            <a:pPr algn="just">
              <a:buClr>
                <a:srgbClr val="055A99"/>
              </a:buClr>
            </a:pPr>
            <a:r>
              <a:rPr lang="en-US" sz="2000" b="1" dirty="0">
                <a:solidFill>
                  <a:srgbClr val="F5333F"/>
                </a:solidFill>
                <a:latin typeface="Open sans"/>
                <a:ea typeface="Open sans"/>
                <a:cs typeface="Open sans"/>
              </a:rPr>
              <a:t>Psychological First Aid is NOT……</a:t>
            </a:r>
          </a:p>
          <a:p>
            <a:pPr algn="just">
              <a:buClr>
                <a:srgbClr val="055A99"/>
              </a:buClr>
            </a:pPr>
            <a:endParaRPr lang="en-US"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lnSpc>
                <a:spcPct val="150000"/>
              </a:lnSpc>
              <a:buClr>
                <a:srgbClr val="F5333F"/>
              </a:buClr>
              <a:buFont typeface="Arial" panose="020B0604020202020204" pitchFamily="34" charset="0"/>
              <a:buChar char="•"/>
            </a:pP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Something only </a:t>
            </a:r>
            <a:r>
              <a:rPr lang="en-US" sz="2000" spc="-13" dirty="0">
                <a:solidFill>
                  <a:srgbClr val="231F20"/>
                </a:solidFill>
                <a:latin typeface="Open sans" panose="020B0606030504020204" pitchFamily="34" charset="0"/>
                <a:ea typeface="Open sans" panose="020B0606030504020204" pitchFamily="34" charset="0"/>
                <a:cs typeface="Open sans" panose="020B0606030504020204" pitchFamily="34" charset="0"/>
              </a:rPr>
              <a:t>professionals</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do</a:t>
            </a:r>
          </a:p>
          <a:p>
            <a:pPr marL="285750" indent="-285750" algn="just">
              <a:lnSpc>
                <a:spcPct val="150000"/>
              </a:lnSpc>
              <a:buClr>
                <a:srgbClr val="F5333F"/>
              </a:buClr>
              <a:buFont typeface="Arial" panose="020B0604020202020204" pitchFamily="34" charset="0"/>
              <a:buChar char="•"/>
            </a:pPr>
            <a:r>
              <a:rPr lang="en-US" sz="2000" spc="-13" dirty="0">
                <a:solidFill>
                  <a:srgbClr val="231F20"/>
                </a:solidFill>
                <a:latin typeface="Open sans" panose="020B0606030504020204" pitchFamily="34" charset="0"/>
                <a:ea typeface="Open sans" panose="020B0606030504020204" pitchFamily="34" charset="0"/>
                <a:cs typeface="Open sans" panose="020B0606030504020204" pitchFamily="34" charset="0"/>
              </a:rPr>
              <a:t>Professional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counselling or</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n-US" sz="2000" spc="-13" dirty="0">
                <a:solidFill>
                  <a:srgbClr val="231F20"/>
                </a:solidFill>
                <a:latin typeface="Open sans" panose="020B0606030504020204" pitchFamily="34" charset="0"/>
                <a:ea typeface="Open sans" panose="020B0606030504020204" pitchFamily="34" charset="0"/>
                <a:cs typeface="Open sans" panose="020B0606030504020204" pitchFamily="34" charset="0"/>
              </a:rPr>
              <a:t>therapy</a:t>
            </a:r>
          </a:p>
          <a:p>
            <a:pPr marL="285750" indent="-285750" algn="just">
              <a:lnSpc>
                <a:spcPct val="150000"/>
              </a:lnSpc>
              <a:buClr>
                <a:srgbClr val="F5333F"/>
              </a:buClr>
              <a:buFont typeface="Arial" panose="020B0604020202020204" pitchFamily="34" charset="0"/>
              <a:buChar char="•"/>
            </a:pPr>
            <a:r>
              <a:rPr lang="en-US" sz="2000" spc="-13" dirty="0">
                <a:solidFill>
                  <a:srgbClr val="231F20"/>
                </a:solidFill>
                <a:latin typeface="Open sans" panose="020B0606030504020204" pitchFamily="34" charset="0"/>
                <a:ea typeface="Open sans" panose="020B0606030504020204" pitchFamily="34" charset="0"/>
                <a:cs typeface="Open sans" panose="020B0606030504020204" pitchFamily="34" charset="0"/>
              </a:rPr>
              <a:t>Encouraging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a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detailed discussion of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the </a:t>
            </a:r>
            <a:r>
              <a:rPr lang="en-US" sz="2000" spc="-17" dirty="0">
                <a:solidFill>
                  <a:srgbClr val="231F20"/>
                </a:solidFill>
                <a:latin typeface="Open sans" panose="020B0606030504020204" pitchFamily="34" charset="0"/>
                <a:ea typeface="Open sans" panose="020B0606030504020204" pitchFamily="34" charset="0"/>
                <a:cs typeface="Open sans" panose="020B0606030504020204" pitchFamily="34" charset="0"/>
              </a:rPr>
              <a:t>event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that has caused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the</a:t>
            </a:r>
            <a:r>
              <a:rPr lang="en-US" sz="2000" spc="86" dirty="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n-US" sz="2000" spc="-13" dirty="0">
                <a:solidFill>
                  <a:srgbClr val="231F20"/>
                </a:solidFill>
                <a:latin typeface="Open sans" panose="020B0606030504020204" pitchFamily="34" charset="0"/>
                <a:ea typeface="Open sans" panose="020B0606030504020204" pitchFamily="34" charset="0"/>
                <a:cs typeface="Open sans" panose="020B0606030504020204" pitchFamily="34" charset="0"/>
              </a:rPr>
              <a:t>distress</a:t>
            </a:r>
          </a:p>
          <a:p>
            <a:pPr marL="285750" indent="-285750" algn="just">
              <a:lnSpc>
                <a:spcPct val="150000"/>
              </a:lnSpc>
              <a:buClr>
                <a:srgbClr val="F5333F"/>
              </a:buClr>
              <a:buFont typeface="Arial" panose="020B0604020202020204" pitchFamily="34" charset="0"/>
              <a:buChar char="•"/>
            </a:pP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Asking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someone </a:t>
            </a:r>
            <a:r>
              <a:rPr lang="en-US" sz="2000" spc="-17" dirty="0">
                <a:solidFill>
                  <a:srgbClr val="231F20"/>
                </a:solidFill>
                <a:latin typeface="Open sans" panose="020B0606030504020204" pitchFamily="34" charset="0"/>
                <a:ea typeface="Open sans" panose="020B0606030504020204" pitchFamily="34" charset="0"/>
                <a:cs typeface="Open sans" panose="020B0606030504020204" pitchFamily="34" charset="0"/>
              </a:rPr>
              <a:t>to </a:t>
            </a:r>
            <a:r>
              <a:rPr lang="en-US" sz="2000" spc="-13" dirty="0">
                <a:solidFill>
                  <a:srgbClr val="231F20"/>
                </a:solidFill>
                <a:latin typeface="Open sans" panose="020B0606030504020204" pitchFamily="34" charset="0"/>
                <a:ea typeface="Open sans" panose="020B0606030504020204" pitchFamily="34" charset="0"/>
                <a:cs typeface="Open sans" panose="020B0606030504020204" pitchFamily="34" charset="0"/>
              </a:rPr>
              <a:t>analyze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what has happened </a:t>
            </a:r>
            <a:r>
              <a:rPr lang="en-US" sz="2000" spc="-17" dirty="0">
                <a:solidFill>
                  <a:srgbClr val="231F20"/>
                </a:solidFill>
                <a:latin typeface="Open sans" panose="020B0606030504020204" pitchFamily="34" charset="0"/>
                <a:ea typeface="Open sans" panose="020B0606030504020204" pitchFamily="34" charset="0"/>
                <a:cs typeface="Open sans" panose="020B0606030504020204" pitchFamily="34" charset="0"/>
              </a:rPr>
              <a:t>to</a:t>
            </a:r>
            <a:r>
              <a:rPr lang="en-US" sz="2000" spc="30" dirty="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them</a:t>
            </a:r>
          </a:p>
          <a:p>
            <a:pPr marL="285750" indent="-285750" algn="just">
              <a:lnSpc>
                <a:spcPct val="150000"/>
              </a:lnSpc>
              <a:buClr>
                <a:srgbClr val="F5333F"/>
              </a:buClr>
              <a:buFont typeface="Arial" panose="020B0604020202020204" pitchFamily="34" charset="0"/>
              <a:buChar char="•"/>
            </a:pP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Pressing someone </a:t>
            </a:r>
            <a:r>
              <a:rPr lang="en-US" sz="2000" spc="-22" dirty="0">
                <a:solidFill>
                  <a:srgbClr val="231F20"/>
                </a:solidFill>
                <a:latin typeface="Open sans" panose="020B0606030504020204" pitchFamily="34" charset="0"/>
                <a:ea typeface="Open sans" panose="020B0606030504020204" pitchFamily="34" charset="0"/>
                <a:cs typeface="Open sans" panose="020B0606030504020204" pitchFamily="34" charset="0"/>
              </a:rPr>
              <a:t>for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details on what</a:t>
            </a:r>
            <a:r>
              <a:rPr lang="en-US" sz="2000" spc="30" dirty="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happened</a:t>
            </a:r>
          </a:p>
          <a:p>
            <a:pPr marL="285750" indent="-285750" algn="just">
              <a:lnSpc>
                <a:spcPct val="150000"/>
              </a:lnSpc>
              <a:buClr>
                <a:srgbClr val="F5333F"/>
              </a:buClr>
              <a:buFont typeface="Arial" panose="020B0604020202020204" pitchFamily="34" charset="0"/>
              <a:buChar char="•"/>
            </a:pP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Pressuring people </a:t>
            </a:r>
            <a:r>
              <a:rPr lang="en-US" sz="2000" spc="-17" dirty="0">
                <a:solidFill>
                  <a:srgbClr val="231F20"/>
                </a:solidFill>
                <a:latin typeface="Open sans" panose="020B0606030504020204" pitchFamily="34" charset="0"/>
                <a:ea typeface="Open sans" panose="020B0606030504020204" pitchFamily="34" charset="0"/>
                <a:cs typeface="Open sans" panose="020B0606030504020204" pitchFamily="34" charset="0"/>
              </a:rPr>
              <a:t>to </a:t>
            </a:r>
            <a:r>
              <a:rPr lang="en-US" sz="2000" spc="-13" dirty="0">
                <a:solidFill>
                  <a:srgbClr val="231F20"/>
                </a:solidFill>
                <a:latin typeface="Open sans" panose="020B0606030504020204" pitchFamily="34" charset="0"/>
                <a:ea typeface="Open sans" panose="020B0606030504020204" pitchFamily="34" charset="0"/>
                <a:cs typeface="Open sans" panose="020B0606030504020204" pitchFamily="34" charset="0"/>
              </a:rPr>
              <a:t>share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their </a:t>
            </a:r>
            <a:r>
              <a:rPr lang="en-US" sz="2000" spc="-13" dirty="0">
                <a:solidFill>
                  <a:srgbClr val="231F20"/>
                </a:solidFill>
                <a:latin typeface="Open sans" panose="020B0606030504020204" pitchFamily="34" charset="0"/>
                <a:ea typeface="Open sans" panose="020B0606030504020204" pitchFamily="34" charset="0"/>
                <a:cs typeface="Open sans" panose="020B0606030504020204" pitchFamily="34" charset="0"/>
              </a:rPr>
              <a:t>feelings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and </a:t>
            </a:r>
            <a:r>
              <a:rPr lang="en-US" sz="2000" spc="-9" dirty="0">
                <a:solidFill>
                  <a:srgbClr val="231F20"/>
                </a:solidFill>
                <a:latin typeface="Open sans" panose="020B0606030504020204" pitchFamily="34" charset="0"/>
                <a:ea typeface="Open sans" panose="020B0606030504020204" pitchFamily="34" charset="0"/>
                <a:cs typeface="Open sans" panose="020B0606030504020204" pitchFamily="34" charset="0"/>
              </a:rPr>
              <a:t>reactions </a:t>
            </a:r>
            <a:r>
              <a:rPr lang="en-US" sz="2000" spc="-17" dirty="0">
                <a:solidFill>
                  <a:srgbClr val="231F20"/>
                </a:solidFill>
                <a:latin typeface="Open sans" panose="020B0606030504020204" pitchFamily="34" charset="0"/>
                <a:ea typeface="Open sans" panose="020B0606030504020204" pitchFamily="34" charset="0"/>
                <a:cs typeface="Open sans" panose="020B0606030504020204" pitchFamily="34" charset="0"/>
              </a:rPr>
              <a:t>to </a:t>
            </a:r>
            <a:r>
              <a:rPr lang="en-US" sz="2000" spc="-4" dirty="0">
                <a:solidFill>
                  <a:srgbClr val="231F20"/>
                </a:solidFill>
                <a:latin typeface="Open sans" panose="020B0606030504020204" pitchFamily="34" charset="0"/>
                <a:ea typeface="Open sans" panose="020B0606030504020204" pitchFamily="34" charset="0"/>
                <a:cs typeface="Open sans" panose="020B0606030504020204" pitchFamily="34" charset="0"/>
              </a:rPr>
              <a:t>an</a:t>
            </a:r>
            <a:r>
              <a:rPr lang="en-US" sz="2000" spc="60" dirty="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en-US" sz="2000" spc="-13" dirty="0">
                <a:solidFill>
                  <a:srgbClr val="231F20"/>
                </a:solidFill>
                <a:latin typeface="Open sans" panose="020B0606030504020204" pitchFamily="34" charset="0"/>
                <a:ea typeface="Open sans" panose="020B0606030504020204" pitchFamily="34" charset="0"/>
                <a:cs typeface="Open sans" panose="020B0606030504020204" pitchFamily="34" charset="0"/>
              </a:rPr>
              <a:t>event.</a:t>
            </a:r>
          </a:p>
          <a:p>
            <a:pPr marL="285750" indent="-285750">
              <a:buClr>
                <a:srgbClr val="055A99"/>
              </a:buClr>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055A99"/>
              </a:buClr>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425;p24">
            <a:extLst>
              <a:ext uri="{FF2B5EF4-FFF2-40B4-BE49-F238E27FC236}">
                <a16:creationId xmlns:a16="http://schemas.microsoft.com/office/drawing/2014/main" id="{6DDFB023-9536-43BD-1D90-04A614389221}"/>
              </a:ext>
            </a:extLst>
          </p:cNvPr>
          <p:cNvSpPr txBox="1">
            <a:spLocks/>
          </p:cNvSpPr>
          <p:nvPr/>
        </p:nvSpPr>
        <p:spPr>
          <a:xfrm>
            <a:off x="394420" y="638259"/>
            <a:ext cx="3389263"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What Is </a:t>
            </a:r>
          </a:p>
          <a:p>
            <a:pPr>
              <a:spcBef>
                <a:spcPts val="0"/>
              </a:spcBef>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Psychological First Aid?</a:t>
            </a:r>
            <a:endPar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193574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A16C55-BA20-D3CE-700B-1BD4B2483CF5}"/>
              </a:ext>
            </a:extLst>
          </p:cNvPr>
          <p:cNvSpPr/>
          <p:nvPr/>
        </p:nvSpPr>
        <p:spPr>
          <a:xfrm>
            <a:off x="0" y="0"/>
            <a:ext cx="12192000" cy="6858000"/>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3;p2">
            <a:extLst>
              <a:ext uri="{FF2B5EF4-FFF2-40B4-BE49-F238E27FC236}">
                <a16:creationId xmlns:a16="http://schemas.microsoft.com/office/drawing/2014/main" id="{327130A8-E259-AD8E-EE58-7479C8ECE1B1}"/>
              </a:ext>
            </a:extLst>
          </p:cNvPr>
          <p:cNvSpPr/>
          <p:nvPr/>
        </p:nvSpPr>
        <p:spPr>
          <a:xfrm>
            <a:off x="957444" y="575431"/>
            <a:ext cx="697751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en-US" sz="40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Acknowledgements</a:t>
            </a:r>
            <a:endParaRPr sz="4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 name="TextBox 2">
            <a:extLst>
              <a:ext uri="{FF2B5EF4-FFF2-40B4-BE49-F238E27FC236}">
                <a16:creationId xmlns:a16="http://schemas.microsoft.com/office/drawing/2014/main" id="{A34BD614-2D36-8D9F-4C10-13F12C5C2EE3}"/>
              </a:ext>
            </a:extLst>
          </p:cNvPr>
          <p:cNvSpPr txBox="1"/>
          <p:nvPr/>
        </p:nvSpPr>
        <p:spPr>
          <a:xfrm>
            <a:off x="957444" y="1574800"/>
            <a:ext cx="10431916" cy="2492990"/>
          </a:xfrm>
          <a:prstGeom prst="rect">
            <a:avLst/>
          </a:prstGeom>
          <a:noFill/>
        </p:spPr>
        <p:txBody>
          <a:bodyPr wrap="square" rtlCol="0">
            <a:spAutoFit/>
          </a:bodyPr>
          <a:lstStyle/>
          <a:p>
            <a:pPr>
              <a:spcAft>
                <a:spcPts val="600"/>
              </a:spcAft>
            </a:pPr>
            <a:r>
              <a:rPr lang="en-US" sz="1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We thank the Belize Red Cross, Grenada Red Cross, Guyana Red Cross, Jamaica Red Cross, St </a:t>
            </a:r>
          </a:p>
          <a:p>
            <a:pPr>
              <a:spcAft>
                <a:spcPts val="600"/>
              </a:spcAft>
            </a:pPr>
            <a:r>
              <a:rPr lang="en-US" sz="1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Vincent and the Grenadines Red Cross, Trinidad and Tobago Red Cross and the Caribbean </a:t>
            </a:r>
          </a:p>
          <a:p>
            <a:pPr>
              <a:spcAft>
                <a:spcPts val="600"/>
              </a:spcAft>
            </a:pPr>
            <a:r>
              <a:rPr lang="en-US" sz="1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Disaster Emergency Management Agency (CDEMA) for their commitment to collaborating with </a:t>
            </a:r>
          </a:p>
          <a:p>
            <a:pPr>
              <a:spcAft>
                <a:spcPts val="600"/>
              </a:spcAft>
            </a:pPr>
            <a:r>
              <a:rPr lang="en-US" sz="1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 Caribbean Disaster Risk Management (CADRIM) Reference Centre. Together, we reviewed </a:t>
            </a:r>
          </a:p>
          <a:p>
            <a:pPr>
              <a:spcAft>
                <a:spcPts val="600"/>
              </a:spcAft>
            </a:pPr>
            <a:r>
              <a:rPr lang="en-US" sz="1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and revised the CDRT Training Material, enhancing its relevance and effectiveness in disaster </a:t>
            </a:r>
          </a:p>
          <a:p>
            <a:pPr>
              <a:spcAft>
                <a:spcPts val="600"/>
              </a:spcAft>
            </a:pPr>
            <a:r>
              <a:rPr lang="en-US" sz="1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response training. Your dedication exemplifies the spirit of cooperation within the humanitarian </a:t>
            </a:r>
          </a:p>
          <a:p>
            <a:pPr>
              <a:spcAft>
                <a:spcPts val="600"/>
              </a:spcAft>
            </a:pPr>
            <a:r>
              <a:rPr lang="en-US" sz="1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community, and we deeply appreciate your invaluable contributions.</a:t>
            </a:r>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EA723B28-181C-0BAA-8478-5FCB614B4E49}"/>
              </a:ext>
            </a:extLst>
          </p:cNvPr>
          <p:cNvSpPr/>
          <p:nvPr/>
        </p:nvSpPr>
        <p:spPr>
          <a:xfrm>
            <a:off x="0" y="4439758"/>
            <a:ext cx="12192000" cy="1934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E0867B5-9407-5DD8-F64E-03EA64C371BD}"/>
              </a:ext>
            </a:extLst>
          </p:cNvPr>
          <p:cNvGrpSpPr/>
          <p:nvPr/>
        </p:nvGrpSpPr>
        <p:grpSpPr>
          <a:xfrm>
            <a:off x="471889" y="4737441"/>
            <a:ext cx="11441776" cy="1298168"/>
            <a:chOff x="471889" y="4737441"/>
            <a:chExt cx="11441776" cy="1298168"/>
          </a:xfrm>
        </p:grpSpPr>
        <p:pic>
          <p:nvPicPr>
            <p:cNvPr id="2050" name="Picture 2" descr="Caribbean Disaster Emergency Management Agency (CDEMA) - EECentre">
              <a:extLst>
                <a:ext uri="{FF2B5EF4-FFF2-40B4-BE49-F238E27FC236}">
                  <a16:creationId xmlns:a16="http://schemas.microsoft.com/office/drawing/2014/main" id="{EB6528CF-10BF-13D5-1DE5-456BE8FC0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4752" y="5014832"/>
              <a:ext cx="2398913" cy="828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lize Red Cross Society">
              <a:extLst>
                <a:ext uri="{FF2B5EF4-FFF2-40B4-BE49-F238E27FC236}">
                  <a16:creationId xmlns:a16="http://schemas.microsoft.com/office/drawing/2014/main" id="{0B2FE72C-F7C6-22BE-CE9A-D880C9A8D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89" y="4850744"/>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nada Red Cross Society">
              <a:extLst>
                <a:ext uri="{FF2B5EF4-FFF2-40B4-BE49-F238E27FC236}">
                  <a16:creationId xmlns:a16="http://schemas.microsoft.com/office/drawing/2014/main" id="{425CE8EE-560D-B871-A9C5-0D1ECD25E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740" y="4908320"/>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Guyana Red Cross Society">
              <a:extLst>
                <a:ext uri="{FF2B5EF4-FFF2-40B4-BE49-F238E27FC236}">
                  <a16:creationId xmlns:a16="http://schemas.microsoft.com/office/drawing/2014/main" id="{31F45285-9BA9-D5C7-95E0-7874859CC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414" y="4902024"/>
              <a:ext cx="1076345"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ur Today">
              <a:extLst>
                <a:ext uri="{FF2B5EF4-FFF2-40B4-BE49-F238E27FC236}">
                  <a16:creationId xmlns:a16="http://schemas.microsoft.com/office/drawing/2014/main" id="{84EA7283-075B-9299-FA26-9E7B99782F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8274" y="4997457"/>
              <a:ext cx="1272551" cy="86369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 Vincent and the Grenadines Red Cross Headquarters">
              <a:extLst>
                <a:ext uri="{FF2B5EF4-FFF2-40B4-BE49-F238E27FC236}">
                  <a16:creationId xmlns:a16="http://schemas.microsoft.com/office/drawing/2014/main" id="{8817BF5E-D003-7EAC-93C6-FF68A0D263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930" t="11270" r="34569" b="19943"/>
            <a:stretch/>
          </p:blipFill>
          <p:spPr bwMode="auto">
            <a:xfrm>
              <a:off x="6543438" y="4737441"/>
              <a:ext cx="1263761" cy="12981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amp;T Red Cross warns of fraudsters | Loop Trinidad &amp; Tobago">
              <a:extLst>
                <a:ext uri="{FF2B5EF4-FFF2-40B4-BE49-F238E27FC236}">
                  <a16:creationId xmlns:a16="http://schemas.microsoft.com/office/drawing/2014/main" id="{775C70FE-67E4-A020-2B51-414CF1E3B9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284" r="17217"/>
            <a:stretch/>
          </p:blipFill>
          <p:spPr bwMode="auto">
            <a:xfrm>
              <a:off x="8047572" y="4864681"/>
              <a:ext cx="1263761" cy="10842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687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9B654-1A02-3759-0452-4ED896BAE36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719F67F-712B-5A7A-FAD9-7E1CABF6835E}"/>
              </a:ext>
            </a:extLst>
          </p:cNvPr>
          <p:cNvSpPr/>
          <p:nvPr/>
        </p:nvSpPr>
        <p:spPr>
          <a:xfrm>
            <a:off x="3291837" y="-5347"/>
            <a:ext cx="8900163" cy="6863347"/>
          </a:xfrm>
          <a:prstGeom prst="rect">
            <a:avLst/>
          </a:prstGeom>
          <a:solidFill>
            <a:srgbClr val="E2E2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03;p9">
            <a:extLst>
              <a:ext uri="{FF2B5EF4-FFF2-40B4-BE49-F238E27FC236}">
                <a16:creationId xmlns:a16="http://schemas.microsoft.com/office/drawing/2014/main" id="{A01F7FA3-09B0-8378-C5EF-4097FCAD487C}"/>
              </a:ext>
            </a:extLst>
          </p:cNvPr>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9BBEA8DC-5451-1E95-1366-E5BCB9680FF4}"/>
              </a:ext>
            </a:extLst>
          </p:cNvPr>
          <p:cNvSpPr txBox="1">
            <a:spLocks/>
          </p:cNvSpPr>
          <p:nvPr/>
        </p:nvSpPr>
        <p:spPr>
          <a:xfrm>
            <a:off x="394420" y="638259"/>
            <a:ext cx="3389263"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rgbClr val="F5333F"/>
                </a:solidFill>
                <a:latin typeface="Arial"/>
                <a:cs typeface="Arial"/>
                <a:sym typeface="Arial"/>
              </a:rPr>
              <a:t>Why Is </a:t>
            </a:r>
          </a:p>
          <a:p>
            <a:pPr>
              <a:spcBef>
                <a:spcPts val="0"/>
              </a:spcBef>
              <a:buClr>
                <a:schemeClr val="lt1"/>
              </a:buClr>
              <a:buSzPts val="4400"/>
              <a:buFont typeface="Arial"/>
              <a:buNone/>
            </a:pPr>
            <a:r>
              <a:rPr lang="en-US" sz="3600" b="1" dirty="0">
                <a:solidFill>
                  <a:srgbClr val="F5333F"/>
                </a:solidFill>
                <a:latin typeface="Arial"/>
                <a:cs typeface="Arial"/>
                <a:sym typeface="Arial"/>
              </a:rPr>
              <a:t>Psychological First Aid  And Psychosocial Support Important?</a:t>
            </a:r>
            <a:endParaRPr lang="en-US" sz="1800" b="1" dirty="0">
              <a:solidFill>
                <a:srgbClr val="F5333F"/>
              </a:solidFill>
              <a:latin typeface="Arial"/>
              <a:ea typeface="Arial"/>
              <a:cs typeface="Arial"/>
              <a:sym typeface="Arial"/>
            </a:endParaRPr>
          </a:p>
        </p:txBody>
      </p:sp>
      <p:pic>
        <p:nvPicPr>
          <p:cNvPr id="2" name="Psychosocial Support">
            <a:hlinkClick r:id="" action="ppaction://media"/>
            <a:extLst>
              <a:ext uri="{FF2B5EF4-FFF2-40B4-BE49-F238E27FC236}">
                <a16:creationId xmlns:a16="http://schemas.microsoft.com/office/drawing/2014/main" id="{4E205590-C339-D6F8-AB1F-CDB0E41A7F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04460" y="1061903"/>
            <a:ext cx="7987540" cy="4728846"/>
          </a:xfrm>
          <a:prstGeom prst="rect">
            <a:avLst/>
          </a:prstGeom>
        </p:spPr>
      </p:pic>
    </p:spTree>
    <p:extLst>
      <p:ext uri="{BB962C8B-B14F-4D97-AF65-F5344CB8AC3E}">
        <p14:creationId xmlns:p14="http://schemas.microsoft.com/office/powerpoint/2010/main" val="123948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4DE1E-17C7-8B54-EE0F-ADC041159958}"/>
            </a:ext>
          </a:extLst>
        </p:cNvPr>
        <p:cNvGrpSpPr/>
        <p:nvPr/>
      </p:nvGrpSpPr>
      <p:grpSpPr>
        <a:xfrm>
          <a:off x="0" y="0"/>
          <a:ext cx="0" cy="0"/>
          <a:chOff x="0" y="0"/>
          <a:chExt cx="0" cy="0"/>
        </a:xfrm>
      </p:grpSpPr>
      <p:sp>
        <p:nvSpPr>
          <p:cNvPr id="10" name="Google Shape;203;p9">
            <a:extLst>
              <a:ext uri="{FF2B5EF4-FFF2-40B4-BE49-F238E27FC236}">
                <a16:creationId xmlns:a16="http://schemas.microsoft.com/office/drawing/2014/main" id="{6C015108-DF9F-AFDA-E9C2-E3EB528EB8FE}"/>
              </a:ext>
            </a:extLst>
          </p:cNvPr>
          <p:cNvSpPr/>
          <p:nvPr/>
        </p:nvSpPr>
        <p:spPr>
          <a:xfrm>
            <a:off x="-16474" y="-5347"/>
            <a:ext cx="3413641"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B0130AFA-AF24-AF65-5F95-099F5CBDE630}"/>
              </a:ext>
            </a:extLst>
          </p:cNvPr>
          <p:cNvSpPr txBox="1">
            <a:spLocks/>
          </p:cNvSpPr>
          <p:nvPr/>
        </p:nvSpPr>
        <p:spPr>
          <a:xfrm>
            <a:off x="232150" y="638259"/>
            <a:ext cx="303628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2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The Three</a:t>
            </a:r>
            <a:r>
              <a:rPr lang="en-US" sz="32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t>
            </a:r>
          </a:p>
          <a:p>
            <a:pPr>
              <a:spcBef>
                <a:spcPts val="0"/>
              </a:spcBef>
              <a:buClr>
                <a:schemeClr val="lt1"/>
              </a:buClr>
              <a:buSzPts val="4400"/>
              <a:buFont typeface="Arial"/>
              <a:buNone/>
            </a:pPr>
            <a:r>
              <a:rPr lang="en-US" sz="32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Psychological First Aid Principles</a:t>
            </a:r>
            <a:endParaRPr lang="en-U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4" name="Picture 3">
            <a:extLst>
              <a:ext uri="{FF2B5EF4-FFF2-40B4-BE49-F238E27FC236}">
                <a16:creationId xmlns:a16="http://schemas.microsoft.com/office/drawing/2014/main" id="{84186DE7-C2D6-561A-2ADA-2154B6424C47}"/>
              </a:ext>
            </a:extLst>
          </p:cNvPr>
          <p:cNvPicPr>
            <a:picLocks noChangeAspect="1"/>
          </p:cNvPicPr>
          <p:nvPr/>
        </p:nvPicPr>
        <p:blipFill>
          <a:blip r:embed="rId2"/>
          <a:stretch>
            <a:fillRect/>
          </a:stretch>
        </p:blipFill>
        <p:spPr>
          <a:xfrm>
            <a:off x="3397167" y="0"/>
            <a:ext cx="8794833" cy="2318400"/>
          </a:xfrm>
          <a:prstGeom prst="rect">
            <a:avLst/>
          </a:prstGeom>
        </p:spPr>
      </p:pic>
      <p:sp>
        <p:nvSpPr>
          <p:cNvPr id="5" name="TextBox 4">
            <a:extLst>
              <a:ext uri="{FF2B5EF4-FFF2-40B4-BE49-F238E27FC236}">
                <a16:creationId xmlns:a16="http://schemas.microsoft.com/office/drawing/2014/main" id="{FA6CCDE9-0822-F53E-684F-0606A2EF9ADC}"/>
              </a:ext>
            </a:extLst>
          </p:cNvPr>
          <p:cNvSpPr txBox="1"/>
          <p:nvPr/>
        </p:nvSpPr>
        <p:spPr>
          <a:xfrm>
            <a:off x="3736325" y="2160661"/>
            <a:ext cx="2278269" cy="3970318"/>
          </a:xfrm>
          <a:prstGeom prst="rect">
            <a:avLst/>
          </a:prstGeom>
          <a:noFill/>
        </p:spPr>
        <p:txBody>
          <a:bodyPr wrap="square">
            <a:spAutoFit/>
          </a:bodyPr>
          <a:lstStyle/>
          <a:p>
            <a:pPr algn="just">
              <a:buClr>
                <a:srgbClr val="055A99"/>
              </a:buClr>
            </a:pPr>
            <a:endParaRPr lang="en-US"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Information on what has happened and is happening</a:t>
            </a:r>
          </a:p>
          <a:p>
            <a:pPr marL="285750" indent="-285750">
              <a:buClr>
                <a:srgbClr val="F5333F"/>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Who needs help</a:t>
            </a:r>
          </a:p>
          <a:p>
            <a:pPr marL="285750" indent="-285750">
              <a:buClr>
                <a:srgbClr val="F5333F"/>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Safety and security risks</a:t>
            </a:r>
          </a:p>
          <a:p>
            <a:pPr marL="285750" indent="-285750">
              <a:buClr>
                <a:srgbClr val="F5333F"/>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Physical injuries</a:t>
            </a:r>
          </a:p>
          <a:p>
            <a:pPr marL="285750" indent="-285750">
              <a:buClr>
                <a:srgbClr val="F5333F"/>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Immediate basic and practical needs</a:t>
            </a:r>
          </a:p>
          <a:p>
            <a:pPr marL="285750" indent="-285750">
              <a:buClr>
                <a:srgbClr val="F5333F"/>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Emotional reactions.</a:t>
            </a:r>
          </a:p>
          <a:p>
            <a:pPr marL="285750" indent="-285750">
              <a:buClr>
                <a:srgbClr val="055A99"/>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055A99"/>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F5A5FB97-0C5F-70FD-1D52-C66447E7249D}"/>
              </a:ext>
            </a:extLst>
          </p:cNvPr>
          <p:cNvSpPr txBox="1"/>
          <p:nvPr/>
        </p:nvSpPr>
        <p:spPr>
          <a:xfrm>
            <a:off x="6482488" y="1894847"/>
            <a:ext cx="2886214" cy="5109091"/>
          </a:xfrm>
          <a:prstGeom prst="rect">
            <a:avLst/>
          </a:prstGeom>
          <a:noFill/>
        </p:spPr>
        <p:txBody>
          <a:bodyPr wrap="square">
            <a:spAutoFit/>
          </a:bodyPr>
          <a:lstStyle/>
          <a:p>
            <a:pPr algn="just">
              <a:buClr>
                <a:srgbClr val="055A99"/>
              </a:buClr>
            </a:pPr>
            <a:endParaRPr lang="en-US" sz="1800" b="1" dirty="0">
              <a:latin typeface="Open sans" panose="020B0606030504020204" pitchFamily="34" charset="0"/>
              <a:ea typeface="Open sans" panose="020B0606030504020204" pitchFamily="34" charset="0"/>
              <a:cs typeface="Open sans" panose="020B0606030504020204" pitchFamily="34" charset="0"/>
            </a:endParaRPr>
          </a:p>
          <a:p>
            <a:pPr algn="just">
              <a:buClr>
                <a:srgbClr val="055A99"/>
              </a:buClr>
            </a:pPr>
            <a:endParaRPr lang="en-US"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Be mindful of how you approach someone</a:t>
            </a:r>
          </a:p>
          <a:p>
            <a:pPr marL="285750" indent="-285750">
              <a:buClr>
                <a:srgbClr val="F5333F"/>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Introduce yourself</a:t>
            </a:r>
          </a:p>
          <a:p>
            <a:pPr marL="285750" indent="-285750">
              <a:buClr>
                <a:srgbClr val="F5333F"/>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Pay attention and listen actively</a:t>
            </a:r>
          </a:p>
          <a:p>
            <a:pPr marL="285750" indent="-285750">
              <a:buClr>
                <a:srgbClr val="F5333F"/>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Accept others’ feelings</a:t>
            </a:r>
          </a:p>
          <a:p>
            <a:pPr marL="285750" indent="-285750">
              <a:buClr>
                <a:srgbClr val="F5333F"/>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Calm the person in distress</a:t>
            </a:r>
          </a:p>
          <a:p>
            <a:pPr marL="285750" indent="-285750">
              <a:buClr>
                <a:srgbClr val="F5333F"/>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Ask about needs and concerns</a:t>
            </a:r>
          </a:p>
          <a:p>
            <a:pPr marL="285750" indent="-285750">
              <a:buClr>
                <a:srgbClr val="F5333F"/>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Help the person in distress find solutions to their immediate  needs and problems.</a:t>
            </a:r>
          </a:p>
          <a:p>
            <a:pPr marL="285750" indent="-285750">
              <a:buClr>
                <a:srgbClr val="055A99"/>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055A99"/>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EEAB8B97-4B6F-868E-8153-3E6F5DD6226B}"/>
              </a:ext>
            </a:extLst>
          </p:cNvPr>
          <p:cNvSpPr txBox="1"/>
          <p:nvPr/>
        </p:nvSpPr>
        <p:spPr>
          <a:xfrm>
            <a:off x="9632415" y="1639917"/>
            <a:ext cx="2278269" cy="4031873"/>
          </a:xfrm>
          <a:prstGeom prst="rect">
            <a:avLst/>
          </a:prstGeom>
          <a:noFill/>
        </p:spPr>
        <p:txBody>
          <a:bodyPr wrap="square">
            <a:spAutoFit/>
          </a:bodyPr>
          <a:lstStyle/>
          <a:p>
            <a:pPr algn="just">
              <a:buClr>
                <a:srgbClr val="055A99"/>
              </a:buClr>
            </a:pPr>
            <a:endParaRPr lang="en-US" sz="1800" b="1" dirty="0">
              <a:latin typeface="Open sans" panose="020B0606030504020204" pitchFamily="34" charset="0"/>
              <a:ea typeface="Open sans" panose="020B0606030504020204" pitchFamily="34" charset="0"/>
              <a:cs typeface="Open sans" panose="020B0606030504020204" pitchFamily="34" charset="0"/>
            </a:endParaRPr>
          </a:p>
          <a:p>
            <a:pPr algn="just">
              <a:buClr>
                <a:srgbClr val="055A99"/>
              </a:buClr>
            </a:pPr>
            <a:endParaRPr lang="en-US"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055A99"/>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Help people access information</a:t>
            </a:r>
          </a:p>
          <a:p>
            <a:pPr marL="285750" indent="-285750">
              <a:buClr>
                <a:srgbClr val="F5333F"/>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Encourage people connect with loved ones and social support</a:t>
            </a:r>
          </a:p>
          <a:p>
            <a:pPr marL="285750" indent="-285750">
              <a:buClr>
                <a:srgbClr val="F5333F"/>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Tackle practical problems</a:t>
            </a:r>
          </a:p>
          <a:p>
            <a:pPr marL="285750" indent="-285750">
              <a:buClr>
                <a:srgbClr val="F5333F"/>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Access services and other help.</a:t>
            </a:r>
          </a:p>
          <a:p>
            <a:pPr marL="285750" indent="-285750">
              <a:buClr>
                <a:srgbClr val="055A99"/>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055A99"/>
              </a:buClr>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09233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18" descr="A picture containing person, red&#10;&#10;Description automatically generated"/>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4814" t="1930" r="10239" b="1842"/>
          <a:stretch/>
        </p:blipFill>
        <p:spPr>
          <a:xfrm>
            <a:off x="3108356" y="0"/>
            <a:ext cx="9083644" cy="6858001"/>
          </a:xfrm>
          <a:prstGeom prst="rect">
            <a:avLst/>
          </a:prstGeom>
          <a:noFill/>
          <a:ln>
            <a:noFill/>
          </a:ln>
        </p:spPr>
      </p:pic>
      <p:sp>
        <p:nvSpPr>
          <p:cNvPr id="341" name="Google Shape;341;p1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42" name="Google Shape;342;p18"/>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The Advantage Of Using Volunteers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For PSS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3" name="Google Shape;343;p18"/>
          <p:cNvSpPr/>
          <p:nvPr/>
        </p:nvSpPr>
        <p:spPr>
          <a:xfrm>
            <a:off x="4376668" y="3047347"/>
            <a:ext cx="7435348" cy="3259935"/>
          </a:xfrm>
          <a:prstGeom prst="rect">
            <a:avLst/>
          </a:prstGeom>
          <a:solidFill>
            <a:schemeClr val="tx1">
              <a:lumMod val="75000"/>
              <a:lumOff val="25000"/>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18"/>
          <p:cNvSpPr txBox="1"/>
          <p:nvPr/>
        </p:nvSpPr>
        <p:spPr>
          <a:xfrm>
            <a:off x="4821439" y="3331213"/>
            <a:ext cx="6743700" cy="286232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Volunteers are often a part of the local community</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en-US"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Local volunteers are often familiar with the culture</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en-US"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Volunteers often have easier access to and the confidence of the affected population as well as local knowledge</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en-US"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Volunteers often intervene in difficult situations in an environment where they themselves are part of that community.</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9"/>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5" name="Google Shape;355;p19"/>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Preparing CDRTs For Psychosocial Stress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Before A Disaster</a:t>
            </a:r>
            <a:endParaRPr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356" name="Google Shape;356;p19"/>
          <p:cNvSpPr txBox="1"/>
          <p:nvPr/>
        </p:nvSpPr>
        <p:spPr>
          <a:xfrm>
            <a:off x="6277686" y="1369710"/>
            <a:ext cx="479100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Provide </a:t>
            </a: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pre-disaster stress management </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training to all CDRT personal.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57" name="Google Shape;357;p19"/>
          <p:cNvSpPr txBox="1"/>
          <p:nvPr/>
        </p:nvSpPr>
        <p:spPr>
          <a:xfrm>
            <a:off x="6277686" y="2646915"/>
            <a:ext cx="479100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Brief CDRT personnel before the effort begins</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on what they can expect to see and what they can expect in terms of emotional response in the survivors and themselves.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58" name="Google Shape;358;p19"/>
          <p:cNvSpPr txBox="1"/>
          <p:nvPr/>
        </p:nvSpPr>
        <p:spPr>
          <a:xfrm>
            <a:off x="6277686" y="4478118"/>
            <a:ext cx="479100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Emphasize that the CDRT is a team and </a:t>
            </a: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sharing the workload and emotional load </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can help defuse pe</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nt-up emotions.</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59" name="Google Shape;359;p19"/>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5000103" y="1369710"/>
            <a:ext cx="753169" cy="753169"/>
          </a:xfrm>
          <a:prstGeom prst="rect">
            <a:avLst/>
          </a:prstGeom>
          <a:noFill/>
          <a:ln>
            <a:noFill/>
          </a:ln>
        </p:spPr>
      </p:pic>
      <p:pic>
        <p:nvPicPr>
          <p:cNvPr id="360" name="Google Shape;360;p19"/>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5074591" y="2891186"/>
            <a:ext cx="604191" cy="711786"/>
          </a:xfrm>
          <a:prstGeom prst="rect">
            <a:avLst/>
          </a:prstGeom>
          <a:noFill/>
          <a:ln>
            <a:noFill/>
          </a:ln>
        </p:spPr>
      </p:pic>
      <p:pic>
        <p:nvPicPr>
          <p:cNvPr id="361" name="Google Shape;361;p19"/>
          <p:cNvPicPr preferRelativeResize="0"/>
          <p:nvPr/>
        </p:nvPicPr>
        <p:blipFill rotWithShape="1">
          <a:blip r:embed="rId7">
            <a:alphaModFix/>
            <a:extLst>
              <a:ext uri="{BEBA8EAE-BF5A-486C-A8C5-ECC9F3942E4B}">
                <a14:imgProps xmlns:a14="http://schemas.microsoft.com/office/drawing/2010/main">
                  <a14:imgLayer r:embed="rId8">
                    <a14:imgEffect>
                      <a14:saturation sat="0"/>
                    </a14:imgEffect>
                  </a14:imgLayer>
                </a14:imgProps>
              </a:ext>
            </a:extLst>
          </a:blip>
          <a:srcRect/>
          <a:stretch/>
        </p:blipFill>
        <p:spPr>
          <a:xfrm>
            <a:off x="4913197" y="4697938"/>
            <a:ext cx="926978" cy="70351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0"/>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72" name="Google Shape;372;p20"/>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Preparing CDRTs For Psychosocial Stress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During A Disaster</a:t>
            </a:r>
            <a:endParaRPr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73" name="Google Shape;373;p20"/>
          <p:cNvSpPr txBox="1"/>
          <p:nvPr/>
        </p:nvSpPr>
        <p:spPr>
          <a:xfrm>
            <a:off x="6362747" y="971555"/>
            <a:ext cx="47910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Encourage</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rescuers to rest and re-group</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74" name="Google Shape;374;p20"/>
          <p:cNvSpPr txBox="1"/>
          <p:nvPr/>
        </p:nvSpPr>
        <p:spPr>
          <a:xfrm>
            <a:off x="6362747" y="1910603"/>
            <a:ext cx="479100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Direct rescuers to </a:t>
            </a: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take breaks </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away from the incident area. </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75" name="Google Shape;375;p20"/>
          <p:cNvSpPr txBox="1"/>
          <p:nvPr/>
        </p:nvSpPr>
        <p:spPr>
          <a:xfrm>
            <a:off x="6362747" y="3036113"/>
            <a:ext cx="494094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Encourage rescuers to </a:t>
            </a: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eat properly and maintain fluid</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intake throughout the operation.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76" name="Google Shape;376;p20"/>
          <p:cNvSpPr txBox="1"/>
          <p:nvPr/>
        </p:nvSpPr>
        <p:spPr>
          <a:xfrm>
            <a:off x="6362747" y="4368120"/>
            <a:ext cx="47910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Rotate teams </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for breaks or new duties </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77" name="Google Shape;377;p20"/>
          <p:cNvPicPr preferRelativeResize="0"/>
          <p:nvPr/>
        </p:nvPicPr>
        <p:blipFill rotWithShape="1">
          <a:blip r:embed="rId3">
            <a:alphaModFix/>
            <a:duotone>
              <a:prstClr val="black"/>
              <a:schemeClr val="tx2">
                <a:tint val="45000"/>
                <a:satMod val="400000"/>
              </a:schemeClr>
            </a:duotone>
          </a:blip>
          <a:srcRect/>
          <a:stretch/>
        </p:blipFill>
        <p:spPr>
          <a:xfrm>
            <a:off x="5002429" y="787913"/>
            <a:ext cx="744893" cy="736616"/>
          </a:xfrm>
          <a:prstGeom prst="rect">
            <a:avLst/>
          </a:prstGeom>
          <a:noFill/>
          <a:ln>
            <a:noFill/>
          </a:ln>
        </p:spPr>
      </p:pic>
      <p:pic>
        <p:nvPicPr>
          <p:cNvPr id="378" name="Google Shape;378;p20"/>
          <p:cNvPicPr preferRelativeResize="0"/>
          <p:nvPr/>
        </p:nvPicPr>
        <p:blipFill rotWithShape="1">
          <a:blip r:embed="rId4">
            <a:alphaModFix/>
            <a:duotone>
              <a:prstClr val="black"/>
              <a:schemeClr val="tx2">
                <a:tint val="45000"/>
                <a:satMod val="400000"/>
              </a:schemeClr>
            </a:duotone>
          </a:blip>
          <a:srcRect/>
          <a:stretch/>
        </p:blipFill>
        <p:spPr>
          <a:xfrm>
            <a:off x="5085195" y="1881449"/>
            <a:ext cx="579361" cy="736616"/>
          </a:xfrm>
          <a:prstGeom prst="rect">
            <a:avLst/>
          </a:prstGeom>
          <a:noFill/>
          <a:ln>
            <a:noFill/>
          </a:ln>
        </p:spPr>
      </p:pic>
      <p:pic>
        <p:nvPicPr>
          <p:cNvPr id="379" name="Google Shape;379;p20"/>
          <p:cNvPicPr preferRelativeResize="0"/>
          <p:nvPr/>
        </p:nvPicPr>
        <p:blipFill rotWithShape="1">
          <a:blip r:embed="rId5">
            <a:alphaModFix/>
            <a:duotone>
              <a:prstClr val="black"/>
              <a:schemeClr val="tx2">
                <a:tint val="45000"/>
                <a:satMod val="400000"/>
              </a:schemeClr>
            </a:duotone>
          </a:blip>
          <a:srcRect/>
          <a:stretch/>
        </p:blipFill>
        <p:spPr>
          <a:xfrm>
            <a:off x="5031397" y="2991372"/>
            <a:ext cx="708455" cy="728339"/>
          </a:xfrm>
          <a:prstGeom prst="rect">
            <a:avLst/>
          </a:prstGeom>
          <a:noFill/>
          <a:ln>
            <a:noFill/>
          </a:ln>
        </p:spPr>
      </p:pic>
      <p:pic>
        <p:nvPicPr>
          <p:cNvPr id="380" name="Google Shape;380;p20"/>
          <p:cNvPicPr preferRelativeResize="0"/>
          <p:nvPr/>
        </p:nvPicPr>
        <p:blipFill rotWithShape="1">
          <a:blip r:embed="rId6">
            <a:alphaModFix/>
            <a:duotone>
              <a:prstClr val="black"/>
              <a:schemeClr val="tx2">
                <a:tint val="45000"/>
                <a:satMod val="400000"/>
              </a:schemeClr>
            </a:duotone>
          </a:blip>
          <a:srcRect/>
          <a:stretch/>
        </p:blipFill>
        <p:spPr>
          <a:xfrm>
            <a:off x="5031397" y="4231680"/>
            <a:ext cx="761446" cy="720062"/>
          </a:xfrm>
          <a:prstGeom prst="rect">
            <a:avLst/>
          </a:prstGeom>
          <a:noFill/>
          <a:ln>
            <a:noFill/>
          </a:ln>
        </p:spPr>
      </p:pic>
      <p:sp>
        <p:nvSpPr>
          <p:cNvPr id="381" name="Google Shape;381;p20"/>
          <p:cNvSpPr txBox="1"/>
          <p:nvPr/>
        </p:nvSpPr>
        <p:spPr>
          <a:xfrm>
            <a:off x="6362747" y="5451055"/>
            <a:ext cx="47910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Phase out workers </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gradually. </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82" name="Google Shape;382;p20"/>
          <p:cNvPicPr preferRelativeResize="0"/>
          <p:nvPr/>
        </p:nvPicPr>
        <p:blipFill rotWithShape="1">
          <a:blip r:embed="rId7">
            <a:alphaModFix/>
            <a:duotone>
              <a:prstClr val="black"/>
              <a:schemeClr val="tx2">
                <a:tint val="45000"/>
                <a:satMod val="400000"/>
              </a:schemeClr>
            </a:duotone>
          </a:blip>
          <a:srcRect/>
          <a:stretch/>
        </p:blipFill>
        <p:spPr>
          <a:xfrm>
            <a:off x="5085195" y="5321876"/>
            <a:ext cx="670402" cy="76972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1"/>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93" name="Google Shape;393;p21"/>
          <p:cNvSpPr txBox="1"/>
          <p:nvPr/>
        </p:nvSpPr>
        <p:spPr>
          <a:xfrm>
            <a:off x="34950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Preparing CDRTs For Psychosocial Stress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After A Disaster</a:t>
            </a:r>
            <a:endParaRPr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94" name="Google Shape;394;p21"/>
          <p:cNvSpPr txBox="1"/>
          <p:nvPr/>
        </p:nvSpPr>
        <p:spPr>
          <a:xfrm>
            <a:off x="6221836" y="1773389"/>
            <a:ext cx="479100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Conduct a brief discussion </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(defusing) with workers after the shift, in which workers describe what they encountered and express their feelings about it.</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95" name="Google Shape;395;p21"/>
          <p:cNvSpPr txBox="1"/>
          <p:nvPr/>
        </p:nvSpPr>
        <p:spPr>
          <a:xfrm>
            <a:off x="6221836" y="3469355"/>
            <a:ext cx="479100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Arrange for a debriefing 1 to 3 days after the event </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in which workers describe what they encountered and express their feelings about it in a more in-depth way.</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96" name="Google Shape;396;p21"/>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5222835" y="1971521"/>
            <a:ext cx="604191" cy="695234"/>
          </a:xfrm>
          <a:prstGeom prst="rect">
            <a:avLst/>
          </a:prstGeom>
          <a:noFill/>
          <a:ln>
            <a:noFill/>
          </a:ln>
        </p:spPr>
      </p:pic>
      <p:pic>
        <p:nvPicPr>
          <p:cNvPr id="397" name="Google Shape;397;p21"/>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5098264" y="3734123"/>
            <a:ext cx="728762" cy="6707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08" name="Google Shape;408;p22"/>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Providing Psychosocial Support During A Disaster</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Google Shape;409;p22"/>
          <p:cNvSpPr txBox="1"/>
          <p:nvPr/>
        </p:nvSpPr>
        <p:spPr>
          <a:xfrm>
            <a:off x="5023884" y="1441167"/>
            <a:ext cx="6406116" cy="3970318"/>
          </a:xfrm>
          <a:prstGeom prst="rect">
            <a:avLst/>
          </a:prstGeom>
          <a:noFill/>
          <a:ln>
            <a:noFill/>
          </a:ln>
        </p:spPr>
        <p:txBody>
          <a:bodyPr spcFirstLastPara="1" wrap="square" lIns="91425" tIns="45700" rIns="91425" bIns="45700" anchor="t" anchorCtr="0">
            <a:spAutoFit/>
          </a:bodyPr>
          <a:lstStyle/>
          <a:p>
            <a:pPr marL="404813" marR="0" lvl="0" indent="-404813" algn="l" rtl="0">
              <a:spcBef>
                <a:spcPts val="0"/>
              </a:spcBef>
              <a:spcAft>
                <a:spcPts val="0"/>
              </a:spcAft>
              <a:buClr>
                <a:srgbClr val="F5333F"/>
              </a:buClr>
              <a:buSzPts val="2700"/>
              <a:buFont typeface="Wingdings" panose="05000000000000000000" pitchFamily="2" charset="2"/>
              <a:buChar char="ü"/>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By </a:t>
            </a: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being</a:t>
            </a:r>
            <a:r>
              <a:rPr lang="en-US" sz="180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available and listening</a:t>
            </a:r>
            <a:r>
              <a:rPr lang="en-US" sz="180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to how a distressing event has affected a family</a:t>
            </a:r>
            <a:endParaRPr dirty="0">
              <a:latin typeface="Open sans" panose="020B0606030504020204" pitchFamily="34" charset="0"/>
              <a:ea typeface="Open sans" panose="020B0606030504020204" pitchFamily="34" charset="0"/>
              <a:cs typeface="Open sans" panose="020B0606030504020204" pitchFamily="34" charset="0"/>
            </a:endParaRPr>
          </a:p>
          <a:p>
            <a:pPr marL="404813" marR="0" lvl="0" indent="-404813" algn="l" rtl="0">
              <a:spcBef>
                <a:spcPts val="0"/>
              </a:spcBef>
              <a:spcAft>
                <a:spcPts val="0"/>
              </a:spcAft>
              <a:buClr>
                <a:srgbClr val="F5333F"/>
              </a:buClr>
              <a:buSzPts val="2700"/>
              <a:buFont typeface="Wingdings" panose="05000000000000000000" pitchFamily="2" charset="2"/>
              <a:buChar char="ü"/>
            </a:pP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404813" marR="0" lvl="0" indent="-404813" algn="l" rtl="0">
              <a:spcBef>
                <a:spcPts val="0"/>
              </a:spcBef>
              <a:spcAft>
                <a:spcPts val="0"/>
              </a:spcAft>
              <a:buClr>
                <a:srgbClr val="F5333F"/>
              </a:buClr>
              <a:buSzPts val="2700"/>
              <a:buFont typeface="Wingdings" panose="05000000000000000000" pitchFamily="2" charset="2"/>
              <a:buChar char="ü"/>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By </a:t>
            </a: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contacting relatives in extreme cases</a:t>
            </a:r>
            <a:r>
              <a:rPr lang="en-US" sz="180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where you believe the person may cause themselves harm</a:t>
            </a:r>
            <a:endParaRPr dirty="0">
              <a:latin typeface="Open sans" panose="020B0606030504020204" pitchFamily="34" charset="0"/>
              <a:ea typeface="Open sans" panose="020B0606030504020204" pitchFamily="34" charset="0"/>
              <a:cs typeface="Open sans" panose="020B0606030504020204" pitchFamily="34" charset="0"/>
            </a:endParaRPr>
          </a:p>
          <a:p>
            <a:pPr marL="404813" marR="0" lvl="0" indent="-404813" algn="l" rtl="0">
              <a:spcBef>
                <a:spcPts val="0"/>
              </a:spcBef>
              <a:spcAft>
                <a:spcPts val="0"/>
              </a:spcAft>
              <a:buClr>
                <a:srgbClr val="F5333F"/>
              </a:buClr>
              <a:buSzPts val="2700"/>
              <a:buFont typeface="Wingdings" panose="05000000000000000000" pitchFamily="2" charset="2"/>
              <a:buChar char="ü"/>
            </a:pP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404813" marR="0" lvl="0" indent="-404813" algn="l" rtl="0">
              <a:spcBef>
                <a:spcPts val="0"/>
              </a:spcBef>
              <a:spcAft>
                <a:spcPts val="0"/>
              </a:spcAft>
              <a:buClr>
                <a:srgbClr val="F5333F"/>
              </a:buClr>
              <a:buSzPts val="2700"/>
              <a:buFont typeface="Wingdings" panose="05000000000000000000" pitchFamily="2" charset="2"/>
              <a:buChar char="ü"/>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By </a:t>
            </a: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assisting them</a:t>
            </a:r>
            <a:r>
              <a:rPr lang="en-US" sz="180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in </a:t>
            </a:r>
            <a:r>
              <a:rPr lang="en-US" sz="1800" dirty="0" err="1">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organising</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practical matters</a:t>
            </a:r>
            <a:endParaRPr dirty="0">
              <a:latin typeface="Open sans" panose="020B0606030504020204" pitchFamily="34" charset="0"/>
              <a:ea typeface="Open sans" panose="020B0606030504020204" pitchFamily="34" charset="0"/>
              <a:cs typeface="Open sans" panose="020B0606030504020204" pitchFamily="34" charset="0"/>
            </a:endParaRPr>
          </a:p>
          <a:p>
            <a:pPr marL="404813" marR="0" lvl="0" indent="-404813" algn="l" rtl="0">
              <a:spcBef>
                <a:spcPts val="0"/>
              </a:spcBef>
              <a:spcAft>
                <a:spcPts val="0"/>
              </a:spcAft>
              <a:buClr>
                <a:srgbClr val="F5333F"/>
              </a:buClr>
              <a:buSzPts val="2700"/>
              <a:buFont typeface="Wingdings" panose="05000000000000000000" pitchFamily="2" charset="2"/>
              <a:buChar char="ü"/>
            </a:pP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404813" marR="0" lvl="0" indent="-404813" algn="l" rtl="0">
              <a:spcBef>
                <a:spcPts val="0"/>
              </a:spcBef>
              <a:spcAft>
                <a:spcPts val="0"/>
              </a:spcAft>
              <a:buClr>
                <a:srgbClr val="F5333F"/>
              </a:buClr>
              <a:buSzPts val="2700"/>
              <a:buFont typeface="Wingdings" panose="05000000000000000000" pitchFamily="2" charset="2"/>
              <a:buChar char="ü"/>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By</a:t>
            </a:r>
            <a:r>
              <a:rPr lang="en-US" sz="1800" b="1" dirty="0">
                <a:solidFill>
                  <a:srgbClr val="055A9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encouraging and supporting </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community initiatives e.g. Home-based support, school-based interventions, vocational and skills-based training, establishing community </a:t>
            </a:r>
            <a:r>
              <a:rPr lang="en-US" sz="1800" dirty="0" err="1">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centres</a:t>
            </a: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404813" marR="0" lvl="0" indent="-404813" algn="l" rtl="0">
              <a:spcBef>
                <a:spcPts val="0"/>
              </a:spcBef>
              <a:spcAft>
                <a:spcPts val="0"/>
              </a:spcAft>
              <a:buClr>
                <a:srgbClr val="F5333F"/>
              </a:buClr>
              <a:buSzPts val="2700"/>
              <a:buFont typeface="Wingdings" panose="05000000000000000000" pitchFamily="2" charset="2"/>
              <a:buChar char="ü"/>
            </a:pP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404813" marR="0" lvl="0" indent="-404813" algn="l" rtl="0">
              <a:spcBef>
                <a:spcPts val="0"/>
              </a:spcBef>
              <a:spcAft>
                <a:spcPts val="0"/>
              </a:spcAft>
              <a:buClr>
                <a:srgbClr val="F5333F"/>
              </a:buClr>
              <a:buSzPts val="2700"/>
              <a:buFont typeface="Wingdings" panose="05000000000000000000" pitchFamily="2" charset="2"/>
              <a:buChar char="ü"/>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By establishing </a:t>
            </a: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support groups.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20" name="Google Shape;420;p23"/>
          <p:cNvSpPr txBox="1"/>
          <p:nvPr/>
        </p:nvSpPr>
        <p:spPr>
          <a:xfrm>
            <a:off x="528506" y="638259"/>
            <a:ext cx="312109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Attitudes And Phrases To Avoid</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1" name="Google Shape;421;p23"/>
          <p:cNvSpPr txBox="1"/>
          <p:nvPr/>
        </p:nvSpPr>
        <p:spPr>
          <a:xfrm>
            <a:off x="5640572" y="1418278"/>
            <a:ext cx="6100009" cy="4662775"/>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055A99"/>
              </a:buClr>
              <a:buSzPts val="2700"/>
            </a:pPr>
            <a:r>
              <a:rPr lang="en-US"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 understand.”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en-US"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“Don’t feel bad.”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en-US"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“You’re strong/You’ll get through this.”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en-US"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“Don’t cry.”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en-US"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“It’s God’s will.”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en-US"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“It could be worse” or “At least you still have …”</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66DF9D8-025A-E6A7-9F14-4F870E007B8B}"/>
              </a:ext>
            </a:extLst>
          </p:cNvPr>
          <p:cNvSpPr txBox="1"/>
          <p:nvPr/>
        </p:nvSpPr>
        <p:spPr>
          <a:xfrm>
            <a:off x="5130209" y="1552356"/>
            <a:ext cx="510363" cy="4462760"/>
          </a:xfrm>
          <a:prstGeom prst="rect">
            <a:avLst/>
          </a:prstGeom>
          <a:noFill/>
        </p:spPr>
        <p:txBody>
          <a:bodyPr wrap="square" rtlCol="0">
            <a:spAutoFit/>
          </a:bodyPr>
          <a:lstStyle/>
          <a:p>
            <a:r>
              <a:rPr lang="en-U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en-U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en-U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en-U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en-U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en-U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en-U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en-U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en-U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X</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2" name="Rectangle 1">
            <a:extLst>
              <a:ext uri="{FF2B5EF4-FFF2-40B4-BE49-F238E27FC236}">
                <a16:creationId xmlns:a16="http://schemas.microsoft.com/office/drawing/2014/main" id="{922011AC-819A-4034-5A2E-3C0956571563}"/>
              </a:ext>
            </a:extLst>
          </p:cNvPr>
          <p:cNvSpPr/>
          <p:nvPr/>
        </p:nvSpPr>
        <p:spPr>
          <a:xfrm>
            <a:off x="3291837" y="-5347"/>
            <a:ext cx="8900163" cy="6863347"/>
          </a:xfrm>
          <a:prstGeom prst="rect">
            <a:avLst/>
          </a:prstGeom>
          <a:solidFill>
            <a:srgbClr val="E2E2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Google Shape;431;p25"/>
          <p:cNvSpPr/>
          <p:nvPr/>
        </p:nvSpPr>
        <p:spPr>
          <a:xfrm>
            <a:off x="4194578" y="3502259"/>
            <a:ext cx="3960155" cy="2890923"/>
          </a:xfrm>
          <a:prstGeom prst="rect">
            <a:avLst/>
          </a:prstGeom>
          <a:solidFill>
            <a:schemeClr val="bg1"/>
          </a:solidFill>
          <a:ln w="9525" cap="flat" cmpd="sng">
            <a:solidFill>
              <a:schemeClr val="tx1">
                <a:lumMod val="50000"/>
                <a:lumOff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25"/>
          <p:cNvSpPr/>
          <p:nvPr/>
        </p:nvSpPr>
        <p:spPr>
          <a:xfrm>
            <a:off x="8154734" y="3502259"/>
            <a:ext cx="4035022" cy="2890923"/>
          </a:xfrm>
          <a:prstGeom prst="rect">
            <a:avLst/>
          </a:prstGeom>
          <a:solidFill>
            <a:srgbClr val="F5333F"/>
          </a:solidFill>
          <a:ln>
            <a:solidFill>
              <a:schemeClr val="tx1">
                <a:lumMod val="50000"/>
                <a:lumOff val="50000"/>
              </a:schemeClr>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2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34" name="Google Shape;434;p25"/>
          <p:cNvSpPr txBox="1"/>
          <p:nvPr/>
        </p:nvSpPr>
        <p:spPr>
          <a:xfrm>
            <a:off x="1041863" y="638259"/>
            <a:ext cx="209437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What Do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You Do?</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1" name="Google Shape;441;p25"/>
          <p:cNvSpPr/>
          <p:nvPr/>
        </p:nvSpPr>
        <p:spPr>
          <a:xfrm>
            <a:off x="8050532" y="4555516"/>
            <a:ext cx="419521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4000"/>
              <a:buFont typeface="Arial"/>
              <a:buNone/>
            </a:pPr>
            <a:r>
              <a:rPr lang="en-US" sz="4000" b="1">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Tell Us!</a:t>
            </a:r>
            <a:endParaRPr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42" name="Google Shape;442;p25"/>
          <p:cNvSpPr/>
          <p:nvPr/>
        </p:nvSpPr>
        <p:spPr>
          <a:xfrm>
            <a:off x="4194578" y="611336"/>
            <a:ext cx="3960155" cy="2890923"/>
          </a:xfrm>
          <a:prstGeom prst="rect">
            <a:avLst/>
          </a:prstGeom>
          <a:solidFill>
            <a:schemeClr val="bg1"/>
          </a:solidFill>
          <a:ln w="9525" cap="flat" cmpd="sng">
            <a:solidFill>
              <a:schemeClr val="tx1">
                <a:lumMod val="50000"/>
                <a:lumOff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25"/>
          <p:cNvSpPr/>
          <p:nvPr/>
        </p:nvSpPr>
        <p:spPr>
          <a:xfrm>
            <a:off x="8154734" y="611336"/>
            <a:ext cx="4035022" cy="2890923"/>
          </a:xfrm>
          <a:prstGeom prst="rect">
            <a:avLst/>
          </a:prstGeom>
          <a:solidFill>
            <a:schemeClr val="bg1"/>
          </a:solidFill>
          <a:ln w="9525" cap="flat" cmpd="sng">
            <a:solidFill>
              <a:schemeClr val="tx1">
                <a:lumMod val="50000"/>
                <a:lumOff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25"/>
          <p:cNvSpPr/>
          <p:nvPr/>
        </p:nvSpPr>
        <p:spPr>
          <a:xfrm>
            <a:off x="4436912" y="1623202"/>
            <a:ext cx="35387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55A99"/>
              </a:buClr>
              <a:buSzPts val="3200"/>
              <a:buFont typeface="Arial"/>
              <a:buNone/>
            </a:pPr>
            <a:r>
              <a:rPr lang="en-US" sz="32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State 3 Things</a:t>
            </a:r>
            <a:endParaRPr sz="180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36" name="Google Shape;436;p25"/>
          <p:cNvSpPr/>
          <p:nvPr/>
        </p:nvSpPr>
        <p:spPr>
          <a:xfrm>
            <a:off x="5069821" y="2195313"/>
            <a:ext cx="220966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Arial"/>
              <a:buNone/>
            </a:pPr>
            <a:r>
              <a:rPr lang="en-US"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You could do to combat stress.</a:t>
            </a:r>
            <a:endParaRPr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37" name="Google Shape;437;p25"/>
          <p:cNvSpPr/>
          <p:nvPr/>
        </p:nvSpPr>
        <p:spPr>
          <a:xfrm>
            <a:off x="8506735" y="1435101"/>
            <a:ext cx="35387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55A99"/>
              </a:buClr>
              <a:buSzPts val="3200"/>
              <a:buFont typeface="Arial"/>
              <a:buNone/>
            </a:pPr>
            <a:r>
              <a:rPr lang="en-US" sz="3200" b="1">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State 3 Things</a:t>
            </a:r>
            <a:endParaRPr sz="180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38" name="Google Shape;438;p25"/>
          <p:cNvSpPr/>
          <p:nvPr/>
        </p:nvSpPr>
        <p:spPr>
          <a:xfrm>
            <a:off x="9173109" y="2056797"/>
            <a:ext cx="220600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Arial"/>
              <a:buNone/>
            </a:pPr>
            <a:r>
              <a:rPr lang="en-US"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You could do to "bounce back".</a:t>
            </a:r>
            <a:endParaRPr sz="16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39" name="Google Shape;439;p25"/>
          <p:cNvSpPr/>
          <p:nvPr/>
        </p:nvSpPr>
        <p:spPr>
          <a:xfrm>
            <a:off x="4436912" y="4325005"/>
            <a:ext cx="35387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55A99"/>
              </a:buClr>
              <a:buSzPts val="3200"/>
              <a:buFont typeface="Arial"/>
              <a:buNone/>
            </a:pPr>
            <a:r>
              <a:rPr lang="en-US" sz="3200" b="1">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State 3 Things</a:t>
            </a:r>
            <a:endParaRPr sz="180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40" name="Google Shape;440;p25"/>
          <p:cNvSpPr/>
          <p:nvPr/>
        </p:nvSpPr>
        <p:spPr>
          <a:xfrm>
            <a:off x="4892232" y="5005191"/>
            <a:ext cx="2407536"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Arial"/>
              <a:buNone/>
            </a:pPr>
            <a:r>
              <a:rPr lang="en-US"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 community could do to "bounce back"</a:t>
            </a:r>
            <a:endParaRPr sz="16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24" descr="A picture containing arrow&#10;&#10;Description automatically generated"/>
          <p:cNvPicPr preferRelativeResize="0"/>
          <p:nvPr/>
        </p:nvPicPr>
        <p:blipFill rotWithShape="1">
          <a:blip r:embed="rId3">
            <a:alphaModFix/>
            <a:duotone>
              <a:prstClr val="black"/>
              <a:schemeClr val="tx2">
                <a:tint val="45000"/>
                <a:satMod val="400000"/>
              </a:schemeClr>
            </a:duotone>
          </a:blip>
          <a:srcRect l="3031"/>
          <a:stretch/>
        </p:blipFill>
        <p:spPr>
          <a:xfrm>
            <a:off x="0" y="0"/>
            <a:ext cx="12192000" cy="6858000"/>
          </a:xfrm>
          <a:prstGeom prst="rect">
            <a:avLst/>
          </a:prstGeom>
          <a:noFill/>
          <a:ln>
            <a:noFill/>
          </a:ln>
        </p:spPr>
      </p:pic>
      <p:sp>
        <p:nvSpPr>
          <p:cNvPr id="454" name="Google Shape;454;p2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55" name="Google Shape;455;p24"/>
          <p:cNvSpPr txBox="1"/>
          <p:nvPr/>
        </p:nvSpPr>
        <p:spPr>
          <a:xfrm>
            <a:off x="528506" y="638259"/>
            <a:ext cx="312109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Bounce Back</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6" name="Google Shape;456;p24"/>
          <p:cNvSpPr/>
          <p:nvPr/>
        </p:nvSpPr>
        <p:spPr>
          <a:xfrm>
            <a:off x="4475615" y="300952"/>
            <a:ext cx="7435348" cy="3259935"/>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 name="Google Shape;457;p24"/>
          <p:cNvSpPr txBox="1"/>
          <p:nvPr/>
        </p:nvSpPr>
        <p:spPr>
          <a:xfrm>
            <a:off x="4926364" y="638259"/>
            <a:ext cx="6142120" cy="28622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What Is Resilience?</a:t>
            </a:r>
            <a:endParaRPr>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spcBef>
                <a:spcPts val="0"/>
              </a:spcBef>
              <a:spcAft>
                <a:spcPts val="0"/>
              </a:spcAft>
              <a:buNone/>
            </a:pPr>
            <a:r>
              <a:rPr lang="en-US" sz="180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Resilience can be understood as a person's ability to survive, and eventually thrive, after a particularly stressful event takes place. It includes the ability to develop the necessary skills to manage future hardships.</a:t>
            </a:r>
            <a:endParaRPr>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spcBef>
                <a:spcPts val="0"/>
              </a:spcBef>
              <a:spcAft>
                <a:spcPts val="0"/>
              </a:spcAft>
              <a:buNone/>
            </a:pPr>
            <a:r>
              <a:rPr lang="en-US" sz="180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Psychological resilience refers to the possession of cognitive, emotional, physical and social skills.</a:t>
            </a:r>
            <a:endParaRPr>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p:nvPr/>
        </p:nvSpPr>
        <p:spPr>
          <a:xfrm>
            <a:off x="0" y="0"/>
            <a:ext cx="121920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4" name="Google Shape;104;p2"/>
          <p:cNvSpPr/>
          <p:nvPr/>
        </p:nvSpPr>
        <p:spPr>
          <a:xfrm>
            <a:off x="633576" y="1778697"/>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en-US" sz="40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Objectives</a:t>
            </a:r>
            <a:endParaRPr sz="4000" b="0"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05" name="Google Shape;105;p2"/>
          <p:cNvSpPr>
            <a:spLocks noGrp="1" noRot="1" noMove="1" noResize="1" noEditPoints="1" noAdjustHandles="1" noChangeArrowheads="1" noChangeShapeType="1"/>
          </p:cNvSpPr>
          <p:nvPr/>
        </p:nvSpPr>
        <p:spPr>
          <a:xfrm>
            <a:off x="1146000" y="2757159"/>
            <a:ext cx="10156409" cy="263144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5333F"/>
              </a:buClr>
              <a:buSzPts val="2000"/>
              <a:buFont typeface="Noto Sans Symbols"/>
              <a:buChar char="✔"/>
            </a:pPr>
            <a:r>
              <a:rPr lang="en-US" sz="2200" b="0" i="0" u="none" strike="noStrike" cap="none" dirty="0">
                <a:solidFill>
                  <a:schemeClr val="lt1"/>
                </a:solidFill>
                <a:latin typeface="Open sans"/>
                <a:ea typeface="Open sans"/>
                <a:cs typeface="Open sans"/>
                <a:sym typeface="Arial"/>
              </a:rPr>
              <a:t>Learn about stress, and </a:t>
            </a:r>
            <a:r>
              <a:rPr lang="en-US" sz="2200" b="0" i="0" u="none" strike="noStrike" cap="none" dirty="0" err="1">
                <a:solidFill>
                  <a:schemeClr val="lt1"/>
                </a:solidFill>
                <a:latin typeface="Open sans"/>
                <a:ea typeface="Open sans"/>
                <a:cs typeface="Open sans"/>
                <a:sym typeface="Arial"/>
              </a:rPr>
              <a:t>longterm</a:t>
            </a:r>
            <a:r>
              <a:rPr lang="en-US" sz="2200" b="0" i="0" u="none" strike="noStrike" cap="none" dirty="0">
                <a:solidFill>
                  <a:schemeClr val="lt1"/>
                </a:solidFill>
                <a:latin typeface="Open sans"/>
                <a:ea typeface="Open sans"/>
                <a:cs typeface="Open sans"/>
                <a:sym typeface="Arial"/>
              </a:rPr>
              <a:t> consequences of stress.</a:t>
            </a:r>
            <a:endParaRPr lang="en-US" sz="2200" dirty="0">
              <a:solidFill>
                <a:schemeClr val="lt1"/>
              </a:solidFill>
              <a:latin typeface="Open sans"/>
              <a:ea typeface="Open sans"/>
              <a:cs typeface="Open sans"/>
            </a:endParaRPr>
          </a:p>
          <a:p>
            <a:pPr marL="342900" marR="0" lvl="0" indent="-342900" algn="l" rtl="0">
              <a:lnSpc>
                <a:spcPct val="150000"/>
              </a:lnSpc>
              <a:spcBef>
                <a:spcPts val="0"/>
              </a:spcBef>
              <a:spcAft>
                <a:spcPts val="0"/>
              </a:spcAft>
              <a:buClr>
                <a:srgbClr val="F5333F"/>
              </a:buClr>
              <a:buSzPts val="2000"/>
              <a:buFont typeface="Noto Sans Symbols"/>
              <a:buChar char="✔"/>
            </a:pPr>
            <a:r>
              <a:rPr lang="en-US" sz="2200" b="0" i="0" u="none" strike="noStrike" cap="none" dirty="0">
                <a:solidFill>
                  <a:schemeClr val="lt1"/>
                </a:solidFill>
                <a:latin typeface="Open sans"/>
                <a:ea typeface="Open sans"/>
                <a:cs typeface="Open sans"/>
                <a:sym typeface="Arial"/>
              </a:rPr>
              <a:t>Understand various coping mechanisms</a:t>
            </a:r>
            <a:endParaRPr lang="en-US" sz="2200" dirty="0">
              <a:solidFill>
                <a:schemeClr val="lt1"/>
              </a:solidFill>
              <a:latin typeface="Open sans"/>
              <a:ea typeface="Open sans"/>
              <a:cs typeface="Open sans"/>
            </a:endParaRPr>
          </a:p>
          <a:p>
            <a:pPr marL="342900" marR="0" lvl="0" indent="-342900" algn="l" rtl="0">
              <a:lnSpc>
                <a:spcPct val="150000"/>
              </a:lnSpc>
              <a:spcBef>
                <a:spcPts val="0"/>
              </a:spcBef>
              <a:spcAft>
                <a:spcPts val="0"/>
              </a:spcAft>
              <a:buClr>
                <a:srgbClr val="F5333F"/>
              </a:buClr>
              <a:buSzPts val="2000"/>
              <a:buFont typeface="Noto Sans Symbols"/>
              <a:buChar char="✔"/>
            </a:pPr>
            <a:r>
              <a:rPr lang="en-US" sz="2200" b="0" i="0" u="none" strike="noStrike" cap="none" dirty="0">
                <a:solidFill>
                  <a:schemeClr val="lt1"/>
                </a:solidFill>
                <a:latin typeface="Open sans"/>
                <a:ea typeface="Open sans"/>
                <a:cs typeface="Open sans"/>
                <a:sym typeface="Arial"/>
              </a:rPr>
              <a:t>Practice ways of managing stress</a:t>
            </a:r>
            <a:endParaRPr lang="en-US" sz="2200" dirty="0">
              <a:solidFill>
                <a:schemeClr val="lt1"/>
              </a:solidFill>
              <a:latin typeface="Open sans"/>
              <a:ea typeface="Open sans"/>
              <a:cs typeface="Open sans"/>
            </a:endParaRPr>
          </a:p>
          <a:p>
            <a:pPr marL="342900" marR="0" lvl="0" indent="-342900" algn="l" rtl="0">
              <a:lnSpc>
                <a:spcPct val="150000"/>
              </a:lnSpc>
              <a:spcBef>
                <a:spcPts val="0"/>
              </a:spcBef>
              <a:spcAft>
                <a:spcPts val="0"/>
              </a:spcAft>
              <a:buClr>
                <a:srgbClr val="F5333F"/>
              </a:buClr>
              <a:buSzPts val="2000"/>
              <a:buFont typeface="Noto Sans Symbols"/>
              <a:buChar char="✔"/>
            </a:pPr>
            <a:r>
              <a:rPr lang="en-US" sz="2200" b="0" i="0" u="none" strike="noStrike" cap="none" dirty="0">
                <a:solidFill>
                  <a:schemeClr val="lt1"/>
                </a:solidFill>
                <a:latin typeface="Open sans"/>
                <a:ea typeface="Open sans"/>
                <a:cs typeface="Open sans"/>
                <a:sym typeface="Arial"/>
              </a:rPr>
              <a:t>Understand psychosocial support</a:t>
            </a:r>
            <a:endParaRPr lang="en-US" sz="2200" dirty="0">
              <a:solidFill>
                <a:schemeClr val="lt1"/>
              </a:solidFill>
              <a:latin typeface="Open sans"/>
              <a:ea typeface="Open sans"/>
              <a:cs typeface="Open sans"/>
            </a:endParaRPr>
          </a:p>
          <a:p>
            <a:pPr marL="342900" marR="0" lvl="0" indent="-342900" algn="l" rtl="0">
              <a:lnSpc>
                <a:spcPct val="150000"/>
              </a:lnSpc>
              <a:spcBef>
                <a:spcPts val="0"/>
              </a:spcBef>
              <a:spcAft>
                <a:spcPts val="0"/>
              </a:spcAft>
              <a:buClr>
                <a:srgbClr val="F5333F"/>
              </a:buClr>
              <a:buSzPts val="2000"/>
              <a:buFont typeface="Noto Sans Symbols"/>
              <a:buChar char="✔"/>
            </a:pPr>
            <a:r>
              <a:rPr lang="en-US" sz="2200" b="0" i="0" u="none" strike="noStrike" cap="none" dirty="0">
                <a:solidFill>
                  <a:schemeClr val="lt1"/>
                </a:solidFill>
                <a:latin typeface="Open sans"/>
                <a:ea typeface="Open sans"/>
                <a:cs typeface="Open sans"/>
                <a:sym typeface="Arial"/>
              </a:rPr>
              <a:t>Learn how to care for yourself, your team and disaster victims</a:t>
            </a:r>
            <a:endParaRPr sz="2200" dirty="0">
              <a:solidFill>
                <a:schemeClr val="lt1"/>
              </a:solidFill>
              <a:latin typeface="Open sans"/>
              <a:ea typeface="Open sans"/>
              <a:cs typeface="Open sans"/>
            </a:endParaRPr>
          </a:p>
        </p:txBody>
      </p:sp>
      <p:pic>
        <p:nvPicPr>
          <p:cNvPr id="106" name="Google Shape;106;p2"/>
          <p:cNvPicPr preferRelativeResize="0"/>
          <p:nvPr/>
        </p:nvPicPr>
        <p:blipFill rotWithShape="1">
          <a:blip r:embed="rId3">
            <a:alphaModFix/>
          </a:blip>
          <a:srcRect/>
          <a:stretch/>
        </p:blipFill>
        <p:spPr>
          <a:xfrm>
            <a:off x="633576" y="519479"/>
            <a:ext cx="1067378" cy="92333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6"/>
          <p:cNvSpPr/>
          <p:nvPr/>
        </p:nvSpPr>
        <p:spPr>
          <a:xfrm>
            <a:off x="0" y="0"/>
            <a:ext cx="121920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68" name="Google Shape;468;p26"/>
          <p:cNvSpPr/>
          <p:nvPr/>
        </p:nvSpPr>
        <p:spPr>
          <a:xfrm>
            <a:off x="633576" y="806827"/>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en-US" sz="40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Summary</a:t>
            </a:r>
            <a:endParaRPr sz="400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69" name="Google Shape;469;p26"/>
          <p:cNvSpPr/>
          <p:nvPr/>
        </p:nvSpPr>
        <p:spPr>
          <a:xfrm>
            <a:off x="1199163" y="2015955"/>
            <a:ext cx="10156409" cy="347783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000"/>
              <a:buFont typeface="Noto Sans Symbols"/>
              <a:buChar char="✔"/>
            </a:pPr>
            <a:r>
              <a:rPr lang="en-US" sz="20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Psychosocial support can be both preventive and curative. </a:t>
            </a:r>
            <a:endParaRPr dirty="0">
              <a:latin typeface="Open sans" panose="020B0606030504020204" pitchFamily="34" charset="0"/>
              <a:ea typeface="Open sans" panose="020B0606030504020204" pitchFamily="34" charset="0"/>
              <a:cs typeface="Open sans" panose="020B0606030504020204" pitchFamily="34" charset="0"/>
            </a:endParaRPr>
          </a:p>
          <a:p>
            <a:pPr marL="342900" marR="0" lvl="0" indent="-215900" algn="l" rtl="0">
              <a:spcBef>
                <a:spcPts val="0"/>
              </a:spcBef>
              <a:spcAft>
                <a:spcPts val="0"/>
              </a:spcAft>
              <a:buClr>
                <a:schemeClr val="lt1"/>
              </a:buClr>
              <a:buSzPts val="2000"/>
              <a:buFont typeface="Noto Sans Symbols"/>
              <a:buNone/>
            </a:pPr>
            <a:endParaRPr sz="20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342900" marR="0" lvl="0" indent="-342900" algn="l" rtl="0">
              <a:spcBef>
                <a:spcPts val="0"/>
              </a:spcBef>
              <a:spcAft>
                <a:spcPts val="0"/>
              </a:spcAft>
              <a:buClr>
                <a:schemeClr val="lt1"/>
              </a:buClr>
              <a:buSzPts val="2000"/>
              <a:buFont typeface="Noto Sans Symbols"/>
              <a:buChar char="✔"/>
            </a:pPr>
            <a:r>
              <a:rPr lang="en-US" sz="20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It is preventive when steps are taken to decrease the risk of developing mental health problems. </a:t>
            </a:r>
            <a:endParaRPr dirty="0">
              <a:latin typeface="Open sans" panose="020B0606030504020204" pitchFamily="34" charset="0"/>
              <a:ea typeface="Open sans" panose="020B0606030504020204" pitchFamily="34" charset="0"/>
              <a:cs typeface="Open sans" panose="020B0606030504020204" pitchFamily="34" charset="0"/>
            </a:endParaRPr>
          </a:p>
          <a:p>
            <a:pPr marL="342900" marR="0" lvl="0" indent="-215900" algn="l" rtl="0">
              <a:spcBef>
                <a:spcPts val="0"/>
              </a:spcBef>
              <a:spcAft>
                <a:spcPts val="0"/>
              </a:spcAft>
              <a:buClr>
                <a:schemeClr val="lt1"/>
              </a:buClr>
              <a:buSzPts val="2000"/>
              <a:buFont typeface="Noto Sans Symbols"/>
              <a:buNone/>
            </a:pPr>
            <a:endParaRPr sz="20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342900" marR="0" lvl="0" indent="-342900" algn="l" rtl="0">
              <a:spcBef>
                <a:spcPts val="0"/>
              </a:spcBef>
              <a:spcAft>
                <a:spcPts val="0"/>
              </a:spcAft>
              <a:buClr>
                <a:schemeClr val="lt1"/>
              </a:buClr>
              <a:buSzPts val="2000"/>
              <a:buFont typeface="Noto Sans Symbols"/>
              <a:buChar char="✔"/>
            </a:pPr>
            <a:r>
              <a:rPr lang="en-US" sz="20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It is curative when steps are taken to help individuals and communities to overcome and deal with the psychosocial effects that may occur in response to a crisis, </a:t>
            </a:r>
            <a:endParaRPr dirty="0">
              <a:latin typeface="Open sans" panose="020B0606030504020204" pitchFamily="34" charset="0"/>
              <a:ea typeface="Open sans" panose="020B0606030504020204" pitchFamily="34" charset="0"/>
              <a:cs typeface="Open sans" panose="020B0606030504020204" pitchFamily="34" charset="0"/>
            </a:endParaRPr>
          </a:p>
          <a:p>
            <a:pPr marL="342900" marR="0" lvl="0" indent="-215900" algn="l" rtl="0">
              <a:spcBef>
                <a:spcPts val="0"/>
              </a:spcBef>
              <a:spcAft>
                <a:spcPts val="0"/>
              </a:spcAft>
              <a:buClr>
                <a:schemeClr val="lt1"/>
              </a:buClr>
              <a:buSzPts val="2000"/>
              <a:buFont typeface="Noto Sans Symbols"/>
              <a:buNone/>
            </a:pPr>
            <a:endParaRPr sz="20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342900" marR="0" lvl="0" indent="-342900" algn="l" rtl="0">
              <a:spcBef>
                <a:spcPts val="0"/>
              </a:spcBef>
              <a:spcAft>
                <a:spcPts val="0"/>
              </a:spcAft>
              <a:buClr>
                <a:schemeClr val="lt1"/>
              </a:buClr>
              <a:buSzPts val="2000"/>
              <a:buFont typeface="Noto Sans Symbols"/>
              <a:buChar char="✔"/>
            </a:pPr>
            <a:r>
              <a:rPr lang="en-US" sz="20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These two aspects of psychosocial support contribute to the building of resilience in the face of a new crisis or other challenging life circumstances.</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27"/>
          <p:cNvSpPr/>
          <p:nvPr/>
        </p:nvSpPr>
        <p:spPr>
          <a:xfrm>
            <a:off x="-16474" y="-5347"/>
            <a:ext cx="4211052"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80" name="Google Shape;480;p27"/>
          <p:cNvSpPr txBox="1"/>
          <p:nvPr/>
        </p:nvSpPr>
        <p:spPr>
          <a:xfrm>
            <a:off x="644094" y="1061003"/>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chemeClr val="lt1"/>
                </a:solidFill>
                <a:latin typeface="Open sans" panose="020B0606030504020204" pitchFamily="34" charset="0"/>
                <a:ea typeface="Open sans" panose="020B0606030504020204" pitchFamily="34" charset="0"/>
                <a:cs typeface="Open sans" panose="020B0606030504020204" pitchFamily="34" charset="0"/>
              </a:rPr>
              <a:t>Activity</a:t>
            </a:r>
            <a:endParaRPr lang="en-US" sz="36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endParaRPr lang="en-US" sz="36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81" name="Google Shape;481;p27"/>
          <p:cNvSpPr txBox="1"/>
          <p:nvPr/>
        </p:nvSpPr>
        <p:spPr>
          <a:xfrm>
            <a:off x="4591036" y="1533520"/>
            <a:ext cx="6936280" cy="304694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27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Identify persons within your community who can provide psychological first aid and psychosocial support.</a:t>
            </a:r>
          </a:p>
          <a:p>
            <a:pPr marL="342900" marR="0" lvl="0" indent="-342900" algn="l" rtl="0">
              <a:spcBef>
                <a:spcPts val="0"/>
              </a:spcBef>
              <a:spcAft>
                <a:spcPts val="0"/>
              </a:spcAft>
              <a:buClr>
                <a:srgbClr val="F5333F"/>
              </a:buClr>
              <a:buSzPts val="2700"/>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rtl="0">
              <a:spcBef>
                <a:spcPts val="0"/>
              </a:spcBef>
              <a:spcAft>
                <a:spcPts val="0"/>
              </a:spcAft>
              <a:buClr>
                <a:srgbClr val="F5333F"/>
              </a:buClr>
              <a:buSzPts val="27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Identify persons within your National Society or National Disaster Office who can reach out to for support.</a:t>
            </a:r>
          </a:p>
          <a:p>
            <a:pPr marR="0" lvl="0" algn="l" rtl="0">
              <a:spcBef>
                <a:spcPts val="0"/>
              </a:spcBef>
              <a:spcAft>
                <a:spcPts val="0"/>
              </a:spcAft>
              <a:buClr>
                <a:srgbClr val="F5333F"/>
              </a:buClr>
              <a:buSzPts val="2700"/>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A8E678AF-1F32-A499-D763-20380FBC7D70}"/>
              </a:ext>
            </a:extLst>
          </p:cNvPr>
          <p:cNvSpPr txBox="1"/>
          <p:nvPr/>
        </p:nvSpPr>
        <p:spPr>
          <a:xfrm>
            <a:off x="4846320" y="5555632"/>
            <a:ext cx="6492240" cy="923330"/>
          </a:xfrm>
          <a:prstGeom prst="rect">
            <a:avLst/>
          </a:prstGeom>
          <a:solidFill>
            <a:srgbClr val="F5333F"/>
          </a:solidFill>
        </p:spPr>
        <p:txBody>
          <a:bodyPr wrap="square" rtlCol="0">
            <a:spAutoFit/>
          </a:bodyPr>
          <a:lstStyle/>
          <a:p>
            <a:pPr algn="ctr"/>
            <a:r>
              <a:rPr lang="en-US" sz="2000" b="1" dirty="0">
                <a:solidFill>
                  <a:schemeClr val="bg1"/>
                </a:solidFill>
                <a:highlight>
                  <a:srgbClr val="F5333F"/>
                </a:highlight>
                <a:latin typeface="Open sans" panose="020B0606030504020204" pitchFamily="34" charset="0"/>
                <a:ea typeface="Open sans" panose="020B0606030504020204" pitchFamily="34" charset="0"/>
                <a:cs typeface="Open sans" panose="020B0606030504020204" pitchFamily="34" charset="0"/>
              </a:rPr>
              <a:t>Note: </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You can also reference Unit 5 on page 13 of the CDRT Workbook</a:t>
            </a:r>
          </a:p>
          <a:p>
            <a:endParaRPr lang="en-GB"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24" name="Google Shape;775;g2ad184e0394_0_1">
            <a:extLst>
              <a:ext uri="{FF2B5EF4-FFF2-40B4-BE49-F238E27FC236}">
                <a16:creationId xmlns:a16="http://schemas.microsoft.com/office/drawing/2014/main" id="{D74EF24C-C189-BF59-4102-9480FEA3F0DA}"/>
              </a:ext>
            </a:extLst>
          </p:cNvPr>
          <p:cNvSpPr/>
          <p:nvPr/>
        </p:nvSpPr>
        <p:spPr>
          <a:xfrm>
            <a:off x="-16474" y="0"/>
            <a:ext cx="4211100" cy="685799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11E41"/>
              </a:solidFill>
              <a:latin typeface="Calibri"/>
              <a:ea typeface="Calibri"/>
              <a:cs typeface="Calibri"/>
              <a:sym typeface="Calibri"/>
            </a:endParaRPr>
          </a:p>
        </p:txBody>
      </p:sp>
      <p:sp>
        <p:nvSpPr>
          <p:cNvPr id="19" name="Rectangle 18">
            <a:extLst>
              <a:ext uri="{FF2B5EF4-FFF2-40B4-BE49-F238E27FC236}">
                <a16:creationId xmlns:a16="http://schemas.microsoft.com/office/drawing/2014/main" id="{29BBA82D-B631-7699-587D-A9E52D386B41}"/>
              </a:ext>
            </a:extLst>
          </p:cNvPr>
          <p:cNvSpPr/>
          <p:nvPr/>
        </p:nvSpPr>
        <p:spPr>
          <a:xfrm>
            <a:off x="4194626" y="-1"/>
            <a:ext cx="7997374" cy="3232299"/>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8" name="Google Shape;788;p45"/>
          <p:cNvGrpSpPr/>
          <p:nvPr/>
        </p:nvGrpSpPr>
        <p:grpSpPr>
          <a:xfrm>
            <a:off x="353987" y="1838509"/>
            <a:ext cx="3470177" cy="2777796"/>
            <a:chOff x="508819" y="2450303"/>
            <a:chExt cx="4403225" cy="2777796"/>
          </a:xfrm>
        </p:grpSpPr>
        <p:sp>
          <p:nvSpPr>
            <p:cNvPr id="789" name="Google Shape;789;p45"/>
            <p:cNvSpPr/>
            <p:nvPr/>
          </p:nvSpPr>
          <p:spPr>
            <a:xfrm>
              <a:off x="513332" y="2450303"/>
              <a:ext cx="343581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030A0"/>
                </a:buClr>
                <a:buSzPts val="4000"/>
                <a:buFont typeface="Arial"/>
                <a:buNone/>
              </a:pPr>
              <a:r>
                <a:rPr lang="en-US" sz="40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Get Involved</a:t>
              </a:r>
              <a:endParaRPr sz="4000" b="1" i="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790" name="Google Shape;790;p45"/>
            <p:cNvSpPr/>
            <p:nvPr/>
          </p:nvSpPr>
          <p:spPr>
            <a:xfrm>
              <a:off x="508819" y="3917011"/>
              <a:ext cx="4403225" cy="131108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400"/>
                <a:buFont typeface="Arial"/>
                <a:buNone/>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There are many ways of becoming a part  of the world’s largest humanitarian network</a:t>
              </a:r>
              <a:endParaRPr sz="2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sp>
        <p:nvSpPr>
          <p:cNvPr id="791" name="Google Shape;791;p45"/>
          <p:cNvSpPr/>
          <p:nvPr/>
        </p:nvSpPr>
        <p:spPr>
          <a:xfrm>
            <a:off x="4568644" y="1221423"/>
            <a:ext cx="7265812" cy="1754286"/>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buClr>
                <a:srgbClr val="7030A0"/>
              </a:buClr>
              <a:buSzPts val="1800"/>
              <a:buFont typeface="Arial"/>
              <a:buNone/>
            </a:pP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Volunteer, Donate, Join Us In Partnership</a:t>
            </a: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 or share our appeals and stories on social media. Find out more about IFRC and learn how to contact your National Red Cross or Red Crescent Society, at </a:t>
            </a: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www.ifrc.org.</a:t>
            </a:r>
            <a:endParaRPr sz="18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 name="Google Shape;791;p45">
            <a:extLst>
              <a:ext uri="{FF2B5EF4-FFF2-40B4-BE49-F238E27FC236}">
                <a16:creationId xmlns:a16="http://schemas.microsoft.com/office/drawing/2014/main" id="{A66DB9B1-FB5C-7AC1-8B5A-A321EE023F24}"/>
              </a:ext>
            </a:extLst>
          </p:cNvPr>
          <p:cNvSpPr/>
          <p:nvPr/>
        </p:nvSpPr>
        <p:spPr>
          <a:xfrm>
            <a:off x="4565087" y="4135297"/>
            <a:ext cx="7269369" cy="2169784"/>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buClr>
                <a:srgbClr val="7030A0"/>
              </a:buClr>
              <a:buSzPts val="1800"/>
              <a:buFont typeface="Arial"/>
              <a:buNone/>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To stay informed about Caribbean disaster </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response </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activities or to access additional information on available </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trainings, training materials, research and information management tools, </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visit: </a:t>
            </a: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hlinkClick r:id="rId3">
                  <a:extLst>
                    <a:ext uri="{A12FA001-AC4F-418D-AE19-62706E023703}">
                      <ahyp:hlinkClr xmlns:ahyp="http://schemas.microsoft.com/office/drawing/2018/hyperlinkcolor" val="tx"/>
                    </a:ext>
                  </a:extLst>
                </a:hlinkClick>
              </a:rPr>
              <a:t>www.cadrim.org</a:t>
            </a: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t>
            </a:r>
          </a:p>
          <a:p>
            <a:pPr marL="0" marR="0" lvl="0" indent="0" rtl="0">
              <a:lnSpc>
                <a:spcPct val="150000"/>
              </a:lnSpc>
              <a:spcBef>
                <a:spcPts val="0"/>
              </a:spcBef>
              <a:spcAft>
                <a:spcPts val="0"/>
              </a:spcAft>
              <a:buClr>
                <a:srgbClr val="7030A0"/>
              </a:buClr>
              <a:buSzPts val="1800"/>
              <a:buFont typeface="Arial"/>
              <a:buNone/>
            </a:pP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25" name="Group 24">
            <a:extLst>
              <a:ext uri="{FF2B5EF4-FFF2-40B4-BE49-F238E27FC236}">
                <a16:creationId xmlns:a16="http://schemas.microsoft.com/office/drawing/2014/main" id="{5A321117-F42C-CD68-2D48-2E13F5472C27}"/>
              </a:ext>
            </a:extLst>
          </p:cNvPr>
          <p:cNvGrpSpPr/>
          <p:nvPr/>
        </p:nvGrpSpPr>
        <p:grpSpPr>
          <a:xfrm>
            <a:off x="4565087" y="6069157"/>
            <a:ext cx="7276475" cy="442432"/>
            <a:chOff x="5661849" y="6150081"/>
            <a:chExt cx="7276475" cy="442432"/>
          </a:xfrm>
        </p:grpSpPr>
        <p:grpSp>
          <p:nvGrpSpPr>
            <p:cNvPr id="16" name="Group 15">
              <a:extLst>
                <a:ext uri="{FF2B5EF4-FFF2-40B4-BE49-F238E27FC236}">
                  <a16:creationId xmlns:a16="http://schemas.microsoft.com/office/drawing/2014/main" id="{A40D1FD8-BA5E-EDE4-5791-9D2EB06910E4}"/>
                </a:ext>
              </a:extLst>
            </p:cNvPr>
            <p:cNvGrpSpPr/>
            <p:nvPr/>
          </p:nvGrpSpPr>
          <p:grpSpPr>
            <a:xfrm>
              <a:off x="5661849" y="6191033"/>
              <a:ext cx="2365687" cy="401480"/>
              <a:chOff x="3600424" y="6121566"/>
              <a:chExt cx="2365687" cy="401480"/>
            </a:xfrm>
          </p:grpSpPr>
          <p:sp>
            <p:nvSpPr>
              <p:cNvPr id="4" name="TextBox 3">
                <a:extLst>
                  <a:ext uri="{FF2B5EF4-FFF2-40B4-BE49-F238E27FC236}">
                    <a16:creationId xmlns:a16="http://schemas.microsoft.com/office/drawing/2014/main" id="{7E2C58EA-FE09-FF54-E7BD-1766BDBAC13B}"/>
                  </a:ext>
                </a:extLst>
              </p:cNvPr>
              <p:cNvSpPr txBox="1"/>
              <p:nvPr/>
            </p:nvSpPr>
            <p:spPr>
              <a:xfrm>
                <a:off x="3944171" y="6139074"/>
                <a:ext cx="2021940" cy="338554"/>
              </a:xfrm>
              <a:prstGeom prst="rect">
                <a:avLst/>
              </a:prstGeom>
              <a:noFill/>
            </p:spPr>
            <p:txBody>
              <a:bodyPr wrap="square">
                <a:spAutoFit/>
              </a:bodyPr>
              <a:lstStyle/>
              <a:p>
                <a:r>
                  <a:rPr lang="en-GB" sz="1600" dirty="0">
                    <a:solidFill>
                      <a:schemeClr val="tx1"/>
                    </a:solidFill>
                    <a:latin typeface="Arial Nova" panose="020B0504020202020204" pitchFamily="34" charset="0"/>
                  </a:rPr>
                  <a:t>: CADRIM.IFRC</a:t>
                </a: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6A644985-6108-0040-3448-D2280ECEC68E}"/>
                  </a:ext>
                </a:extLst>
              </p:cNvPr>
              <p:cNvPicPr>
                <a:picLocks noChangeAspect="1"/>
              </p:cNvPicPr>
              <p:nvPr/>
            </p:nvPicPr>
            <p:blipFill>
              <a:blip r:embed="rId4"/>
              <a:stretch>
                <a:fillRect/>
              </a:stretch>
            </p:blipFill>
            <p:spPr>
              <a:xfrm>
                <a:off x="3600424" y="6121566"/>
                <a:ext cx="401480" cy="401480"/>
              </a:xfrm>
              <a:prstGeom prst="rect">
                <a:avLst/>
              </a:prstGeom>
            </p:spPr>
          </p:pic>
        </p:grpSp>
        <p:grpSp>
          <p:nvGrpSpPr>
            <p:cNvPr id="17" name="Group 16">
              <a:extLst>
                <a:ext uri="{FF2B5EF4-FFF2-40B4-BE49-F238E27FC236}">
                  <a16:creationId xmlns:a16="http://schemas.microsoft.com/office/drawing/2014/main" id="{D8B97660-ACA1-DB68-AF31-5F27CE89C0E6}"/>
                </a:ext>
              </a:extLst>
            </p:cNvPr>
            <p:cNvGrpSpPr/>
            <p:nvPr/>
          </p:nvGrpSpPr>
          <p:grpSpPr>
            <a:xfrm>
              <a:off x="7807816" y="6175610"/>
              <a:ext cx="2381684" cy="385320"/>
              <a:chOff x="6117198" y="6121566"/>
              <a:chExt cx="2381684" cy="385320"/>
            </a:xfrm>
          </p:grpSpPr>
          <p:sp>
            <p:nvSpPr>
              <p:cNvPr id="5" name="TextBox 4">
                <a:extLst>
                  <a:ext uri="{FF2B5EF4-FFF2-40B4-BE49-F238E27FC236}">
                    <a16:creationId xmlns:a16="http://schemas.microsoft.com/office/drawing/2014/main" id="{0BE164AC-2899-DFE4-B460-8D97F35992DD}"/>
                  </a:ext>
                </a:extLst>
              </p:cNvPr>
              <p:cNvSpPr txBox="1"/>
              <p:nvPr/>
            </p:nvSpPr>
            <p:spPr>
              <a:xfrm>
                <a:off x="6476942" y="6137886"/>
                <a:ext cx="2021940" cy="338554"/>
              </a:xfrm>
              <a:prstGeom prst="rect">
                <a:avLst/>
              </a:prstGeom>
              <a:noFill/>
            </p:spPr>
            <p:txBody>
              <a:bodyPr wrap="square">
                <a:spAutoFit/>
              </a:bodyPr>
              <a:lstStyle/>
              <a:p>
                <a:r>
                  <a:rPr lang="en-GB" sz="1600" dirty="0">
                    <a:solidFill>
                      <a:schemeClr val="tx1"/>
                    </a:solidFill>
                    <a:latin typeface="Arial Nova" panose="020B0504020202020204" pitchFamily="34" charset="0"/>
                  </a:rPr>
                  <a:t>: @cadrim_ifrc</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9B1C739D-AA70-2F3F-267C-2E95BE3152CD}"/>
                  </a:ext>
                </a:extLst>
              </p:cNvPr>
              <p:cNvPicPr>
                <a:picLocks noChangeAspect="1"/>
              </p:cNvPicPr>
              <p:nvPr/>
            </p:nvPicPr>
            <p:blipFill>
              <a:blip r:embed="rId5"/>
              <a:stretch>
                <a:fillRect/>
              </a:stretch>
            </p:blipFill>
            <p:spPr>
              <a:xfrm>
                <a:off x="6117198" y="6121566"/>
                <a:ext cx="385320" cy="385320"/>
              </a:xfrm>
              <a:prstGeom prst="rect">
                <a:avLst/>
              </a:prstGeom>
            </p:spPr>
          </p:pic>
        </p:grpSp>
        <p:grpSp>
          <p:nvGrpSpPr>
            <p:cNvPr id="18" name="Group 17">
              <a:extLst>
                <a:ext uri="{FF2B5EF4-FFF2-40B4-BE49-F238E27FC236}">
                  <a16:creationId xmlns:a16="http://schemas.microsoft.com/office/drawing/2014/main" id="{302D0DA9-E2D1-0ABD-4E68-46C237430726}"/>
                </a:ext>
              </a:extLst>
            </p:cNvPr>
            <p:cNvGrpSpPr/>
            <p:nvPr/>
          </p:nvGrpSpPr>
          <p:grpSpPr>
            <a:xfrm>
              <a:off x="9772023" y="6150081"/>
              <a:ext cx="3166301" cy="380403"/>
              <a:chOff x="8735549" y="6159657"/>
              <a:chExt cx="3166301" cy="380403"/>
            </a:xfrm>
          </p:grpSpPr>
          <p:sp>
            <p:nvSpPr>
              <p:cNvPr id="6" name="TextBox 5">
                <a:extLst>
                  <a:ext uri="{FF2B5EF4-FFF2-40B4-BE49-F238E27FC236}">
                    <a16:creationId xmlns:a16="http://schemas.microsoft.com/office/drawing/2014/main" id="{85D5FD7C-BCEA-7094-F0CE-F4104ADBE4B1}"/>
                  </a:ext>
                </a:extLst>
              </p:cNvPr>
              <p:cNvSpPr txBox="1"/>
              <p:nvPr/>
            </p:nvSpPr>
            <p:spPr>
              <a:xfrm>
                <a:off x="9130726" y="6159657"/>
                <a:ext cx="2771124" cy="338554"/>
              </a:xfrm>
              <a:prstGeom prst="rect">
                <a:avLst/>
              </a:prstGeom>
              <a:noFill/>
            </p:spPr>
            <p:txBody>
              <a:bodyPr wrap="square">
                <a:spAutoFit/>
              </a:bodyPr>
              <a:lstStyle/>
              <a:p>
                <a:r>
                  <a:rPr lang="en-GB" sz="1600" dirty="0">
                    <a:solidFill>
                      <a:schemeClr val="tx1"/>
                    </a:solidFill>
                    <a:latin typeface="Arial Nova" panose="020B0504020202020204" pitchFamily="34" charset="0"/>
                  </a:rPr>
                  <a:t>: @CADRIM_IFRC</a:t>
                </a:r>
              </a:p>
            </p:txBody>
          </p:sp>
          <p:pic>
            <p:nvPicPr>
              <p:cNvPr id="4098" name="Picture 2" descr="Twitter Logo, Social Media Logo, Self Adhesive Sticker, New Twitter Logo, X  Logo, X Sticker, New Twitter Brand (Pack of 16) (Circle, 50mm x 50mm)  (S10040) : Amazon.co.uk: Automotive">
                <a:extLst>
                  <a:ext uri="{FF2B5EF4-FFF2-40B4-BE49-F238E27FC236}">
                    <a16:creationId xmlns:a16="http://schemas.microsoft.com/office/drawing/2014/main" id="{A6F197DA-F7E9-FF2F-1F52-CC36D79DB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5549" y="6175329"/>
                <a:ext cx="364731" cy="36473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1" name="Picture 20" descr="A black and red logo&#10;&#10;Description automatically generated">
            <a:extLst>
              <a:ext uri="{FF2B5EF4-FFF2-40B4-BE49-F238E27FC236}">
                <a16:creationId xmlns:a16="http://schemas.microsoft.com/office/drawing/2014/main" id="{494809CE-999D-2282-2720-681DB1DA0C06}"/>
              </a:ext>
            </a:extLst>
          </p:cNvPr>
          <p:cNvPicPr>
            <a:picLocks noChangeAspect="1"/>
          </p:cNvPicPr>
          <p:nvPr/>
        </p:nvPicPr>
        <p:blipFill rotWithShape="1">
          <a:blip r:embed="rId7"/>
          <a:srcRect t="23625" b="23226"/>
          <a:stretch/>
        </p:blipFill>
        <p:spPr>
          <a:xfrm>
            <a:off x="4381713" y="3499371"/>
            <a:ext cx="2021940" cy="585657"/>
          </a:xfrm>
          <a:prstGeom prst="rect">
            <a:avLst/>
          </a:prstGeom>
        </p:spPr>
      </p:pic>
      <p:pic>
        <p:nvPicPr>
          <p:cNvPr id="23" name="Picture 22" descr="A black and red logo&#10;&#10;Description automatically generated">
            <a:extLst>
              <a:ext uri="{FF2B5EF4-FFF2-40B4-BE49-F238E27FC236}">
                <a16:creationId xmlns:a16="http://schemas.microsoft.com/office/drawing/2014/main" id="{ACC4DB1A-340E-52B7-FA31-973CB8DEAEEE}"/>
              </a:ext>
            </a:extLst>
          </p:cNvPr>
          <p:cNvPicPr>
            <a:picLocks noChangeAspect="1"/>
          </p:cNvPicPr>
          <p:nvPr/>
        </p:nvPicPr>
        <p:blipFill>
          <a:blip r:embed="rId8"/>
          <a:stretch>
            <a:fillRect/>
          </a:stretch>
        </p:blipFill>
        <p:spPr>
          <a:xfrm>
            <a:off x="4381713" y="240081"/>
            <a:ext cx="2250989" cy="10167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3" descr="A wooden boat in a body of water&#10;&#10;Description automatically generated"/>
          <p:cNvPicPr preferRelativeResize="0"/>
          <p:nvPr/>
        </p:nvPicPr>
        <p:blipFill rotWithShape="1">
          <a:blip r:embed="rId3">
            <a:alphaModFix/>
          </a:blip>
          <a:srcRect b="11079"/>
          <a:stretch/>
        </p:blipFill>
        <p:spPr>
          <a:xfrm>
            <a:off x="568745" y="-5349"/>
            <a:ext cx="11623255" cy="6863347"/>
          </a:xfrm>
          <a:prstGeom prst="rect">
            <a:avLst/>
          </a:prstGeom>
          <a:noFill/>
          <a:ln>
            <a:noFill/>
          </a:ln>
        </p:spPr>
      </p:pic>
      <p:sp>
        <p:nvSpPr>
          <p:cNvPr id="117" name="Google Shape;117;p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endParaRPr dirty="0"/>
          </a:p>
        </p:txBody>
      </p:sp>
      <p:sp>
        <p:nvSpPr>
          <p:cNvPr id="118" name="Google Shape;118;p3"/>
          <p:cNvSpPr txBox="1"/>
          <p:nvPr/>
        </p:nvSpPr>
        <p:spPr>
          <a:xfrm>
            <a:off x="568744" y="1179009"/>
            <a:ext cx="293645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What Is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en-US" sz="3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 Crisis?</a:t>
            </a:r>
            <a:endPar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endParaRPr lang="en-U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en-US" sz="2000" i="0" u="none" strike="noStrike" cap="none" dirty="0">
                <a:solidFill>
                  <a:srgbClr val="E2E2E2"/>
                </a:solidFill>
                <a:latin typeface="Open sans" panose="020B0606030504020204" pitchFamily="34" charset="0"/>
                <a:ea typeface="Open sans" panose="020B0606030504020204" pitchFamily="34" charset="0"/>
                <a:cs typeface="Open sans" panose="020B0606030504020204" pitchFamily="34" charset="0"/>
                <a:sym typeface="Arial"/>
              </a:rPr>
              <a:t>An event</a:t>
            </a:r>
            <a:endParaRPr sz="2000" i="0" u="none" strike="noStrike" cap="none" dirty="0">
              <a:solidFill>
                <a:srgbClr val="E2E2E2"/>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Calibri"/>
              <a:buNone/>
            </a:pPr>
            <a:endParaRPr sz="18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19" name="Google Shape;119;p3"/>
          <p:cNvSpPr/>
          <p:nvPr/>
        </p:nvSpPr>
        <p:spPr>
          <a:xfrm>
            <a:off x="4475615" y="2019300"/>
            <a:ext cx="7435348" cy="3490540"/>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3"/>
          <p:cNvSpPr txBox="1"/>
          <p:nvPr/>
        </p:nvSpPr>
        <p:spPr>
          <a:xfrm>
            <a:off x="4821439" y="2194909"/>
            <a:ext cx="6743700" cy="313932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Any sudden interruption of the normal course of events in the life of an individual or a society </a:t>
            </a:r>
            <a:endParaRPr>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It is a major event outside the range of ordinary everyday experience that is extremely threatening to those involved – often accompanied by feelings of powerlessness, horror and terror, </a:t>
            </a:r>
            <a:endParaRPr>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Crisis events range from individual incidents to massive disasters and many include, hostage taking, disease outbreaks, hurricanes and floods.</a:t>
            </a:r>
            <a:endParaRPr>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4" descr="A yellow sign with lightning in the background&#10;&#10;Description automatically generated with medium confidence"/>
          <p:cNvPicPr preferRelativeResize="0"/>
          <p:nvPr/>
        </p:nvPicPr>
        <p:blipFill rotWithShape="1">
          <a:blip r:embed="rId3">
            <a:alphaModFix/>
          </a:blip>
          <a:srcRect t="15692"/>
          <a:stretch/>
        </p:blipFill>
        <p:spPr>
          <a:xfrm>
            <a:off x="-19202" y="-5347"/>
            <a:ext cx="12211202" cy="6863347"/>
          </a:xfrm>
          <a:prstGeom prst="rect">
            <a:avLst/>
          </a:prstGeom>
          <a:noFill/>
          <a:ln>
            <a:noFill/>
          </a:ln>
        </p:spPr>
      </p:pic>
      <p:sp>
        <p:nvSpPr>
          <p:cNvPr id="131" name="Google Shape;131;p4"/>
          <p:cNvSpPr/>
          <p:nvPr/>
        </p:nvSpPr>
        <p:spPr>
          <a:xfrm>
            <a:off x="4475615" y="2273300"/>
            <a:ext cx="7435348" cy="3832860"/>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 name="Google Shape;132;p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endParaRPr dirty="0"/>
          </a:p>
        </p:txBody>
      </p:sp>
      <p:sp>
        <p:nvSpPr>
          <p:cNvPr id="133" name="Google Shape;133;p4"/>
          <p:cNvSpPr txBox="1"/>
          <p:nvPr/>
        </p:nvSpPr>
        <p:spPr>
          <a:xfrm>
            <a:off x="757269" y="638259"/>
            <a:ext cx="229546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What Is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en-US" sz="3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 Crisis?</a:t>
            </a:r>
            <a:endParaRPr sz="18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Calibri"/>
              <a:buNone/>
            </a:pPr>
            <a:endParaRPr sz="18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r>
              <a:rPr lang="en-US" sz="18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A Reaction</a:t>
            </a:r>
            <a:endParaRPr sz="18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34" name="Google Shape;134;p4"/>
          <p:cNvSpPr txBox="1"/>
          <p:nvPr/>
        </p:nvSpPr>
        <p:spPr>
          <a:xfrm>
            <a:off x="4669154" y="2885573"/>
            <a:ext cx="6867526" cy="28622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Another Definition Of A Crisis As: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en-US"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 Temporary state of perceived discomfort and disorganization characterized by the inability of an individual to face a specific situation using usual methods of problem solving and the potential for a positive or negative outcome".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spcBef>
                <a:spcPts val="0"/>
              </a:spcBef>
              <a:spcAft>
                <a:spcPts val="0"/>
              </a:spcAft>
              <a:buNone/>
            </a:pPr>
            <a:r>
              <a:rPr lang="en-US"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Through this definition we understand that people in crisis are not traumatized or have a mental disorder, being in crisis is to react normally to an abnormal situation ( such as an emergency). </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2050" name="Picture 2" descr="No photo description available.">
            <a:extLst>
              <a:ext uri="{FF2B5EF4-FFF2-40B4-BE49-F238E27FC236}">
                <a16:creationId xmlns:a16="http://schemas.microsoft.com/office/drawing/2014/main" id="{8D30813C-ACA7-8B82-74E7-E988D54D6B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47"/>
          <a:stretch/>
        </p:blipFill>
        <p:spPr bwMode="auto">
          <a:xfrm>
            <a:off x="4194578" y="0"/>
            <a:ext cx="7997422" cy="6858000"/>
          </a:xfrm>
          <a:prstGeom prst="rect">
            <a:avLst/>
          </a:prstGeom>
          <a:noFill/>
          <a:extLst>
            <a:ext uri="{909E8E84-426E-40DD-AFC4-6F175D3DCCD1}">
              <a14:hiddenFill xmlns:a14="http://schemas.microsoft.com/office/drawing/2010/main">
                <a:solidFill>
                  <a:srgbClr val="FFFFFF"/>
                </a:solidFill>
              </a14:hiddenFill>
            </a:ext>
          </a:extLst>
        </p:spPr>
      </p:pic>
      <p:sp>
        <p:nvSpPr>
          <p:cNvPr id="157" name="Google Shape;157;p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58" name="Google Shape;158;p6"/>
          <p:cNvSpPr txBox="1"/>
          <p:nvPr/>
        </p:nvSpPr>
        <p:spPr>
          <a:xfrm>
            <a:off x="1205334" y="638257"/>
            <a:ext cx="229546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What Is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Stress?</a:t>
            </a:r>
            <a:endParaRPr sz="180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59" name="Google Shape;159;p6"/>
          <p:cNvSpPr/>
          <p:nvPr/>
        </p:nvSpPr>
        <p:spPr>
          <a:xfrm>
            <a:off x="4475615" y="638257"/>
            <a:ext cx="7435348" cy="1713966"/>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6"/>
          <p:cNvSpPr txBox="1"/>
          <p:nvPr/>
        </p:nvSpPr>
        <p:spPr>
          <a:xfrm>
            <a:off x="4888360" y="1065843"/>
            <a:ext cx="6743700"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Stress is a normal response to a physical or emotional challenge and occurs when demands are out of balance with resources for coping.</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l" rtl="0">
              <a:spcBef>
                <a:spcPts val="0"/>
              </a:spcBef>
              <a:spcAft>
                <a:spcPts val="0"/>
              </a:spcAft>
              <a:buNone/>
            </a:pPr>
            <a:b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71" name="Google Shape;171;p7"/>
          <p:cNvSpPr txBox="1"/>
          <p:nvPr/>
        </p:nvSpPr>
        <p:spPr>
          <a:xfrm>
            <a:off x="1105162" y="638259"/>
            <a:ext cx="213333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Types Of</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Stress</a:t>
            </a: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72" name="Google Shape;172;p7"/>
          <p:cNvSpPr txBox="1"/>
          <p:nvPr/>
        </p:nvSpPr>
        <p:spPr>
          <a:xfrm>
            <a:off x="6095999" y="936536"/>
            <a:ext cx="546751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Day To Day Stress: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Those activities defined as routine challenges of day-to-day living, such as the everyday concerns of work, caring for other people, and commuting between work and home.</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73" name="Google Shape;173;p7"/>
          <p:cNvSpPr txBox="1"/>
          <p:nvPr/>
        </p:nvSpPr>
        <p:spPr>
          <a:xfrm>
            <a:off x="6095999" y="3273336"/>
            <a:ext cx="5467517"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Cumulative Stress: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Is a common experience for people who work in chronically stressful situations. It results from an accumulation of various stress factors such as heavy workload, poor communications, multiple frustrations, coping with situations in which you feel powerless, and the inability to rest or relax.</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74" name="Google Shape;174;p7"/>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4637288" y="936536"/>
            <a:ext cx="1016000" cy="790222"/>
          </a:xfrm>
          <a:prstGeom prst="rect">
            <a:avLst/>
          </a:prstGeom>
          <a:noFill/>
          <a:ln>
            <a:noFill/>
          </a:ln>
        </p:spPr>
      </p:pic>
      <p:pic>
        <p:nvPicPr>
          <p:cNvPr id="175" name="Google Shape;175;p7"/>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4676799" y="3273336"/>
            <a:ext cx="936978" cy="9369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6" name="Google Shape;186;p8"/>
          <p:cNvSpPr txBox="1"/>
          <p:nvPr/>
        </p:nvSpPr>
        <p:spPr>
          <a:xfrm>
            <a:off x="1105162" y="638259"/>
            <a:ext cx="213333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Types Of</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Stress</a:t>
            </a: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87" name="Google Shape;187;p8"/>
          <p:cNvSpPr txBox="1"/>
          <p:nvPr/>
        </p:nvSpPr>
        <p:spPr>
          <a:xfrm>
            <a:off x="6095999" y="936536"/>
            <a:ext cx="5467517"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Critical Incident Stress: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One's emotional reaction to a catastrophic event such as a mass casualty incident or the death of a patient or co-worker. Often such events negatively affect the well-being of health care providers.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88" name="Google Shape;188;p8"/>
          <p:cNvSpPr txBox="1"/>
          <p:nvPr/>
        </p:nvSpPr>
        <p:spPr>
          <a:xfrm>
            <a:off x="6095999" y="3273336"/>
            <a:ext cx="5467517"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Burn Out:</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Burn out is an exhaustion of normal stress coping mechanisms. Cumulative stress can lead to burnout, which is the point where a person feel completely overwhelmed. Unstable environments and prolonged feelings of lack of support and recognition, lack of control and poor self-care routines can lead to burnout.</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89" name="Google Shape;189;p8"/>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4699377" y="3429000"/>
            <a:ext cx="891822" cy="903111"/>
          </a:xfrm>
          <a:prstGeom prst="rect">
            <a:avLst/>
          </a:prstGeom>
          <a:noFill/>
          <a:ln>
            <a:noFill/>
          </a:ln>
        </p:spPr>
      </p:pic>
      <p:pic>
        <p:nvPicPr>
          <p:cNvPr id="190" name="Google Shape;190;p8"/>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4750177" y="936536"/>
            <a:ext cx="790222" cy="9934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1" descr="Text&#10;&#10;Description automatically generated"/>
          <p:cNvPicPr preferRelativeResize="0"/>
          <p:nvPr/>
        </p:nvPicPr>
        <p:blipFill rotWithShape="1">
          <a:blip r:embed="rId3">
            <a:alphaModFix/>
          </a:blip>
          <a:srcRect/>
          <a:stretch/>
        </p:blipFill>
        <p:spPr>
          <a:xfrm>
            <a:off x="2137738" y="0"/>
            <a:ext cx="10054262" cy="6858000"/>
          </a:xfrm>
          <a:prstGeom prst="rect">
            <a:avLst/>
          </a:prstGeom>
          <a:noFill/>
          <a:ln>
            <a:noFill/>
          </a:ln>
        </p:spPr>
      </p:pic>
      <p:sp>
        <p:nvSpPr>
          <p:cNvPr id="236" name="Google Shape;236;p11"/>
          <p:cNvSpPr/>
          <p:nvPr/>
        </p:nvSpPr>
        <p:spPr>
          <a:xfrm>
            <a:off x="-16474" y="-5347"/>
            <a:ext cx="4211052"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 name="Google Shape;201;p9">
            <a:extLst>
              <a:ext uri="{FF2B5EF4-FFF2-40B4-BE49-F238E27FC236}">
                <a16:creationId xmlns:a16="http://schemas.microsoft.com/office/drawing/2014/main" id="{DB685B59-B92C-47EF-A8E2-5895AAB21D95}"/>
              </a:ext>
            </a:extLst>
          </p:cNvPr>
          <p:cNvSpPr txBox="1"/>
          <p:nvPr/>
        </p:nvSpPr>
        <p:spPr>
          <a:xfrm>
            <a:off x="481918" y="638259"/>
            <a:ext cx="3346616"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b="1" dirty="0">
                <a:solidFill>
                  <a:schemeClr val="lt1"/>
                </a:solidFill>
                <a:latin typeface="Arial"/>
                <a:ea typeface="Arial"/>
                <a:cs typeface="Arial"/>
                <a:sym typeface="Arial"/>
              </a:rPr>
              <a:t>Exercise: </a:t>
            </a:r>
            <a:endParaRPr dirty="0"/>
          </a:p>
          <a:p>
            <a:pPr marL="0" marR="0" lvl="0" indent="0" algn="l" rtl="0">
              <a:lnSpc>
                <a:spcPct val="90000"/>
              </a:lnSpc>
              <a:spcBef>
                <a:spcPts val="0"/>
              </a:spcBef>
              <a:spcAft>
                <a:spcPts val="0"/>
              </a:spcAft>
              <a:buClr>
                <a:schemeClr val="lt1"/>
              </a:buClr>
              <a:buSzPts val="4400"/>
              <a:buFont typeface="Arial"/>
              <a:buNone/>
            </a:pPr>
            <a:endParaRPr lang="en-US" sz="3600" b="1" dirty="0">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4400"/>
              <a:buFont typeface="Arial"/>
              <a:buNone/>
            </a:pPr>
            <a:r>
              <a:rPr lang="en-US" sz="3600" dirty="0">
                <a:solidFill>
                  <a:schemeClr val="lt1"/>
                </a:solidFill>
                <a:latin typeface="Arial"/>
                <a:ea typeface="Arial"/>
                <a:cs typeface="Arial"/>
                <a:sym typeface="Arial"/>
              </a:rPr>
              <a:t>Can You Think Of Any Signs Of Stress?</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TotalTime>
  <Words>1948</Words>
  <Application>Microsoft Office PowerPoint</Application>
  <PresentationFormat>Widescreen</PresentationFormat>
  <Paragraphs>308</Paragraphs>
  <Slides>32</Slides>
  <Notes>26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 Nova</vt:lpstr>
      <vt:lpstr>Calibri</vt:lpstr>
      <vt:lpstr>Noto Sans Symbols</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Vanita REDOY</cp:lastModifiedBy>
  <cp:revision>14</cp:revision>
  <dcterms:created xsi:type="dcterms:W3CDTF">2021-09-10T07:38:40Z</dcterms:created>
  <dcterms:modified xsi:type="dcterms:W3CDTF">2024-07-02T17:38:30Z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2022-06-01T21:05:17Z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0fff1500-8664-4a7a-b6ec-8125dbfa2cc7</vt:lpwstr>
  </property>
  <property fmtid="{D5CDD505-2E9C-101B-9397-08002B2CF9AE}" pid="8" name="MSIP_Label_caf3f7fd-5cd4-4287-9002-aceb9af13c42_ContentBits">
    <vt:lpwstr>2</vt:lpwstr>
  </property>
</Properties>
</file>