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2"/>
  </p:notesMasterIdLst>
  <p:sldIdLst>
    <p:sldId id="310" r:id="rId3"/>
    <p:sldId id="309" r:id="rId4"/>
    <p:sldId id="257" r:id="rId5"/>
    <p:sldId id="258" r:id="rId6"/>
    <p:sldId id="260" r:id="rId7"/>
    <p:sldId id="261"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5" r:id="rId40"/>
    <p:sldId id="311"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0vlUPfT65/B18nLTapbTmM6/d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011E41"/>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51EE1-327D-4F9C-8C45-6F3AC28C73C7}" v="27" dt="2024-07-02T12:10:30.285"/>
  </p1510:revLst>
</p1510:revInfo>
</file>

<file path=ppt/tableStyles.xml><?xml version="1.0" encoding="utf-8"?>
<a:tblStyleLst xmlns:a="http://schemas.openxmlformats.org/drawingml/2006/main" def="{134855F1-5D42-4AF7-9167-CBC345A2D762}">
  <a:tblStyle styleId="{134855F1-5D42-4AF7-9167-CBC345A2D76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BA9A4D7-C12D-4D36-8020-BEC22142BC0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31" autoAdjust="0"/>
  </p:normalViewPr>
  <p:slideViewPr>
    <p:cSldViewPr snapToGrid="0">
      <p:cViewPr varScale="1">
        <p:scale>
          <a:sx n="56" d="100"/>
          <a:sy n="56" d="100"/>
        </p:scale>
        <p:origin x="10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59"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64"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CC83B381-F6D9-4897-B301-69144A65C068}"/>
    <pc:docChg chg="delSld">
      <pc:chgData name="Vanita REDOY" userId="bdf92b45-d4ea-4a1c-a375-114a0375a38b" providerId="ADAL" clId="{CC83B381-F6D9-4897-B301-69144A65C068}" dt="2024-07-02T19:27:13.898" v="0" actId="2696"/>
      <pc:docMkLst>
        <pc:docMk/>
      </pc:docMkLst>
      <pc:sldChg chg="del">
        <pc:chgData name="Vanita REDOY" userId="bdf92b45-d4ea-4a1c-a375-114a0375a38b" providerId="ADAL" clId="{CC83B381-F6D9-4897-B301-69144A65C068}" dt="2024-07-02T19:27:13.898" v="0" actId="2696"/>
        <pc:sldMkLst>
          <pc:docMk/>
          <pc:sldMk cId="0" sldId="296"/>
        </pc:sldMkLst>
      </pc:sldChg>
      <pc:sldChg chg="del">
        <pc:chgData name="Vanita REDOY" userId="bdf92b45-d4ea-4a1c-a375-114a0375a38b" providerId="ADAL" clId="{CC83B381-F6D9-4897-B301-69144A65C068}" dt="2024-07-02T19:27:13.898" v="0" actId="2696"/>
        <pc:sldMkLst>
          <pc:docMk/>
          <pc:sldMk cId="0" sldId="298"/>
        </pc:sldMkLst>
      </pc:sldChg>
      <pc:sldChg chg="del">
        <pc:chgData name="Vanita REDOY" userId="bdf92b45-d4ea-4a1c-a375-114a0375a38b" providerId="ADAL" clId="{CC83B381-F6D9-4897-B301-69144A65C068}" dt="2024-07-02T19:27:13.898" v="0" actId="2696"/>
        <pc:sldMkLst>
          <pc:docMk/>
          <pc:sldMk cId="1020033592" sldId="444"/>
        </pc:sldMkLst>
      </pc:sldChg>
      <pc:sldChg chg="del">
        <pc:chgData name="Vanita REDOY" userId="bdf92b45-d4ea-4a1c-a375-114a0375a38b" providerId="ADAL" clId="{CC83B381-F6D9-4897-B301-69144A65C068}" dt="2024-07-02T19:27:13.898" v="0" actId="2696"/>
        <pc:sldMkLst>
          <pc:docMk/>
          <pc:sldMk cId="1515928083" sldId="445"/>
        </pc:sldMkLst>
      </pc:sldChg>
      <pc:sldChg chg="del">
        <pc:chgData name="Vanita REDOY" userId="bdf92b45-d4ea-4a1c-a375-114a0375a38b" providerId="ADAL" clId="{CC83B381-F6D9-4897-B301-69144A65C068}" dt="2024-07-02T19:27:13.898" v="0" actId="2696"/>
        <pc:sldMkLst>
          <pc:docMk/>
          <pc:sldMk cId="3023684258" sldId="446"/>
        </pc:sldMkLst>
      </pc:sldChg>
      <pc:sldChg chg="del">
        <pc:chgData name="Vanita REDOY" userId="bdf92b45-d4ea-4a1c-a375-114a0375a38b" providerId="ADAL" clId="{CC83B381-F6D9-4897-B301-69144A65C068}" dt="2024-07-02T19:27:13.898" v="0" actId="2696"/>
        <pc:sldMkLst>
          <pc:docMk/>
          <pc:sldMk cId="1033113443" sldId="447"/>
        </pc:sldMkLst>
      </pc:sldChg>
      <pc:sldChg chg="del">
        <pc:chgData name="Vanita REDOY" userId="bdf92b45-d4ea-4a1c-a375-114a0375a38b" providerId="ADAL" clId="{CC83B381-F6D9-4897-B301-69144A65C068}" dt="2024-07-02T19:27:13.898" v="0" actId="2696"/>
        <pc:sldMkLst>
          <pc:docMk/>
          <pc:sldMk cId="4261519109" sldId="448"/>
        </pc:sldMkLst>
      </pc:sldChg>
      <pc:sldChg chg="del">
        <pc:chgData name="Vanita REDOY" userId="bdf92b45-d4ea-4a1c-a375-114a0375a38b" providerId="ADAL" clId="{CC83B381-F6D9-4897-B301-69144A65C068}" dt="2024-07-02T19:27:13.898" v="0" actId="2696"/>
        <pc:sldMkLst>
          <pc:docMk/>
          <pc:sldMk cId="2135142566" sldId="449"/>
        </pc:sldMkLst>
      </pc:sldChg>
      <pc:sldChg chg="del">
        <pc:chgData name="Vanita REDOY" userId="bdf92b45-d4ea-4a1c-a375-114a0375a38b" providerId="ADAL" clId="{CC83B381-F6D9-4897-B301-69144A65C068}" dt="2024-07-02T19:27:13.898" v="0" actId="2696"/>
        <pc:sldMkLst>
          <pc:docMk/>
          <pc:sldMk cId="4162955050" sldId="450"/>
        </pc:sldMkLst>
      </pc:sldChg>
      <pc:sldChg chg="del">
        <pc:chgData name="Vanita REDOY" userId="bdf92b45-d4ea-4a1c-a375-114a0375a38b" providerId="ADAL" clId="{CC83B381-F6D9-4897-B301-69144A65C068}" dt="2024-07-02T19:27:13.898" v="0" actId="2696"/>
        <pc:sldMkLst>
          <pc:docMk/>
          <pc:sldMk cId="841661351" sldId="451"/>
        </pc:sldMkLst>
      </pc:sldChg>
      <pc:sldChg chg="del">
        <pc:chgData name="Vanita REDOY" userId="bdf92b45-d4ea-4a1c-a375-114a0375a38b" providerId="ADAL" clId="{CC83B381-F6D9-4897-B301-69144A65C068}" dt="2024-07-02T19:27:13.898" v="0" actId="2696"/>
        <pc:sldMkLst>
          <pc:docMk/>
          <pc:sldMk cId="1472134666" sldId="454"/>
        </pc:sldMkLst>
      </pc:sldChg>
      <pc:sldChg chg="del">
        <pc:chgData name="Vanita REDOY" userId="bdf92b45-d4ea-4a1c-a375-114a0375a38b" providerId="ADAL" clId="{CC83B381-F6D9-4897-B301-69144A65C068}" dt="2024-07-02T19:27:13.898" v="0" actId="2696"/>
        <pc:sldMkLst>
          <pc:docMk/>
          <pc:sldMk cId="3938767116" sldId="455"/>
        </pc:sldMkLst>
      </pc:sldChg>
      <pc:sldChg chg="del">
        <pc:chgData name="Vanita REDOY" userId="bdf92b45-d4ea-4a1c-a375-114a0375a38b" providerId="ADAL" clId="{CC83B381-F6D9-4897-B301-69144A65C068}" dt="2024-07-02T19:27:13.898" v="0" actId="2696"/>
        <pc:sldMkLst>
          <pc:docMk/>
          <pc:sldMk cId="2074311139" sldId="4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more information, you can access this document</a:t>
            </a:r>
            <a:endParaRPr dirty="0"/>
          </a:p>
        </p:txBody>
      </p:sp>
      <p:sp>
        <p:nvSpPr>
          <p:cNvPr id="646" name="Google Shape;64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Visit the PAPE E-Library on CADRIM’s website for messages: https://www.cadrim.org/pape-e-library</a:t>
            </a:r>
            <a:endParaRPr dirty="0"/>
          </a:p>
        </p:txBody>
      </p:sp>
      <p:sp>
        <p:nvSpPr>
          <p:cNvPr id="659" name="Google Shape;65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A victim with a suspected airway obstruction must be checked immediately for breathing and, if necessary, the airway must be opened.</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When the victim is not breathing, use the Head-Tilt/Chin-Lift method of opening the airway. </a:t>
            </a:r>
            <a:endParaRPr sz="28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702" name="Google Shape;70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20406"/>
              </a:buClr>
              <a:buSzPts val="1200"/>
              <a:buFont typeface="Arial"/>
              <a:buNone/>
            </a:pPr>
            <a:r>
              <a:rPr lang="en-US">
                <a:solidFill>
                  <a:srgbClr val="020406"/>
                </a:solidFill>
                <a:latin typeface="Arial"/>
                <a:ea typeface="Arial"/>
                <a:cs typeface="Arial"/>
                <a:sym typeface="Arial"/>
              </a:rPr>
              <a:t>Decision makers need adequate, sufficiently accurate and reliable information at the appropriate time to enable them to make informed decisions – both at strategic and operational levels</a:t>
            </a:r>
            <a:endParaRPr/>
          </a:p>
          <a:p>
            <a:pPr marL="0" lvl="0" indent="0" algn="l" rtl="0">
              <a:spcBef>
                <a:spcPts val="0"/>
              </a:spcBef>
              <a:spcAft>
                <a:spcPts val="0"/>
              </a:spcAft>
              <a:buNone/>
            </a:pPr>
            <a:endParaRPr/>
          </a:p>
        </p:txBody>
      </p:sp>
      <p:sp>
        <p:nvSpPr>
          <p:cNvPr id="248" name="Google Shape;2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It is important that volunteers and community members prepare for certain epidemic outbreaks in their community. In doing so CDRT members need to include in the community disaster plans ways to deal with epidemic outbreaks within the community and household levels.</a:t>
            </a:r>
            <a:endParaRPr/>
          </a:p>
          <a:p>
            <a:pPr marL="0" lvl="0" indent="0" algn="l" rtl="0">
              <a:spcBef>
                <a:spcPts val="0"/>
              </a:spcBef>
              <a:spcAft>
                <a:spcPts val="0"/>
              </a:spcAft>
              <a:buNone/>
            </a:pPr>
            <a:endParaRPr/>
          </a:p>
        </p:txBody>
      </p:sp>
      <p:sp>
        <p:nvSpPr>
          <p:cNvPr id="299" name="Google Shape;2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6" name="Google Shape;9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7" name="Google Shape;9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2" name="Google Shape;10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3" name="Google Shape;10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7" name="Google Shape;107;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8" name="Google Shape;108;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9" name="Google Shape;109;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5" name="Google Shape;115;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6" name="Google Shape;116;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4" name="Google Shape;124;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5" name="Google Shape;125;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9" name="Google Shape;12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0" name="Google Shape;130;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3" name="Google Shape;13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4" name="Google Shape;13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6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0" name="Google Shape;140;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1" name="Google Shape;141;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65"/>
          <p:cNvSpPr>
            <a:spLocks noGrp="1"/>
          </p:cNvSpPr>
          <p:nvPr>
            <p:ph type="pic" idx="2"/>
          </p:nvPr>
        </p:nvSpPr>
        <p:spPr>
          <a:xfrm>
            <a:off x="5183188" y="987425"/>
            <a:ext cx="6172200" cy="4873625"/>
          </a:xfrm>
          <a:prstGeom prst="rect">
            <a:avLst/>
          </a:prstGeom>
          <a:noFill/>
          <a:ln>
            <a:noFill/>
          </a:ln>
        </p:spPr>
      </p:sp>
      <p:sp>
        <p:nvSpPr>
          <p:cNvPr id="145" name="Google Shape;145;p6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7" name="Google Shape;14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8" name="Google Shape;14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3" name="Google Shape;153;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4" name="Google Shape;154;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6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9" name="Google Shape;159;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0" name="Google Shape;160;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5"/>
          <p:cNvSpPr>
            <a:spLocks noGrp="1"/>
          </p:cNvSpPr>
          <p:nvPr>
            <p:ph type="pic" idx="2"/>
          </p:nvPr>
        </p:nvSpPr>
        <p:spPr>
          <a:xfrm>
            <a:off x="5183188" y="987425"/>
            <a:ext cx="6172200" cy="4873625"/>
          </a:xfrm>
          <a:prstGeom prst="rect">
            <a:avLst/>
          </a:prstGeom>
          <a:noFill/>
          <a:ln>
            <a:noFill/>
          </a:ln>
        </p:spPr>
      </p:sp>
      <p:sp>
        <p:nvSpPr>
          <p:cNvPr id="69" name="Google Shape;69;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4"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47"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http://www.cadrim.org/" TargetMode="External"/><Relationship Id="rId7"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2" name="Google Shape;165;p1" descr="A picture containing person, floor&#10;&#10;Description automatically generated">
            <a:extLst>
              <a:ext uri="{FF2B5EF4-FFF2-40B4-BE49-F238E27FC236}">
                <a16:creationId xmlns:a16="http://schemas.microsoft.com/office/drawing/2014/main" id="{6B545C5B-1C8C-57AD-4481-B6A025E29321}"/>
              </a:ext>
            </a:extLst>
          </p:cNvPr>
          <p:cNvPicPr preferRelativeResize="0"/>
          <p:nvPr/>
        </p:nvPicPr>
        <p:blipFill rotWithShape="1">
          <a:blip r:embed="rId3">
            <a:alphaModFix/>
            <a:extLst>
              <a:ext uri="{BEBA8EAE-BF5A-486C-A8C5-ECC9F3942E4B}">
                <a14:imgProps xmlns:a14="http://schemas.microsoft.com/office/drawing/2010/main">
                  <a14:imgLayer r:embed="rId4">
                    <a14:imgEffect>
                      <a14:saturation sat="66000"/>
                    </a14:imgEffect>
                  </a14:imgLayer>
                </a14:imgProps>
              </a:ext>
            </a:extLst>
          </a:blip>
          <a:srcRect l="5482" t="6377" b="27767"/>
          <a:stretch/>
        </p:blipFill>
        <p:spPr>
          <a:xfrm>
            <a:off x="0" y="-1"/>
            <a:ext cx="12192000" cy="6858001"/>
          </a:xfrm>
          <a:prstGeom prst="rect">
            <a:avLst/>
          </a:prstGeom>
          <a:noFill/>
          <a:ln>
            <a:noFill/>
          </a:ln>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90898"/>
            <a:chOff x="324999" y="2351761"/>
            <a:chExt cx="6589617" cy="3290898"/>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729395" cy="16619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en-US" sz="4400" b="1" i="0" u="none" strike="noStrike" cap="none" dirty="0">
                  <a:solidFill>
                    <a:schemeClr val="lt1"/>
                  </a:solidFill>
                  <a:latin typeface="Arial"/>
                  <a:ea typeface="Arial"/>
                  <a:cs typeface="Arial"/>
                  <a:sym typeface="Arial"/>
                </a:rPr>
                <a:t>CDRTs &amp; Health in Emergencies</a:t>
              </a:r>
            </a:p>
            <a:p>
              <a:pPr marL="0" marR="0" lvl="0" indent="0" algn="l" rtl="0">
                <a:spcBef>
                  <a:spcPts val="0"/>
                </a:spcBef>
                <a:spcAft>
                  <a:spcPts val="0"/>
                </a:spcAft>
                <a:buClr>
                  <a:schemeClr val="lt1"/>
                </a:buClr>
                <a:buSzPts val="5400"/>
                <a:buFont typeface="Arial"/>
                <a:buNone/>
              </a:pPr>
              <a:endParaRPr lang="en-US" sz="1400" b="0" i="0" u="none" strike="noStrike" cap="none" dirty="0">
                <a:solidFill>
                  <a:schemeClr val="dk1"/>
                </a:solidFill>
                <a:latin typeface="Calibri"/>
                <a:ea typeface="Calibri"/>
                <a:cs typeface="Calibri"/>
                <a:sym typeface="Calibri"/>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n-US"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For Community Disaster Response Teams</a:t>
              </a:r>
              <a:endParaRPr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5"/>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1" name="Google Shape;321;p9"/>
          <p:cNvSpPr txBox="1"/>
          <p:nvPr/>
        </p:nvSpPr>
        <p:spPr>
          <a:xfrm>
            <a:off x="396584" y="638259"/>
            <a:ext cx="351728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Assessing Risk For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Potential Health Threats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2" name="Google Shape;322;p9"/>
          <p:cNvSpPr/>
          <p:nvPr/>
        </p:nvSpPr>
        <p:spPr>
          <a:xfrm>
            <a:off x="6654571" y="841418"/>
            <a:ext cx="308438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Assisting with </a:t>
            </a:r>
            <a:endParaRPr/>
          </a:p>
          <a:p>
            <a:pPr marL="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Community Preparedness</a:t>
            </a:r>
            <a:endParaRPr/>
          </a:p>
        </p:txBody>
      </p:sp>
      <p:pic>
        <p:nvPicPr>
          <p:cNvPr id="323" name="Google Shape;323;p9" descr="A close up of a piece of paper&#10;&#10;Description automatically generated"/>
          <p:cNvPicPr preferRelativeResize="0"/>
          <p:nvPr/>
        </p:nvPicPr>
        <p:blipFill rotWithShape="1">
          <a:blip r:embed="rId3">
            <a:alphaModFix/>
          </a:blip>
          <a:srcRect l="45324" t="223" r="24733" b="3475"/>
          <a:stretch/>
        </p:blipFill>
        <p:spPr>
          <a:xfrm>
            <a:off x="6848664" y="8036"/>
            <a:ext cx="2654086" cy="5768460"/>
          </a:xfrm>
          <a:prstGeom prst="rect">
            <a:avLst/>
          </a:prstGeom>
          <a:noFill/>
          <a:ln>
            <a:noFill/>
          </a:ln>
        </p:spPr>
      </p:pic>
      <p:pic>
        <p:nvPicPr>
          <p:cNvPr id="324" name="Google Shape;324;p9"/>
          <p:cNvPicPr preferRelativeResize="0"/>
          <p:nvPr/>
        </p:nvPicPr>
        <p:blipFill rotWithShape="1">
          <a:blip r:embed="rId4">
            <a:alphaModFix/>
          </a:blip>
          <a:srcRect l="30772" t="5018" r="41647" b="4936"/>
          <a:stretch/>
        </p:blipFill>
        <p:spPr>
          <a:xfrm>
            <a:off x="4194578" y="0"/>
            <a:ext cx="2654086" cy="5776496"/>
          </a:xfrm>
          <a:prstGeom prst="rect">
            <a:avLst/>
          </a:prstGeom>
          <a:noFill/>
          <a:ln>
            <a:noFill/>
          </a:ln>
        </p:spPr>
      </p:pic>
      <p:pic>
        <p:nvPicPr>
          <p:cNvPr id="325" name="Google Shape;325;p9" descr="A large crowd of people&#10;&#10;Description automatically generated"/>
          <p:cNvPicPr preferRelativeResize="0"/>
          <p:nvPr/>
        </p:nvPicPr>
        <p:blipFill rotWithShape="1">
          <a:blip r:embed="rId5">
            <a:alphaModFix/>
          </a:blip>
          <a:srcRect l="13458" t="-361" r="56331" b="2928"/>
          <a:stretch/>
        </p:blipFill>
        <p:spPr>
          <a:xfrm>
            <a:off x="9502750" y="-5347"/>
            <a:ext cx="2689250" cy="5781843"/>
          </a:xfrm>
          <a:prstGeom prst="rect">
            <a:avLst/>
          </a:prstGeom>
          <a:noFill/>
          <a:ln>
            <a:noFill/>
          </a:ln>
        </p:spPr>
      </p:pic>
      <p:sp>
        <p:nvSpPr>
          <p:cNvPr id="326" name="Google Shape;326;p9"/>
          <p:cNvSpPr/>
          <p:nvPr/>
        </p:nvSpPr>
        <p:spPr>
          <a:xfrm>
            <a:off x="4197864" y="5776496"/>
            <a:ext cx="7994135" cy="1089540"/>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7" name="Google Shape;327;p9"/>
          <p:cNvSpPr/>
          <p:nvPr/>
        </p:nvSpPr>
        <p:spPr>
          <a:xfrm>
            <a:off x="4770900" y="5911969"/>
            <a:ext cx="203282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Community</a:t>
            </a: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Risk </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Clr>
                <a:schemeClr val="lt1"/>
              </a:buClr>
              <a:buSzPts val="1800"/>
              <a:buFont typeface="Arial"/>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Assessment</a:t>
            </a: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28" name="Google Shape;328;p9"/>
          <p:cNvSpPr/>
          <p:nvPr/>
        </p:nvSpPr>
        <p:spPr>
          <a:xfrm>
            <a:off x="7531139" y="5844427"/>
            <a:ext cx="175437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Rapid </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Assessment</a:t>
            </a:r>
            <a:endParaRPr sz="18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29" name="Google Shape;329;p9"/>
          <p:cNvSpPr/>
          <p:nvPr/>
        </p:nvSpPr>
        <p:spPr>
          <a:xfrm>
            <a:off x="10028145" y="6065836"/>
            <a:ext cx="14850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Surveillance</a:t>
            </a:r>
            <a:endParaRPr sz="18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40" name="Google Shape;340;p10"/>
          <p:cNvSpPr txBox="1"/>
          <p:nvPr/>
        </p:nvSpPr>
        <p:spPr>
          <a:xfrm>
            <a:off x="396584" y="638259"/>
            <a:ext cx="351728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Surveillance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Of Diseases After Disasters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1" name="Google Shape;341;p10"/>
          <p:cNvSpPr txBox="1"/>
          <p:nvPr/>
        </p:nvSpPr>
        <p:spPr>
          <a:xfrm>
            <a:off x="4849792" y="1071855"/>
            <a:ext cx="6562845" cy="470894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DB0000"/>
              </a:buClr>
              <a:buSzPts val="3000"/>
              <a:buFont typeface="Arial"/>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After some disasters, the ability of the health sector to </a:t>
            </a: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respond to diseases is overwhelmed. </a:t>
            </a:r>
            <a:endParaRPr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Calibri"/>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3000"/>
              <a:buFont typeface="Arial"/>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select cases Red Cross volunteers may be called upon to assist local health authorities in </a:t>
            </a: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collecting data about a specific disease and its spread. </a:t>
            </a:r>
            <a:endParaRPr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Calibri"/>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3000"/>
              <a:buFont typeface="Arial"/>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Even where Red Cross volunteers do not have a formal surveillance role it is important to </a:t>
            </a: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report symptoms that you see to relevant field officers.</a:t>
            </a:r>
            <a:r>
              <a:rPr lang="en-US" sz="20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(e.g. many cases of diarrhea in one shelter.)</a:t>
            </a: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Calibri"/>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3000"/>
              <a:buFont typeface="Arial"/>
              <a:buChar char="•"/>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All people who report illness should </a:t>
            </a:r>
            <a:r>
              <a:rPr lang="en-US"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be referred to the nearest health clinic. </a:t>
            </a:r>
            <a:endParaRPr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3" name="Google Shape;353;p11" descr="A picture containing red, table, topped, sitting&#10;&#10;Description automatically generated"/>
          <p:cNvPicPr preferRelativeResize="0"/>
          <p:nvPr/>
        </p:nvPicPr>
        <p:blipFill rotWithShape="1">
          <a:blip r:embed="rId3">
            <a:alphaModFix/>
          </a:blip>
          <a:srcRect r="7302"/>
          <a:stretch/>
        </p:blipFill>
        <p:spPr>
          <a:xfrm>
            <a:off x="2647617" y="0"/>
            <a:ext cx="9544383" cy="6857999"/>
          </a:xfrm>
          <a:prstGeom prst="rect">
            <a:avLst/>
          </a:prstGeom>
          <a:noFill/>
          <a:ln>
            <a:noFill/>
          </a:ln>
        </p:spPr>
      </p:pic>
      <p:sp>
        <p:nvSpPr>
          <p:cNvPr id="351" name="Google Shape;351;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52" name="Google Shape;352;p11"/>
          <p:cNvSpPr txBox="1"/>
          <p:nvPr/>
        </p:nvSpPr>
        <p:spPr>
          <a:xfrm>
            <a:off x="553382" y="638259"/>
            <a:ext cx="325661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Diseases In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Emergencies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2" name="Google Shape;419;p16">
            <a:extLst>
              <a:ext uri="{FF2B5EF4-FFF2-40B4-BE49-F238E27FC236}">
                <a16:creationId xmlns:a16="http://schemas.microsoft.com/office/drawing/2014/main" id="{E0ECF372-7CB5-B272-FC90-DD4B6D5BC25B}"/>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64" name="Google Shape;364;p12"/>
          <p:cNvSpPr txBox="1"/>
          <p:nvPr/>
        </p:nvSpPr>
        <p:spPr>
          <a:xfrm>
            <a:off x="438247" y="607791"/>
            <a:ext cx="359065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Non communicable Diseases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dk1"/>
              </a:buClr>
              <a:buSzPts val="3600"/>
              <a:buFont typeface="Calibri"/>
              <a:buNone/>
            </a:pPr>
            <a:endParaRPr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171450" algn="l" rtl="0">
              <a:lnSpc>
                <a:spcPct val="90000"/>
              </a:lnSpc>
              <a:spcBef>
                <a:spcPts val="0"/>
              </a:spcBef>
              <a:spcAft>
                <a:spcPts val="0"/>
              </a:spcAft>
              <a:buClr>
                <a:schemeClr val="dk1"/>
              </a:buClr>
              <a:buSzPts val="1800"/>
              <a:buFont typeface="Arial"/>
              <a:buNone/>
            </a:pPr>
            <a:endParaRPr sz="18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0"/>
              </a:spcBef>
              <a:spcAft>
                <a:spcPts val="0"/>
              </a:spcAft>
              <a:buClr>
                <a:schemeClr val="bg1"/>
              </a:buClr>
              <a:buSzPts val="3000"/>
              <a:buFont typeface="Arial" panose="020B0604020202020204" pitchFamily="34" charset="0"/>
              <a:buChar char="•"/>
            </a:pPr>
            <a:r>
              <a:rPr lang="en-US" sz="2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Health conditions which </a:t>
            </a:r>
            <a:r>
              <a:rPr lang="en-US" sz="22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cannot</a:t>
            </a:r>
            <a:r>
              <a:rPr lang="en-US" sz="2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be spread from person to person.</a:t>
            </a:r>
            <a:endParaRPr sz="2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476250" marR="0" lvl="0" indent="-285750" algn="l" rtl="0">
              <a:lnSpc>
                <a:spcPct val="90000"/>
              </a:lnSpc>
              <a:spcBef>
                <a:spcPts val="0"/>
              </a:spcBef>
              <a:spcAft>
                <a:spcPts val="0"/>
              </a:spcAft>
              <a:buClr>
                <a:schemeClr val="bg1"/>
              </a:buClr>
              <a:buSzPts val="3000"/>
              <a:buFont typeface="Arial" panose="020B0604020202020204" pitchFamily="34" charset="0"/>
              <a:buChar char="•"/>
            </a:pPr>
            <a:endParaRPr sz="2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0"/>
              </a:spcBef>
              <a:spcAft>
                <a:spcPts val="0"/>
              </a:spcAft>
              <a:buClr>
                <a:schemeClr val="bg1"/>
              </a:buClr>
              <a:buSzPts val="3000"/>
              <a:buFont typeface="Arial" panose="020B0604020202020204" pitchFamily="34" charset="0"/>
              <a:buChar char="•"/>
            </a:pPr>
            <a:r>
              <a:rPr lang="en-US" sz="2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They require ongoing treatment.</a:t>
            </a:r>
            <a:endParaRPr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dk1"/>
              </a:buClr>
              <a:buSzPts val="1800"/>
              <a:buFont typeface="Calibri"/>
              <a:buNone/>
            </a:pPr>
            <a:endParaRPr sz="18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65" name="Google Shape;365;p12"/>
          <p:cNvSpPr/>
          <p:nvPr/>
        </p:nvSpPr>
        <p:spPr>
          <a:xfrm>
            <a:off x="5417426" y="1218575"/>
            <a:ext cx="6116700" cy="26468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42D38"/>
              </a:buClr>
              <a:buSzPts val="2000"/>
              <a:buFont typeface="Arial"/>
              <a:buNone/>
            </a:pPr>
            <a:r>
              <a:rPr lang="en-US" sz="22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Types of Noncommunicable Diseases</a:t>
            </a:r>
            <a:endParaRPr sz="16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Clr>
                <a:schemeClr val="dk1"/>
              </a:buClr>
              <a:buSzPts val="2000"/>
              <a:buFont typeface="Calibri"/>
              <a:buNone/>
            </a:pPr>
            <a:endParaRPr sz="20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342900" marR="0" lvl="0" indent="-292100" algn="l" rtl="0">
              <a:spcBef>
                <a:spcPts val="0"/>
              </a:spcBef>
              <a:spcAft>
                <a:spcPts val="0"/>
              </a:spcAft>
              <a:buClr>
                <a:srgbClr val="DB0000"/>
              </a:buClr>
              <a:buSzPts val="2200"/>
              <a:buChar char="•"/>
            </a:pPr>
            <a:r>
              <a:rPr lang="en-US" sz="22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rPr>
              <a:t>Cardiovascular diseases</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292100" algn="l" rtl="0">
              <a:spcBef>
                <a:spcPts val="0"/>
              </a:spcBef>
              <a:spcAft>
                <a:spcPts val="0"/>
              </a:spcAft>
              <a:buClr>
                <a:srgbClr val="DB0000"/>
              </a:buClr>
              <a:buSzPts val="2200"/>
              <a:buChar char="•"/>
            </a:pPr>
            <a:r>
              <a:rPr lang="en-US" sz="22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rPr>
              <a:t>Diabetes</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292100" algn="l" rtl="0">
              <a:spcBef>
                <a:spcPts val="0"/>
              </a:spcBef>
              <a:spcAft>
                <a:spcPts val="0"/>
              </a:spcAft>
              <a:buClr>
                <a:srgbClr val="DB0000"/>
              </a:buClr>
              <a:buSzPts val="2200"/>
              <a:buChar char="•"/>
            </a:pPr>
            <a:r>
              <a:rPr lang="en-US" sz="22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rPr>
              <a:t>Cancer</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292100" algn="l" rtl="0">
              <a:spcBef>
                <a:spcPts val="0"/>
              </a:spcBef>
              <a:spcAft>
                <a:spcPts val="0"/>
              </a:spcAft>
              <a:buClr>
                <a:srgbClr val="DB0000"/>
              </a:buClr>
              <a:buSzPts val="2200"/>
              <a:buChar char="•"/>
            </a:pPr>
            <a:r>
              <a:rPr lang="en-US" sz="22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rPr>
              <a:t>Chronic lung diseases.</a:t>
            </a:r>
            <a:endParaRPr sz="22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Clr>
                <a:schemeClr val="dk1"/>
              </a:buClr>
              <a:buSzPts val="1800"/>
              <a:buFont typeface="Calibri"/>
              <a:buNone/>
            </a:pPr>
            <a:endParaRPr sz="18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2" name="Google Shape;419;p16">
            <a:extLst>
              <a:ext uri="{FF2B5EF4-FFF2-40B4-BE49-F238E27FC236}">
                <a16:creationId xmlns:a16="http://schemas.microsoft.com/office/drawing/2014/main" id="{780D1B3A-7A91-9F8E-3FB6-39474CD167B8}"/>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6" name="Google Shape;376;p13"/>
          <p:cNvSpPr txBox="1"/>
          <p:nvPr/>
        </p:nvSpPr>
        <p:spPr>
          <a:xfrm>
            <a:off x="565287" y="715236"/>
            <a:ext cx="4335711"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Impacts of Disasters on Persons with NCDs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dk1"/>
              </a:buClr>
              <a:buSzPts val="3600"/>
              <a:buFont typeface="Calibri"/>
              <a:buNone/>
            </a:pPr>
            <a:endParaRPr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171450" algn="l" rtl="0">
              <a:lnSpc>
                <a:spcPct val="90000"/>
              </a:lnSpc>
              <a:spcBef>
                <a:spcPts val="0"/>
              </a:spcBef>
              <a:spcAft>
                <a:spcPts val="0"/>
              </a:spcAft>
              <a:buClr>
                <a:schemeClr val="dk1"/>
              </a:buClr>
              <a:buSzPts val="1800"/>
              <a:buFont typeface="Arial"/>
              <a:buNone/>
            </a:pPr>
            <a:endParaRPr sz="18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dk1"/>
              </a:buClr>
              <a:buSzPts val="1800"/>
              <a:buFont typeface="Calibri"/>
              <a:buNone/>
            </a:pPr>
            <a:endParaRPr sz="18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77" name="Google Shape;377;p13"/>
          <p:cNvSpPr/>
          <p:nvPr/>
        </p:nvSpPr>
        <p:spPr>
          <a:xfrm>
            <a:off x="4776339" y="1343176"/>
            <a:ext cx="6566478" cy="35086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42D38"/>
              </a:buClr>
              <a:buSzPts val="2000"/>
              <a:buFont typeface="Arial"/>
              <a:buNone/>
            </a:pPr>
            <a:r>
              <a:rPr lang="en-US" sz="24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The health of persons with NCDs can deteriorate as a result of the following:</a:t>
            </a:r>
            <a:endParaRPr sz="24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Clr>
                <a:srgbClr val="E42D38"/>
              </a:buClr>
              <a:buSzPts val="2000"/>
              <a:buFont typeface="Arial"/>
              <a:buNone/>
            </a:pPr>
            <a:r>
              <a:rPr lang="en-US" sz="24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342900" indent="-292100">
              <a:buClr>
                <a:srgbClr val="DB0000"/>
              </a:buClr>
              <a:buSzPts val="22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rPr>
              <a:t>Direct physical injury.</a:t>
            </a: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292100">
              <a:buClr>
                <a:srgbClr val="DB0000"/>
              </a:buClr>
              <a:buSzPts val="22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rPr>
              <a:t>Loss of access to prescribed medication</a:t>
            </a: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292100">
              <a:buClr>
                <a:srgbClr val="DB0000"/>
              </a:buClr>
              <a:buSzPts val="22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rPr>
              <a:t>Lack of water and food can add to physical and psychological stress</a:t>
            </a: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292100">
              <a:buClr>
                <a:srgbClr val="DB0000"/>
              </a:buClr>
              <a:buSzPts val="22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rPr>
              <a:t>Lack of access to health services</a:t>
            </a: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Clr>
                <a:schemeClr val="dk1"/>
              </a:buClr>
              <a:buSzPts val="1800"/>
              <a:buFont typeface="Calibri"/>
              <a:buNone/>
            </a:pPr>
            <a:endParaRPr sz="20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2" name="Google Shape;419;p16">
            <a:extLst>
              <a:ext uri="{FF2B5EF4-FFF2-40B4-BE49-F238E27FC236}">
                <a16:creationId xmlns:a16="http://schemas.microsoft.com/office/drawing/2014/main" id="{137BCC7F-0C62-AFD9-C7D7-751F88FDD742}"/>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88" name="Google Shape;388;p14"/>
          <p:cNvSpPr txBox="1"/>
          <p:nvPr/>
        </p:nvSpPr>
        <p:spPr>
          <a:xfrm>
            <a:off x="768695" y="523850"/>
            <a:ext cx="3250412"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How to Prepare?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dk1"/>
              </a:buClr>
              <a:buSzPts val="3600"/>
              <a:buFont typeface="Calibri"/>
              <a:buNone/>
            </a:pPr>
            <a:endParaRPr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171450" algn="l" rtl="0">
              <a:lnSpc>
                <a:spcPct val="90000"/>
              </a:lnSpc>
              <a:spcBef>
                <a:spcPts val="0"/>
              </a:spcBef>
              <a:spcAft>
                <a:spcPts val="0"/>
              </a:spcAft>
              <a:buClr>
                <a:schemeClr val="dk1"/>
              </a:buClr>
              <a:buSzPts val="1800"/>
              <a:buFont typeface="Arial"/>
              <a:buNone/>
            </a:pPr>
            <a:endParaRPr sz="18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dk1"/>
              </a:buClr>
              <a:buSzPts val="1800"/>
              <a:buFont typeface="Calibri"/>
              <a:buNone/>
            </a:pPr>
            <a:endParaRPr sz="18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89" name="Google Shape;389;p14"/>
          <p:cNvSpPr/>
          <p:nvPr/>
        </p:nvSpPr>
        <p:spPr>
          <a:xfrm>
            <a:off x="4856827" y="1429529"/>
            <a:ext cx="6566478"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100000"/>
              </a:lnSpc>
              <a:spcBef>
                <a:spcPts val="0"/>
              </a:spcBef>
              <a:spcAft>
                <a:spcPts val="0"/>
              </a:spcAft>
              <a:buClr>
                <a:srgbClr val="F5333F"/>
              </a:buClr>
              <a:buSzPts val="2000"/>
              <a:buFont typeface="Wingdings" panose="05000000000000000000" pitchFamily="2" charset="2"/>
              <a:buChar char="ü"/>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Include a backup supply of prescribed medication in your disaster kit.</a:t>
            </a:r>
            <a:endParaRPr sz="2200" dirty="0">
              <a:latin typeface="Open sans" panose="020B0606030504020204" pitchFamily="34" charset="0"/>
              <a:ea typeface="Open sans" panose="020B0606030504020204" pitchFamily="34" charset="0"/>
              <a:cs typeface="Open sans" panose="020B0606030504020204" pitchFamily="34" charset="0"/>
            </a:endParaRPr>
          </a:p>
          <a:p>
            <a:pPr marL="469900" marR="0" lvl="0" indent="-342900" algn="l" rtl="0">
              <a:lnSpc>
                <a:spcPct val="100000"/>
              </a:lnSpc>
              <a:spcBef>
                <a:spcPts val="0"/>
              </a:spcBef>
              <a:spcAft>
                <a:spcPts val="0"/>
              </a:spcAft>
              <a:buClr>
                <a:srgbClr val="F5333F"/>
              </a:buClr>
              <a:buSzPts val="2000"/>
              <a:buFont typeface="Wingdings" panose="05000000000000000000" pitchFamily="2" charset="2"/>
              <a:buChar char="ü"/>
            </a:pPr>
            <a:endParaRPr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100000"/>
              </a:lnSpc>
              <a:spcBef>
                <a:spcPts val="0"/>
              </a:spcBef>
              <a:spcAft>
                <a:spcPts val="0"/>
              </a:spcAft>
              <a:buClr>
                <a:srgbClr val="F5333F"/>
              </a:buClr>
              <a:buSzPts val="2000"/>
              <a:buFont typeface="Wingdings" panose="05000000000000000000" pitchFamily="2" charset="2"/>
              <a:buChar char="ü"/>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Store appropriate non-perishable foods in your disaster kit.</a:t>
            </a:r>
            <a:endParaRPr sz="2200" dirty="0">
              <a:latin typeface="Open sans" panose="020B0606030504020204" pitchFamily="34" charset="0"/>
              <a:ea typeface="Open sans" panose="020B0606030504020204" pitchFamily="34" charset="0"/>
              <a:cs typeface="Open sans" panose="020B0606030504020204" pitchFamily="34" charset="0"/>
            </a:endParaRPr>
          </a:p>
          <a:p>
            <a:pPr marL="469900" marR="0" lvl="0" indent="-342900" algn="l" rtl="0">
              <a:lnSpc>
                <a:spcPct val="100000"/>
              </a:lnSpc>
              <a:spcBef>
                <a:spcPts val="0"/>
              </a:spcBef>
              <a:spcAft>
                <a:spcPts val="0"/>
              </a:spcAft>
              <a:buClr>
                <a:srgbClr val="F5333F"/>
              </a:buClr>
              <a:buSzPts val="2000"/>
              <a:buFont typeface="Wingdings" panose="05000000000000000000" pitchFamily="2" charset="2"/>
              <a:buChar char="ü"/>
            </a:pPr>
            <a:endParaRPr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2000"/>
              <a:buFont typeface="Wingdings" panose="05000000000000000000" pitchFamily="2" charset="2"/>
              <a:buChar char="ü"/>
            </a:pPr>
            <a:r>
              <a:rPr lang="en-US" sz="2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Include instructions for emergency care in your family emergency plan.</a:t>
            </a:r>
            <a:endParaRPr sz="2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00" name="Google Shape;400;p15"/>
          <p:cNvSpPr txBox="1"/>
          <p:nvPr/>
        </p:nvSpPr>
        <p:spPr>
          <a:xfrm>
            <a:off x="330423" y="1044402"/>
            <a:ext cx="3622551"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Communicable Diseases</a:t>
            </a:r>
          </a:p>
          <a:p>
            <a:pPr marL="0" marR="0" lvl="0" indent="0" algn="l" rtl="0">
              <a:lnSpc>
                <a:spcPct val="90000"/>
              </a:lnSpc>
              <a:spcBef>
                <a:spcPts val="0"/>
              </a:spcBef>
              <a:spcAft>
                <a:spcPts val="0"/>
              </a:spcAft>
              <a:buClr>
                <a:schemeClr val="lt1"/>
              </a:buClr>
              <a:buSzPts val="3600"/>
              <a:buFont typeface="Arial"/>
              <a:buNone/>
            </a:pP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171450" algn="l" rtl="0">
              <a:lnSpc>
                <a:spcPct val="90000"/>
              </a:lnSpc>
              <a:spcBef>
                <a:spcPts val="0"/>
              </a:spcBef>
              <a:spcAft>
                <a:spcPts val="0"/>
              </a:spcAft>
              <a:buClr>
                <a:schemeClr val="dk1"/>
              </a:buClr>
              <a:buSzPts val="1800"/>
              <a:buFont typeface="Arial"/>
              <a:buNone/>
            </a:pPr>
            <a:endParaRPr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0"/>
              </a:spcBef>
              <a:spcAft>
                <a:spcPts val="0"/>
              </a:spcAft>
              <a:buClr>
                <a:schemeClr val="lt1"/>
              </a:buClr>
              <a:buSzPts val="1800"/>
              <a:buFont typeface="Arial"/>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Communicable diseases spread from one person to another or from an animal to a person.</a:t>
            </a:r>
            <a:endParaRPr sz="20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171450" algn="l" rtl="0">
              <a:lnSpc>
                <a:spcPct val="90000"/>
              </a:lnSpc>
              <a:spcBef>
                <a:spcPts val="0"/>
              </a:spcBef>
              <a:spcAft>
                <a:spcPts val="0"/>
              </a:spcAft>
              <a:buClr>
                <a:schemeClr val="dk1"/>
              </a:buClr>
              <a:buSzPts val="1800"/>
              <a:buFont typeface="Arial"/>
              <a:buNone/>
            </a:pPr>
            <a:endParaRPr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0"/>
              </a:spcBef>
              <a:spcAft>
                <a:spcPts val="0"/>
              </a:spcAft>
              <a:buClr>
                <a:schemeClr val="lt1"/>
              </a:buClr>
              <a:buSzPts val="1800"/>
              <a:buFont typeface="Arial"/>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The spread often happens via airborne viruses or bacteria, but also through blood or other bodily fluid. </a:t>
            </a:r>
            <a:endParaRPr sz="20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171450" algn="l" rtl="0">
              <a:lnSpc>
                <a:spcPct val="90000"/>
              </a:lnSpc>
              <a:spcBef>
                <a:spcPts val="0"/>
              </a:spcBef>
              <a:spcAft>
                <a:spcPts val="0"/>
              </a:spcAft>
              <a:buClr>
                <a:schemeClr val="dk1"/>
              </a:buClr>
              <a:buSzPts val="1800"/>
              <a:buFont typeface="Arial"/>
              <a:buNone/>
            </a:pPr>
            <a:endParaRPr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90000"/>
              </a:lnSpc>
              <a:spcBef>
                <a:spcPts val="0"/>
              </a:spcBef>
              <a:spcAft>
                <a:spcPts val="0"/>
              </a:spcAft>
              <a:buClr>
                <a:schemeClr val="lt1"/>
              </a:buClr>
              <a:buSzPts val="1800"/>
              <a:buFont typeface="Arial"/>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The terms infectious and contagious are also used to describe communicable disease</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dk1"/>
              </a:buClr>
              <a:buSzPts val="1800"/>
              <a:buFont typeface="Calibri"/>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01" name="Google Shape;401;p15"/>
          <p:cNvSpPr/>
          <p:nvPr/>
        </p:nvSpPr>
        <p:spPr>
          <a:xfrm>
            <a:off x="5218613" y="702808"/>
            <a:ext cx="5701023"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42D38"/>
              </a:buClr>
              <a:buSzPts val="2000"/>
              <a:buFont typeface="Arial"/>
              <a:buNone/>
            </a:pPr>
            <a:r>
              <a:rPr lang="en-US" sz="24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Types of Communicable Diseases</a:t>
            </a:r>
            <a:endParaRPr sz="2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402" name="Google Shape;402;p15"/>
          <p:cNvPicPr preferRelativeResize="0"/>
          <p:nvPr/>
        </p:nvPicPr>
        <p:blipFill rotWithShape="1">
          <a:blip r:embed="rId3">
            <a:alphaModFix/>
            <a:duotone>
              <a:prstClr val="black"/>
              <a:srgbClr val="D9C3A5">
                <a:tint val="50000"/>
                <a:satMod val="180000"/>
              </a:srgbClr>
            </a:duotone>
          </a:blip>
          <a:srcRect/>
          <a:stretch/>
        </p:blipFill>
        <p:spPr>
          <a:xfrm>
            <a:off x="9194315" y="3928031"/>
            <a:ext cx="1171603" cy="1171603"/>
          </a:xfrm>
          <a:prstGeom prst="rect">
            <a:avLst/>
          </a:prstGeom>
          <a:noFill/>
          <a:ln>
            <a:noFill/>
          </a:ln>
        </p:spPr>
      </p:pic>
      <p:pic>
        <p:nvPicPr>
          <p:cNvPr id="403" name="Google Shape;403;p15"/>
          <p:cNvPicPr preferRelativeResize="0"/>
          <p:nvPr/>
        </p:nvPicPr>
        <p:blipFill rotWithShape="1">
          <a:blip r:embed="rId4">
            <a:alphaModFix/>
            <a:duotone>
              <a:prstClr val="black"/>
              <a:srgbClr val="D9C3A5">
                <a:tint val="50000"/>
                <a:satMod val="180000"/>
              </a:srgbClr>
            </a:duotone>
          </a:blip>
          <a:srcRect/>
          <a:stretch/>
        </p:blipFill>
        <p:spPr>
          <a:xfrm>
            <a:off x="5378926" y="1743051"/>
            <a:ext cx="1063691" cy="1048275"/>
          </a:xfrm>
          <a:prstGeom prst="rect">
            <a:avLst/>
          </a:prstGeom>
          <a:noFill/>
          <a:ln>
            <a:noFill/>
          </a:ln>
        </p:spPr>
      </p:pic>
      <p:pic>
        <p:nvPicPr>
          <p:cNvPr id="404" name="Google Shape;404;p15"/>
          <p:cNvPicPr preferRelativeResize="0"/>
          <p:nvPr/>
        </p:nvPicPr>
        <p:blipFill rotWithShape="1">
          <a:blip r:embed="rId5">
            <a:alphaModFix/>
            <a:duotone>
              <a:prstClr val="black"/>
              <a:srgbClr val="D9C3A5">
                <a:tint val="50000"/>
                <a:satMod val="180000"/>
              </a:srgbClr>
            </a:duotone>
          </a:blip>
          <a:srcRect/>
          <a:stretch/>
        </p:blipFill>
        <p:spPr>
          <a:xfrm>
            <a:off x="9194315" y="1743051"/>
            <a:ext cx="1002029" cy="1094523"/>
          </a:xfrm>
          <a:prstGeom prst="rect">
            <a:avLst/>
          </a:prstGeom>
          <a:noFill/>
          <a:ln>
            <a:noFill/>
          </a:ln>
        </p:spPr>
      </p:pic>
      <p:pic>
        <p:nvPicPr>
          <p:cNvPr id="405" name="Google Shape;405;p15"/>
          <p:cNvPicPr preferRelativeResize="0"/>
          <p:nvPr/>
        </p:nvPicPr>
        <p:blipFill rotWithShape="1">
          <a:blip r:embed="rId6">
            <a:alphaModFix/>
            <a:duotone>
              <a:prstClr val="black"/>
              <a:srgbClr val="D9C3A5">
                <a:tint val="50000"/>
                <a:satMod val="180000"/>
              </a:srgbClr>
            </a:duotone>
          </a:blip>
          <a:srcRect/>
          <a:stretch/>
        </p:blipFill>
        <p:spPr>
          <a:xfrm>
            <a:off x="5278722" y="4223337"/>
            <a:ext cx="1264097" cy="878702"/>
          </a:xfrm>
          <a:prstGeom prst="rect">
            <a:avLst/>
          </a:prstGeom>
          <a:noFill/>
          <a:ln>
            <a:noFill/>
          </a:ln>
        </p:spPr>
      </p:pic>
      <p:sp>
        <p:nvSpPr>
          <p:cNvPr id="406" name="Google Shape;406;p15"/>
          <p:cNvSpPr txBox="1"/>
          <p:nvPr/>
        </p:nvSpPr>
        <p:spPr>
          <a:xfrm>
            <a:off x="5218614" y="2940589"/>
            <a:ext cx="138430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Air-</a:t>
            </a:r>
            <a:r>
              <a:rPr lang="en-US" sz="1800" b="1"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Bourne</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407" name="Google Shape;407;p15"/>
          <p:cNvSpPr txBox="1"/>
          <p:nvPr/>
        </p:nvSpPr>
        <p:spPr>
          <a:xfrm>
            <a:off x="8791911" y="2940589"/>
            <a:ext cx="180683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Water-Bourne</a:t>
            </a:r>
            <a:endParaRPr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408" name="Google Shape;408;p15"/>
          <p:cNvSpPr txBox="1"/>
          <p:nvPr/>
        </p:nvSpPr>
        <p:spPr>
          <a:xfrm>
            <a:off x="8876698" y="5193477"/>
            <a:ext cx="18068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Vector Bourne</a:t>
            </a:r>
            <a:endParaRPr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409" name="Google Shape;409;p15"/>
          <p:cNvSpPr txBox="1"/>
          <p:nvPr/>
        </p:nvSpPr>
        <p:spPr>
          <a:xfrm>
            <a:off x="5007352" y="5247572"/>
            <a:ext cx="18068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Direct Contact</a:t>
            </a:r>
            <a:endParaRPr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21" name="Google Shape;421;p16" descr="A picture containing person, indoor, man, sitting&#10;&#10;Description automatically generated"/>
          <p:cNvPicPr preferRelativeResize="0"/>
          <p:nvPr/>
        </p:nvPicPr>
        <p:blipFill rotWithShape="1">
          <a:blip r:embed="rId3">
            <a:alphaModFix/>
          </a:blip>
          <a:srcRect l="11646" t="4298" r="22893" b="11395"/>
          <a:stretch/>
        </p:blipFill>
        <p:spPr>
          <a:xfrm>
            <a:off x="2701728" y="-5347"/>
            <a:ext cx="9473798" cy="6863347"/>
          </a:xfrm>
          <a:prstGeom prst="rect">
            <a:avLst/>
          </a:prstGeom>
          <a:noFill/>
          <a:ln>
            <a:noFill/>
          </a:ln>
        </p:spPr>
      </p:pic>
      <p:sp>
        <p:nvSpPr>
          <p:cNvPr id="419" name="Google Shape;419;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20" name="Google Shape;420;p16"/>
          <p:cNvSpPr txBox="1"/>
          <p:nvPr/>
        </p:nvSpPr>
        <p:spPr>
          <a:xfrm>
            <a:off x="856883" y="343096"/>
            <a:ext cx="2464338"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Human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To Human</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2" name="Google Shape;422;p16"/>
          <p:cNvSpPr/>
          <p:nvPr/>
        </p:nvSpPr>
        <p:spPr>
          <a:xfrm>
            <a:off x="4475615" y="3113589"/>
            <a:ext cx="7435348" cy="2396249"/>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3" name="Google Shape;423;p16"/>
          <p:cNvSpPr txBox="1"/>
          <p:nvPr/>
        </p:nvSpPr>
        <p:spPr>
          <a:xfrm>
            <a:off x="4855594" y="3468879"/>
            <a:ext cx="2962847"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Direct</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Sneezing </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Coughing</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Touching</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Mother to Unborn Baby</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24" name="Google Shape;424;p16"/>
          <p:cNvSpPr txBox="1"/>
          <p:nvPr/>
        </p:nvSpPr>
        <p:spPr>
          <a:xfrm>
            <a:off x="8310623" y="3468879"/>
            <a:ext cx="3225491"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Indirect</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Touching something that’s Infected</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Drinking after someone with an infectious disease</a:t>
            </a:r>
            <a:endParaRPr>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2052" name="Picture 4" descr="Eating Animals - The Atlantic">
            <a:extLst>
              <a:ext uri="{FF2B5EF4-FFF2-40B4-BE49-F238E27FC236}">
                <a16:creationId xmlns:a16="http://schemas.microsoft.com/office/drawing/2014/main" id="{C0252AF3-8BDD-F105-47A1-34F63BD12F6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41869"/>
          <a:stretch/>
        </p:blipFill>
        <p:spPr bwMode="auto">
          <a:xfrm>
            <a:off x="4194578" y="-5348"/>
            <a:ext cx="7997422" cy="6863347"/>
          </a:xfrm>
          <a:prstGeom prst="rect">
            <a:avLst/>
          </a:prstGeom>
          <a:noFill/>
          <a:extLst>
            <a:ext uri="{909E8E84-426E-40DD-AFC4-6F175D3DCCD1}">
              <a14:hiddenFill xmlns:a14="http://schemas.microsoft.com/office/drawing/2010/main">
                <a:solidFill>
                  <a:srgbClr val="FFFFFF"/>
                </a:solidFill>
              </a14:hiddenFill>
            </a:ext>
          </a:extLst>
        </p:spPr>
      </p:pic>
      <p:sp>
        <p:nvSpPr>
          <p:cNvPr id="434" name="Google Shape;434;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5" name="Google Shape;435;p17"/>
          <p:cNvSpPr txBox="1"/>
          <p:nvPr/>
        </p:nvSpPr>
        <p:spPr>
          <a:xfrm>
            <a:off x="856883" y="343096"/>
            <a:ext cx="2464338"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Animal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To Human</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0" name="Google Shape;440;p17"/>
          <p:cNvSpPr/>
          <p:nvPr/>
        </p:nvSpPr>
        <p:spPr>
          <a:xfrm>
            <a:off x="4480043" y="2629289"/>
            <a:ext cx="7435348" cy="2396249"/>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17"/>
          <p:cNvSpPr txBox="1"/>
          <p:nvPr/>
        </p:nvSpPr>
        <p:spPr>
          <a:xfrm>
            <a:off x="4860022" y="2984579"/>
            <a:ext cx="2962847"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Direct</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Eating Animals</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Bugs Biting You</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Getting Scratched</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Getting Stung</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42" name="Google Shape;442;p17"/>
          <p:cNvSpPr txBox="1"/>
          <p:nvPr/>
        </p:nvSpPr>
        <p:spPr>
          <a:xfrm>
            <a:off x="7975269" y="2984579"/>
            <a:ext cx="3565273"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Indirect</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Petting Animals then touching your eyes, nose or mouth</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171450" algn="l" rtl="0">
              <a:spcBef>
                <a:spcPts val="0"/>
              </a:spcBef>
              <a:spcAft>
                <a:spcPts val="0"/>
              </a:spcAft>
              <a:buClr>
                <a:schemeClr val="dk1"/>
              </a:buClr>
              <a:buSzPts val="1800"/>
              <a:buFont typeface="Arial"/>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Drinking water after an infected Animal</a:t>
            </a:r>
            <a:endParaRPr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3074" name="Picture 2" descr="9 Common Foods You Call Vegetables Are Actually Fruits - NDTV Food">
            <a:extLst>
              <a:ext uri="{FF2B5EF4-FFF2-40B4-BE49-F238E27FC236}">
                <a16:creationId xmlns:a16="http://schemas.microsoft.com/office/drawing/2014/main" id="{F683B171-E409-80A3-FAB4-E29E56D25E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79"/>
          <a:stretch/>
        </p:blipFill>
        <p:spPr bwMode="auto">
          <a:xfrm>
            <a:off x="1945758" y="-1"/>
            <a:ext cx="1024624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453" name="Google Shape;453;p18"/>
          <p:cNvGrpSpPr/>
          <p:nvPr/>
        </p:nvGrpSpPr>
        <p:grpSpPr>
          <a:xfrm>
            <a:off x="4628015" y="3826412"/>
            <a:ext cx="7435348" cy="1835826"/>
            <a:chOff x="4628015" y="3826412"/>
            <a:chExt cx="7435348" cy="1835826"/>
          </a:xfrm>
        </p:grpSpPr>
        <p:sp>
          <p:nvSpPr>
            <p:cNvPr id="454" name="Google Shape;454;p18"/>
            <p:cNvSpPr/>
            <p:nvPr/>
          </p:nvSpPr>
          <p:spPr>
            <a:xfrm>
              <a:off x="4628015" y="3826412"/>
              <a:ext cx="7435348" cy="1835826"/>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455" name="Google Shape;455;p18"/>
            <p:cNvSpPr txBox="1"/>
            <p:nvPr/>
          </p:nvSpPr>
          <p:spPr>
            <a:xfrm>
              <a:off x="5007994" y="4109371"/>
              <a:ext cx="7055369"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Direct</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Eating Unwashed Fruits &amp; Vegetables</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171450" algn="l" rtl="0">
                <a:spcBef>
                  <a:spcPts val="0"/>
                </a:spcBef>
                <a:spcAft>
                  <a:spcPts val="0"/>
                </a:spcAft>
                <a:buClr>
                  <a:schemeClr val="dk1"/>
                </a:buClr>
                <a:buSzPts val="1800"/>
                <a:buFont typeface="Arial"/>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Touching Fruits then putting your fingers in your eyes or mouth</a:t>
              </a:r>
              <a:endParaRPr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56" name="Google Shape;456;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57" name="Google Shape;457;p18"/>
          <p:cNvSpPr txBox="1"/>
          <p:nvPr/>
        </p:nvSpPr>
        <p:spPr>
          <a:xfrm>
            <a:off x="856883" y="343096"/>
            <a:ext cx="2464338"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Plant</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To Human</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Acknowledgements</a:t>
            </a:r>
            <a:endParaRPr sz="4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492990"/>
          </a:xfrm>
          <a:prstGeom prst="rect">
            <a:avLst/>
          </a:prstGeom>
          <a:noFill/>
        </p:spPr>
        <p:txBody>
          <a:bodyPr wrap="square" rtlCol="0">
            <a:spAutoFit/>
          </a:bodyPr>
          <a:lstStyle/>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thank the Belize Red Cross, Grenada Red Cross, Guyana Red Cross, Jamaica Red Cross, St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Vincent and the Grenadines Red Cross, Trinidad and Tobago Red Cross and the Caribbean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Disaster Emergency Management Agency (CDEMA) for their commitment to collaborating with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Caribbean Disaster Risk Management (CADRIM) Reference Centre. Together, we reviewed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and revised the CDRT Training Material, enhancing its relevance and effectiveness in disaster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response training. Your dedication exemplifies the spirit of cooperation within the humanitarian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community, and we deeply appreciate your invaluable contributions.</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68" name="Google Shape;468;p19"/>
          <p:cNvSpPr txBox="1"/>
          <p:nvPr/>
        </p:nvSpPr>
        <p:spPr>
          <a:xfrm>
            <a:off x="354026" y="343096"/>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Air </a:t>
            </a:r>
            <a:r>
              <a:rPr lang="en-US" sz="3600" b="1" dirty="0" err="1">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Bourne</a:t>
            </a: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171450" algn="l" rtl="0">
              <a:lnSpc>
                <a:spcPct val="90000"/>
              </a:lnSpc>
              <a:spcBef>
                <a:spcPts val="0"/>
              </a:spcBef>
              <a:spcAft>
                <a:spcPts val="0"/>
              </a:spcAft>
              <a:buClr>
                <a:schemeClr val="dk1"/>
              </a:buClr>
              <a:buSzPts val="1800"/>
              <a:buFont typeface="Arial"/>
              <a:buNone/>
            </a:pPr>
            <a:endParaRPr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1800"/>
              <a:buFont typeface="Arial"/>
              <a:buNone/>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Germs spread through the air.</a:t>
            </a:r>
            <a:endParaRPr sz="2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1800"/>
              <a:buFont typeface="Arial"/>
              <a:buNone/>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(E.g. When someone sneezes or coughs.)</a:t>
            </a:r>
            <a:endParaRPr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469" name="Google Shape;469;p19"/>
          <p:cNvSpPr/>
          <p:nvPr/>
        </p:nvSpPr>
        <p:spPr>
          <a:xfrm>
            <a:off x="6220946" y="806700"/>
            <a:ext cx="5617028"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42D38"/>
              </a:buClr>
              <a:buSzPts val="2000"/>
              <a:buFont typeface="Arial"/>
              <a:buNone/>
            </a:pPr>
            <a:r>
              <a:rPr lang="en-US" sz="22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Examples of Common Air Borne Diseases</a:t>
            </a:r>
            <a:endParaRPr sz="22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Clr>
                <a:schemeClr val="dk1"/>
              </a:buClr>
              <a:buSzPts val="2000"/>
              <a:buFont typeface="Calibri"/>
              <a:buNone/>
            </a:pPr>
            <a:endParaRPr sz="22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Influenza like illnesses (H1N1 &amp; Swine Flu) </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215900" algn="l" rtl="0">
              <a:spcBef>
                <a:spcPts val="0"/>
              </a:spcBef>
              <a:spcAft>
                <a:spcPts val="0"/>
              </a:spcAft>
              <a:buClr>
                <a:srgbClr val="E42D38"/>
              </a:buClr>
              <a:buSzPts val="2000"/>
              <a:buFont typeface="Arial"/>
              <a:buNone/>
            </a:pP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Measles</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215900" algn="l" rtl="0">
              <a:spcBef>
                <a:spcPts val="0"/>
              </a:spcBef>
              <a:spcAft>
                <a:spcPts val="0"/>
              </a:spcAft>
              <a:buClr>
                <a:srgbClr val="E42D38"/>
              </a:buClr>
              <a:buSzPts val="2000"/>
              <a:buFont typeface="Arial"/>
              <a:buNone/>
            </a:pP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Whooping Cough </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215900" algn="l" rtl="0">
              <a:spcBef>
                <a:spcPts val="0"/>
              </a:spcBef>
              <a:spcAft>
                <a:spcPts val="0"/>
              </a:spcAft>
              <a:buClr>
                <a:srgbClr val="E42D38"/>
              </a:buClr>
              <a:buSzPts val="2000"/>
              <a:buFont typeface="Arial"/>
              <a:buNone/>
            </a:pP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Chicken Pox</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215900" algn="l" rtl="0">
              <a:spcBef>
                <a:spcPts val="0"/>
              </a:spcBef>
              <a:spcAft>
                <a:spcPts val="0"/>
              </a:spcAft>
              <a:buClr>
                <a:srgbClr val="E42D38"/>
              </a:buClr>
              <a:buSzPts val="2000"/>
              <a:buFont typeface="Arial"/>
              <a:buNone/>
            </a:pP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Tuberculosis</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215900" algn="l" rtl="0">
              <a:spcBef>
                <a:spcPts val="0"/>
              </a:spcBef>
              <a:spcAft>
                <a:spcPts val="0"/>
              </a:spcAft>
              <a:buClr>
                <a:srgbClr val="E42D38"/>
              </a:buClr>
              <a:buSzPts val="2000"/>
              <a:buFont typeface="Arial"/>
              <a:buNone/>
            </a:pP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Pneumonia &amp; Other Respiratory Diseases</a:t>
            </a:r>
            <a:endParaRPr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70" name="Google Shape;470;p19"/>
          <p:cNvPicPr preferRelativeResize="0"/>
          <p:nvPr/>
        </p:nvPicPr>
        <p:blipFill rotWithShape="1">
          <a:blip r:embed="rId3">
            <a:alphaModFix/>
            <a:grayscl/>
          </a:blip>
          <a:srcRect/>
          <a:stretch/>
        </p:blipFill>
        <p:spPr>
          <a:xfrm>
            <a:off x="4688886" y="607489"/>
            <a:ext cx="1063691" cy="1048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20"/>
          <p:cNvPicPr preferRelativeResize="0"/>
          <p:nvPr/>
        </p:nvPicPr>
        <p:blipFill rotWithShape="1">
          <a:blip r:embed="rId3">
            <a:alphaModFix/>
            <a:duotone>
              <a:prstClr val="black"/>
              <a:srgbClr val="D9C3A5">
                <a:tint val="50000"/>
                <a:satMod val="180000"/>
              </a:srgbClr>
            </a:duotone>
          </a:blip>
          <a:srcRect/>
          <a:stretch/>
        </p:blipFill>
        <p:spPr>
          <a:xfrm>
            <a:off x="4805412" y="762409"/>
            <a:ext cx="1002029" cy="1094523"/>
          </a:xfrm>
          <a:prstGeom prst="rect">
            <a:avLst/>
          </a:prstGeom>
          <a:noFill/>
          <a:ln>
            <a:noFill/>
          </a:ln>
        </p:spPr>
      </p:pic>
      <p:sp>
        <p:nvSpPr>
          <p:cNvPr id="481" name="Google Shape;481;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82" name="Google Shape;482;p20"/>
          <p:cNvSpPr txBox="1"/>
          <p:nvPr/>
        </p:nvSpPr>
        <p:spPr>
          <a:xfrm>
            <a:off x="354026" y="343096"/>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Water </a:t>
            </a:r>
            <a:r>
              <a:rPr lang="en-US" sz="3600" b="1" dirty="0" err="1">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Bourne</a:t>
            </a: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dk1"/>
              </a:buClr>
              <a:buSzPts val="18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1800"/>
              <a:buFont typeface="Arial"/>
              <a:buNone/>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Water contaminated with germs can cause illness on ingestion or skin contact.</a:t>
            </a:r>
            <a:endParaRPr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483" name="Google Shape;483;p20"/>
          <p:cNvSpPr/>
          <p:nvPr/>
        </p:nvSpPr>
        <p:spPr>
          <a:xfrm>
            <a:off x="5971837" y="1146654"/>
            <a:ext cx="5617028"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42D38"/>
              </a:buClr>
              <a:buSzPts val="2000"/>
              <a:buFont typeface="Arial"/>
              <a:buNone/>
            </a:pPr>
            <a:r>
              <a:rPr lang="en-US" sz="22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Examples of Common Water Borne Diseases</a:t>
            </a:r>
            <a:endParaRPr sz="22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Clr>
                <a:schemeClr val="dk1"/>
              </a:buClr>
              <a:buSzPts val="2000"/>
              <a:buFont typeface="Calibri"/>
              <a:buNone/>
            </a:pPr>
            <a:endParaRPr sz="22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Gastroenteritis</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215900" algn="l" rtl="0">
              <a:spcBef>
                <a:spcPts val="0"/>
              </a:spcBef>
              <a:spcAft>
                <a:spcPts val="0"/>
              </a:spcAft>
              <a:buClr>
                <a:srgbClr val="E42D38"/>
              </a:buClr>
              <a:buSzPts val="2000"/>
              <a:buFont typeface="Arial"/>
              <a:buNone/>
            </a:pP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Cholera</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215900" algn="l" rtl="0">
              <a:spcBef>
                <a:spcPts val="0"/>
              </a:spcBef>
              <a:spcAft>
                <a:spcPts val="0"/>
              </a:spcAft>
              <a:buClr>
                <a:srgbClr val="E42D38"/>
              </a:buClr>
              <a:buSzPts val="2000"/>
              <a:buFont typeface="Arial"/>
              <a:buNone/>
            </a:pP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Infection with Water Borne diseases most often result </a:t>
            </a:r>
            <a:endParaRPr sz="22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E42D38"/>
              </a:buClr>
              <a:buSzPts val="20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Diarrhea</a:t>
            </a:r>
            <a:endParaRPr sz="2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92"/>
        <p:cNvGrpSpPr/>
        <p:nvPr/>
      </p:nvGrpSpPr>
      <p:grpSpPr>
        <a:xfrm>
          <a:off x="0" y="0"/>
          <a:ext cx="0" cy="0"/>
          <a:chOff x="0" y="0"/>
          <a:chExt cx="0" cy="0"/>
        </a:xfrm>
      </p:grpSpPr>
      <p:sp>
        <p:nvSpPr>
          <p:cNvPr id="493" name="Google Shape;493;p2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94" name="Google Shape;494;p21"/>
          <p:cNvSpPr txBox="1"/>
          <p:nvPr/>
        </p:nvSpPr>
        <p:spPr>
          <a:xfrm>
            <a:off x="427178" y="626125"/>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Diarrhea</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dk1"/>
              </a:buClr>
              <a:buSzPts val="3600"/>
              <a:buFont typeface="Calibri"/>
              <a:buNone/>
            </a:pP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50000"/>
              </a:lnSpc>
              <a:spcBef>
                <a:spcPts val="0"/>
              </a:spcBef>
              <a:spcAft>
                <a:spcPts val="0"/>
              </a:spcAft>
              <a:buClr>
                <a:srgbClr val="000000"/>
              </a:buClr>
              <a:buSzPts val="1800"/>
              <a:buFont typeface="Arial"/>
              <a:buNone/>
            </a:pP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Diarrhea is defined as the passage of three or more loose or liquid stools per day (or more frequent passage than is normal for the individual).</a:t>
            </a:r>
            <a:endParaRPr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dk1"/>
              </a:buClr>
              <a:buSzPts val="3600"/>
              <a:buFont typeface="Calibri"/>
              <a:buNone/>
            </a:pP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95" name="Google Shape;495;p21"/>
          <p:cNvSpPr/>
          <p:nvPr/>
        </p:nvSpPr>
        <p:spPr>
          <a:xfrm>
            <a:off x="4823179" y="1300543"/>
            <a:ext cx="6941643" cy="347783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DB0000"/>
              </a:buClr>
              <a:buSzPts val="27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Frequent passing of formed stools is not diarrhea, nor is the passing of loose, "pasty" stools by breastfed babies.</a:t>
            </a: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2000"/>
              <a:buFont typeface="Calibri"/>
              <a:buNone/>
            </a:pP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2000"/>
              <a:buFont typeface="Calibri"/>
              <a:buNone/>
            </a:pP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2700"/>
              <a:buFont typeface="Arial"/>
              <a:buChar char="•"/>
            </a:pP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most severe threat posed by diarrhea is dehydration. During a diarrheal episode, water and electrolytes are lost through liquid stools, vomit, sweat, urine and breathing. Dehydration occurs when these losses are not replaced.</a:t>
            </a:r>
            <a:endParaRPr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504"/>
        <p:cNvGrpSpPr/>
        <p:nvPr/>
      </p:nvGrpSpPr>
      <p:grpSpPr>
        <a:xfrm>
          <a:off x="0" y="0"/>
          <a:ext cx="0" cy="0"/>
          <a:chOff x="0" y="0"/>
          <a:chExt cx="0" cy="0"/>
        </a:xfrm>
      </p:grpSpPr>
      <p:sp>
        <p:nvSpPr>
          <p:cNvPr id="505" name="Google Shape;505;p2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06" name="Google Shape;506;p22"/>
          <p:cNvSpPr txBox="1"/>
          <p:nvPr/>
        </p:nvSpPr>
        <p:spPr>
          <a:xfrm>
            <a:off x="354026" y="343096"/>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Other Modes Of Diarrheal Disease Transmission</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7" name="Google Shape;507;p22"/>
          <p:cNvSpPr/>
          <p:nvPr/>
        </p:nvSpPr>
        <p:spPr>
          <a:xfrm>
            <a:off x="5825098" y="1390901"/>
            <a:ext cx="5617028" cy="28622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E42D38"/>
              </a:buClr>
              <a:buSzPts val="2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Water Borne </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215900" algn="l" rtl="0">
              <a:spcBef>
                <a:spcPts val="0"/>
              </a:spcBef>
              <a:spcAft>
                <a:spcPts val="0"/>
              </a:spcAft>
              <a:buClr>
                <a:srgbClr val="E42D38"/>
              </a:buClr>
              <a:buSzPts val="2000"/>
              <a:buFont typeface="Arial"/>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215900" algn="l" rtl="0">
              <a:spcBef>
                <a:spcPts val="0"/>
              </a:spcBef>
              <a:spcAft>
                <a:spcPts val="0"/>
              </a:spcAft>
              <a:buClr>
                <a:srgbClr val="E42D38"/>
              </a:buClr>
              <a:buSzPts val="2000"/>
              <a:buFont typeface="Arial"/>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Food Borne</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215900" algn="l" rtl="0">
              <a:spcBef>
                <a:spcPts val="0"/>
              </a:spcBef>
              <a:spcAft>
                <a:spcPts val="0"/>
              </a:spcAft>
              <a:buClr>
                <a:srgbClr val="E42D38"/>
              </a:buClr>
              <a:buSzPts val="2000"/>
              <a:buFont typeface="Arial"/>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215900" algn="l" rtl="0">
              <a:spcBef>
                <a:spcPts val="0"/>
              </a:spcBef>
              <a:spcAft>
                <a:spcPts val="0"/>
              </a:spcAft>
              <a:buClr>
                <a:srgbClr val="E42D38"/>
              </a:buClr>
              <a:buSzPts val="2000"/>
              <a:buFont typeface="Arial"/>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E42D38"/>
              </a:buClr>
              <a:buSzPts val="2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Easy to spread in overcrowded conditions with poor access to sanitation and safe water, poor hygiene</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508" name="Google Shape;508;p22"/>
          <p:cNvPicPr preferRelativeResize="0"/>
          <p:nvPr/>
        </p:nvPicPr>
        <p:blipFill rotWithShape="1">
          <a:blip r:embed="rId3">
            <a:alphaModFix/>
            <a:grayscl/>
          </a:blip>
          <a:srcRect/>
          <a:stretch/>
        </p:blipFill>
        <p:spPr>
          <a:xfrm>
            <a:off x="5025190" y="1005466"/>
            <a:ext cx="496711" cy="790222"/>
          </a:xfrm>
          <a:prstGeom prst="rect">
            <a:avLst/>
          </a:prstGeom>
          <a:noFill/>
          <a:ln>
            <a:noFill/>
          </a:ln>
        </p:spPr>
      </p:pic>
      <p:pic>
        <p:nvPicPr>
          <p:cNvPr id="509" name="Google Shape;509;p22"/>
          <p:cNvPicPr preferRelativeResize="0"/>
          <p:nvPr/>
        </p:nvPicPr>
        <p:blipFill rotWithShape="1">
          <a:blip r:embed="rId4">
            <a:alphaModFix/>
            <a:grayscl/>
          </a:blip>
          <a:srcRect/>
          <a:stretch/>
        </p:blipFill>
        <p:spPr>
          <a:xfrm>
            <a:off x="4901013" y="2128007"/>
            <a:ext cx="745067" cy="790222"/>
          </a:xfrm>
          <a:prstGeom prst="rect">
            <a:avLst/>
          </a:prstGeom>
          <a:noFill/>
          <a:ln>
            <a:noFill/>
          </a:ln>
        </p:spPr>
      </p:pic>
      <p:pic>
        <p:nvPicPr>
          <p:cNvPr id="510" name="Google Shape;510;p22"/>
          <p:cNvPicPr preferRelativeResize="0"/>
          <p:nvPr/>
        </p:nvPicPr>
        <p:blipFill rotWithShape="1">
          <a:blip r:embed="rId5">
            <a:alphaModFix/>
            <a:grayscl/>
          </a:blip>
          <a:srcRect/>
          <a:stretch/>
        </p:blipFill>
        <p:spPr>
          <a:xfrm>
            <a:off x="4816346" y="3260224"/>
            <a:ext cx="914400" cy="10498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23"/>
          <p:cNvPicPr preferRelativeResize="0"/>
          <p:nvPr/>
        </p:nvPicPr>
        <p:blipFill rotWithShape="1">
          <a:blip r:embed="rId3">
            <a:alphaModFix/>
            <a:grayscl/>
          </a:blip>
          <a:srcRect/>
          <a:stretch/>
        </p:blipFill>
        <p:spPr>
          <a:xfrm>
            <a:off x="4665760" y="522700"/>
            <a:ext cx="1171603" cy="1171603"/>
          </a:xfrm>
          <a:prstGeom prst="rect">
            <a:avLst/>
          </a:prstGeom>
          <a:noFill/>
          <a:ln>
            <a:noFill/>
          </a:ln>
        </p:spPr>
      </p:pic>
      <p:grpSp>
        <p:nvGrpSpPr>
          <p:cNvPr id="521" name="Google Shape;521;p23"/>
          <p:cNvGrpSpPr/>
          <p:nvPr/>
        </p:nvGrpSpPr>
        <p:grpSpPr>
          <a:xfrm>
            <a:off x="5999269" y="1013529"/>
            <a:ext cx="5069528" cy="3477835"/>
            <a:chOff x="6096000" y="1884538"/>
            <a:chExt cx="5069528" cy="3477835"/>
          </a:xfrm>
        </p:grpSpPr>
        <p:sp>
          <p:nvSpPr>
            <p:cNvPr id="522" name="Google Shape;522;p23"/>
            <p:cNvSpPr/>
            <p:nvPr/>
          </p:nvSpPr>
          <p:spPr>
            <a:xfrm>
              <a:off x="6096000" y="1884538"/>
              <a:ext cx="5069528"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Main Vectors For Diseases: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Mosquitos</a:t>
              </a: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2000"/>
                <a:buFont typeface="Calibri"/>
                <a:buNone/>
              </a:pP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2000"/>
                <a:buFont typeface="Calibri"/>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rgbClr val="DB0000"/>
                </a:buClr>
                <a:buSzPts val="1800"/>
                <a:buFont typeface="Arial"/>
                <a:buNone/>
              </a:pPr>
              <a:r>
                <a:rPr lang="en-US"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DAYTIME BITING</a:t>
              </a:r>
              <a:endParaRPr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1800"/>
                <a:buFont typeface="Arial"/>
                <a:buNone/>
              </a:pPr>
              <a:r>
                <a:rPr lang="en-US" sz="1800" b="1"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Aedes</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Chikungunya</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Dengue Fever</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Yellow Fever</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Zika</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23" name="Google Shape;523;p23"/>
            <p:cNvSpPr/>
            <p:nvPr/>
          </p:nvSpPr>
          <p:spPr>
            <a:xfrm>
              <a:off x="8634160" y="2500091"/>
              <a:ext cx="2531368"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DB0000"/>
                </a:buClr>
                <a:buSzPts val="1800"/>
                <a:buFont typeface="Arial"/>
                <a:buNone/>
              </a:pPr>
              <a:endParaRPr lang="en-US"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rgbClr val="DB0000"/>
                </a:buClr>
                <a:buSzPts val="1800"/>
                <a:buFont typeface="Arial"/>
                <a:buNone/>
              </a:pPr>
              <a:r>
                <a:rPr lang="en-US"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NIGHT-TIME BITING</a:t>
              </a:r>
              <a:endParaRPr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1800"/>
                <a:buFont typeface="Arial"/>
                <a:buNone/>
              </a:pPr>
              <a:r>
                <a:rPr lang="en-US" sz="1800" b="1"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Anopheles</a:t>
              </a:r>
              <a:r>
                <a:rPr lang="en-US" sz="1800"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Malaria</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1800"/>
                <a:buFont typeface="Arial"/>
                <a:buNone/>
              </a:pPr>
              <a:r>
                <a:rPr lang="en-US" sz="1800" b="1"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Culex</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lvl="0" indent="-114300" algn="l" rtl="0">
                <a:spcBef>
                  <a:spcPts val="0"/>
                </a:spcBef>
                <a:spcAft>
                  <a:spcPts val="0"/>
                </a:spcAft>
                <a:buClr>
                  <a:srgbClr val="DB0000"/>
                </a:buClr>
                <a:buSzPts val="2700"/>
                <a:buFont typeface="Arial"/>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West Nile Fever</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sp>
        <p:nvSpPr>
          <p:cNvPr id="524" name="Google Shape;524;p2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25" name="Google Shape;525;p23"/>
          <p:cNvSpPr txBox="1"/>
          <p:nvPr/>
        </p:nvSpPr>
        <p:spPr>
          <a:xfrm>
            <a:off x="354026" y="343096"/>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Vector </a:t>
            </a:r>
            <a:r>
              <a:rPr lang="en-US" sz="3600" b="1" dirty="0" err="1">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Bourne</a:t>
            </a:r>
            <a:endParaRPr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dk1"/>
              </a:buClr>
              <a:buSzPts val="1800"/>
              <a:buFont typeface="Calibri"/>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1800"/>
              <a:buFont typeface="Arial"/>
              <a:buNone/>
            </a:pPr>
            <a:r>
              <a:rPr lang="en-US" sz="22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 vector is a disease-carrying agent, normally an insect or animal and vector-borne diseases are a major cause of sickness and death in many disaster situations. </a:t>
            </a:r>
            <a:endParaRPr sz="2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36" name="Google Shape;536;p24"/>
          <p:cNvSpPr txBox="1"/>
          <p:nvPr/>
        </p:nvSpPr>
        <p:spPr>
          <a:xfrm>
            <a:off x="354026" y="343096"/>
            <a:ext cx="359386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Main Vectors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For Disease Transmission</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7" name="Google Shape;537;p24"/>
          <p:cNvSpPr/>
          <p:nvPr/>
        </p:nvSpPr>
        <p:spPr>
          <a:xfrm>
            <a:off x="5473057" y="1744369"/>
            <a:ext cx="2531368" cy="29853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Ticks</a:t>
            </a: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Lyme Disease</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Rickettsia </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2000"/>
              <a:buFont typeface="Calibri"/>
              <a:buNone/>
            </a:pPr>
            <a:endPar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2000"/>
              <a:buFont typeface="Calibri"/>
              <a:buNone/>
            </a:pPr>
            <a:endParaRPr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2000"/>
              <a:buFont typeface="Arial"/>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Bedbugs &amp; Fleas</a:t>
            </a:r>
            <a:endParaRPr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lvl="0" indent="-114300" algn="l" rtl="0">
              <a:spcBef>
                <a:spcPts val="0"/>
              </a:spcBef>
              <a:spcAft>
                <a:spcPts val="0"/>
              </a:spcAft>
              <a:buClr>
                <a:srgbClr val="DB0000"/>
              </a:buClr>
              <a:buSzPts val="2700"/>
              <a:buFont typeface="Arial"/>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West Nile Fever</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38" name="Google Shape;538;p24"/>
          <p:cNvSpPr/>
          <p:nvPr/>
        </p:nvSpPr>
        <p:spPr>
          <a:xfrm>
            <a:off x="9179998" y="1747024"/>
            <a:ext cx="2531368" cy="29546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Rats &amp; Mice (Urine Contact)</a:t>
            </a: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Leptospirosis</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Rickettsia </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Calibri"/>
              <a:buNone/>
            </a:pPr>
            <a:endPar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2000"/>
              <a:buFont typeface="Arial"/>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Flies</a:t>
            </a:r>
            <a:endParaRPr sz="18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lvl="0" indent="-114300" algn="l" rtl="0">
              <a:spcBef>
                <a:spcPts val="0"/>
              </a:spcBef>
              <a:spcAft>
                <a:spcPts val="0"/>
              </a:spcAft>
              <a:buClr>
                <a:srgbClr val="DB0000"/>
              </a:buClr>
              <a:buSzPts val="2700"/>
              <a:buFont typeface="Arial"/>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DB0000"/>
              </a:buClr>
              <a:buSzPts val="27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West Nile Fever</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539" name="Google Shape;539;p24" descr="A picture containing icon&#10;&#10;Description automatically generated"/>
          <p:cNvPicPr preferRelativeResize="0"/>
          <p:nvPr/>
        </p:nvPicPr>
        <p:blipFill rotWithShape="1">
          <a:blip r:embed="rId3">
            <a:alphaModFix/>
            <a:biLevel thresh="50000"/>
          </a:blip>
          <a:srcRect/>
          <a:stretch/>
        </p:blipFill>
        <p:spPr>
          <a:xfrm>
            <a:off x="4318386" y="3536116"/>
            <a:ext cx="1258827" cy="1283211"/>
          </a:xfrm>
          <a:prstGeom prst="rect">
            <a:avLst/>
          </a:prstGeom>
          <a:noFill/>
          <a:ln>
            <a:noFill/>
          </a:ln>
        </p:spPr>
      </p:pic>
      <p:pic>
        <p:nvPicPr>
          <p:cNvPr id="540" name="Google Shape;540;p24" descr="Logo&#10;&#10;Description automatically generated with low confidence"/>
          <p:cNvPicPr preferRelativeResize="0"/>
          <p:nvPr/>
        </p:nvPicPr>
        <p:blipFill rotWithShape="1">
          <a:blip r:embed="rId4">
            <a:alphaModFix/>
            <a:biLevel thresh="50000"/>
          </a:blip>
          <a:srcRect/>
          <a:stretch/>
        </p:blipFill>
        <p:spPr>
          <a:xfrm>
            <a:off x="8024077" y="1449662"/>
            <a:ext cx="1258827" cy="1283211"/>
          </a:xfrm>
          <a:prstGeom prst="rect">
            <a:avLst/>
          </a:prstGeom>
          <a:noFill/>
          <a:ln>
            <a:noFill/>
          </a:ln>
        </p:spPr>
      </p:pic>
      <p:pic>
        <p:nvPicPr>
          <p:cNvPr id="541" name="Google Shape;541;p24" descr="Icon&#10;&#10;Description automatically generated"/>
          <p:cNvPicPr preferRelativeResize="0"/>
          <p:nvPr/>
        </p:nvPicPr>
        <p:blipFill rotWithShape="1">
          <a:blip r:embed="rId5">
            <a:alphaModFix/>
            <a:biLevel thresh="50000"/>
          </a:blip>
          <a:srcRect/>
          <a:stretch/>
        </p:blipFill>
        <p:spPr>
          <a:xfrm>
            <a:off x="8036837" y="3536117"/>
            <a:ext cx="1258827" cy="1283211"/>
          </a:xfrm>
          <a:prstGeom prst="rect">
            <a:avLst/>
          </a:prstGeom>
          <a:noFill/>
          <a:ln>
            <a:noFill/>
          </a:ln>
        </p:spPr>
      </p:pic>
      <p:pic>
        <p:nvPicPr>
          <p:cNvPr id="542" name="Google Shape;542;p24" descr="Logo, company name&#10;&#10;Description automatically generated"/>
          <p:cNvPicPr preferRelativeResize="0"/>
          <p:nvPr/>
        </p:nvPicPr>
        <p:blipFill rotWithShape="1">
          <a:blip r:embed="rId6">
            <a:alphaModFix/>
            <a:biLevel thresh="50000"/>
          </a:blip>
          <a:srcRect/>
          <a:stretch/>
        </p:blipFill>
        <p:spPr>
          <a:xfrm>
            <a:off x="4291013" y="1650319"/>
            <a:ext cx="1258827" cy="128321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7" name="Google Shape;567;p26" descr="A picture containing outdoor, sitting, bench, wooden&#10;&#10;Description automatically generated"/>
          <p:cNvPicPr preferRelativeResize="0"/>
          <p:nvPr/>
        </p:nvPicPr>
        <p:blipFill rotWithShape="1">
          <a:blip r:embed="rId3">
            <a:alphaModFix/>
          </a:blip>
          <a:srcRect l="7786"/>
          <a:stretch/>
        </p:blipFill>
        <p:spPr>
          <a:xfrm>
            <a:off x="2698644" y="-5347"/>
            <a:ext cx="9493355" cy="6863346"/>
          </a:xfrm>
          <a:prstGeom prst="rect">
            <a:avLst/>
          </a:prstGeom>
          <a:noFill/>
          <a:ln>
            <a:noFill/>
          </a:ln>
        </p:spPr>
      </p:pic>
      <p:sp>
        <p:nvSpPr>
          <p:cNvPr id="565" name="Google Shape;565;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66" name="Google Shape;566;p26"/>
          <p:cNvSpPr txBox="1"/>
          <p:nvPr/>
        </p:nvSpPr>
        <p:spPr>
          <a:xfrm>
            <a:off x="663095" y="343096"/>
            <a:ext cx="327753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Preventative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Measures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78" name="Google Shape;578;p27"/>
          <p:cNvSpPr txBox="1"/>
          <p:nvPr/>
        </p:nvSpPr>
        <p:spPr>
          <a:xfrm>
            <a:off x="933743" y="343096"/>
            <a:ext cx="2745627"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Proper Sanitation Measures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9" name="Google Shape;579;p27"/>
          <p:cNvSpPr/>
          <p:nvPr/>
        </p:nvSpPr>
        <p:spPr>
          <a:xfrm>
            <a:off x="5754822" y="1327595"/>
            <a:ext cx="5706882" cy="19697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Ensure safe excreta disposal </a:t>
            </a: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400"/>
              <a:buFont typeface="Arial"/>
              <a:buNone/>
            </a:pPr>
            <a:r>
              <a:rPr lang="en-U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(latrine construction when necessary)</a:t>
            </a: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lvl="0" indent="-171450" algn="l" rtl="0">
              <a:spcBef>
                <a:spcPts val="0"/>
              </a:spcBef>
              <a:spcAft>
                <a:spcPts val="0"/>
              </a:spcAft>
              <a:buClr>
                <a:schemeClr val="dk1"/>
              </a:buClr>
              <a:buSzPts val="1800"/>
              <a:buFont typeface="Arial"/>
              <a:buNone/>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1800"/>
              <a:buFont typeface="Calibri"/>
              <a:buNone/>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1800"/>
              <a:buFont typeface="Arial"/>
              <a:buNone/>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Proper solid waste collection and disposal</a:t>
            </a: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285750" marR="0" lvl="0" indent="-171450" algn="l" rtl="0">
              <a:spcBef>
                <a:spcPts val="0"/>
              </a:spcBef>
              <a:spcAft>
                <a:spcPts val="0"/>
              </a:spcAft>
              <a:buClr>
                <a:schemeClr val="dk1"/>
              </a:buClr>
              <a:buSzPts val="1800"/>
              <a:buFont typeface="Arial"/>
              <a:buNone/>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Clr>
                <a:schemeClr val="dk1"/>
              </a:buClr>
              <a:buSzPts val="1800"/>
              <a:buFont typeface="Calibri"/>
              <a:buNone/>
            </a:pPr>
            <a:endParaRPr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80" name="Google Shape;580;p27"/>
          <p:cNvSpPr/>
          <p:nvPr/>
        </p:nvSpPr>
        <p:spPr>
          <a:xfrm>
            <a:off x="5754821" y="3167747"/>
            <a:ext cx="5706883" cy="2362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Community education and mobilization to reduce standing water where mosquitoes are likely to breed</a:t>
            </a:r>
            <a:endParaRPr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lnSpc>
                <a:spcPct val="90000"/>
              </a:lnSpc>
              <a:spcBef>
                <a:spcPts val="700"/>
              </a:spcBef>
              <a:spcAft>
                <a:spcPts val="0"/>
              </a:spcAft>
              <a:buClr>
                <a:schemeClr val="dk1"/>
              </a:buClr>
              <a:buSzPts val="1800"/>
              <a:buFont typeface="Calibri"/>
              <a:buNone/>
            </a:pPr>
            <a:endParaRPr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700"/>
              </a:spcBef>
              <a:spcAft>
                <a:spcPts val="0"/>
              </a:spcAft>
              <a:buClr>
                <a:schemeClr val="dk1"/>
              </a:buClr>
              <a:buSzPts val="1800"/>
              <a:buFont typeface="Arial"/>
              <a:buNone/>
            </a:pPr>
            <a:r>
              <a:rPr lang="en-US"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Wash fruits and vegetables before eating</a:t>
            </a:r>
            <a:endParaRPr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700"/>
              </a:spcBef>
              <a:spcAft>
                <a:spcPts val="0"/>
              </a:spcAft>
              <a:buClr>
                <a:schemeClr val="dk1"/>
              </a:buClr>
              <a:buSzPts val="1800"/>
              <a:buFont typeface="Calibri"/>
              <a:buNone/>
            </a:pPr>
            <a:endParaRPr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700"/>
              </a:spcBef>
              <a:spcAft>
                <a:spcPts val="0"/>
              </a:spcAft>
              <a:buClr>
                <a:schemeClr val="dk1"/>
              </a:buClr>
              <a:buSzPts val="1800"/>
              <a:buFont typeface="Arial"/>
              <a:buNone/>
            </a:pPr>
            <a:r>
              <a:rPr lang="en-US"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Do not eat raw or undercooked meat or eggs</a:t>
            </a:r>
            <a:endParaRPr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581" name="Google Shape;581;p27" descr="Icon&#10;&#10;Description automatically generated"/>
          <p:cNvPicPr preferRelativeResize="0"/>
          <p:nvPr/>
        </p:nvPicPr>
        <p:blipFill rotWithShape="1">
          <a:blip r:embed="rId3">
            <a:alphaModFix/>
            <a:duotone>
              <a:prstClr val="black"/>
              <a:schemeClr val="accent1">
                <a:tint val="45000"/>
                <a:satMod val="400000"/>
              </a:schemeClr>
            </a:duotone>
          </a:blip>
          <a:srcRect/>
          <a:stretch/>
        </p:blipFill>
        <p:spPr>
          <a:xfrm>
            <a:off x="4936246" y="3203255"/>
            <a:ext cx="763072" cy="777853"/>
          </a:xfrm>
          <a:prstGeom prst="rect">
            <a:avLst/>
          </a:prstGeom>
          <a:noFill/>
          <a:ln>
            <a:noFill/>
          </a:ln>
        </p:spPr>
      </p:pic>
      <p:pic>
        <p:nvPicPr>
          <p:cNvPr id="582" name="Google Shape;582;p27" descr="Icon&#10;&#10;Description automatically generated"/>
          <p:cNvPicPr preferRelativeResize="0"/>
          <p:nvPr/>
        </p:nvPicPr>
        <p:blipFill rotWithShape="1">
          <a:blip r:embed="rId4">
            <a:alphaModFix/>
            <a:duotone>
              <a:prstClr val="black"/>
              <a:schemeClr val="accent1">
                <a:tint val="45000"/>
                <a:satMod val="400000"/>
              </a:schemeClr>
            </a:duotone>
          </a:blip>
          <a:srcRect/>
          <a:stretch/>
        </p:blipFill>
        <p:spPr>
          <a:xfrm>
            <a:off x="4991749" y="4203220"/>
            <a:ext cx="763072" cy="777853"/>
          </a:xfrm>
          <a:prstGeom prst="rect">
            <a:avLst/>
          </a:prstGeom>
          <a:noFill/>
          <a:ln>
            <a:noFill/>
          </a:ln>
        </p:spPr>
      </p:pic>
      <p:pic>
        <p:nvPicPr>
          <p:cNvPr id="583" name="Google Shape;583;p27" descr="Icon&#10;&#10;Description automatically generated"/>
          <p:cNvPicPr preferRelativeResize="0"/>
          <p:nvPr/>
        </p:nvPicPr>
        <p:blipFill rotWithShape="1">
          <a:blip r:embed="rId5">
            <a:alphaModFix/>
            <a:duotone>
              <a:prstClr val="black"/>
              <a:schemeClr val="accent1">
                <a:tint val="45000"/>
                <a:satMod val="400000"/>
              </a:schemeClr>
            </a:duotone>
          </a:blip>
          <a:srcRect/>
          <a:stretch/>
        </p:blipFill>
        <p:spPr>
          <a:xfrm>
            <a:off x="4943377" y="1265031"/>
            <a:ext cx="763072" cy="777853"/>
          </a:xfrm>
          <a:prstGeom prst="rect">
            <a:avLst/>
          </a:prstGeom>
          <a:noFill/>
          <a:ln>
            <a:noFill/>
          </a:ln>
        </p:spPr>
      </p:pic>
      <p:pic>
        <p:nvPicPr>
          <p:cNvPr id="584" name="Google Shape;584;p27" descr="A picture containing text, container, light&#10;&#10;Description automatically generated"/>
          <p:cNvPicPr preferRelativeResize="0"/>
          <p:nvPr/>
        </p:nvPicPr>
        <p:blipFill rotWithShape="1">
          <a:blip r:embed="rId6">
            <a:alphaModFix/>
            <a:duotone>
              <a:prstClr val="black"/>
              <a:schemeClr val="accent1">
                <a:tint val="45000"/>
                <a:satMod val="400000"/>
              </a:schemeClr>
            </a:duotone>
          </a:blip>
          <a:srcRect/>
          <a:stretch/>
        </p:blipFill>
        <p:spPr>
          <a:xfrm>
            <a:off x="4943377" y="2264996"/>
            <a:ext cx="763072" cy="777853"/>
          </a:xfrm>
          <a:prstGeom prst="rect">
            <a:avLst/>
          </a:prstGeom>
          <a:noFill/>
          <a:ln>
            <a:noFill/>
          </a:ln>
        </p:spPr>
      </p:pic>
      <p:pic>
        <p:nvPicPr>
          <p:cNvPr id="586" name="Google Shape;586;p27" descr="Shape, icon&#10;&#10;Description automatically generated"/>
          <p:cNvPicPr preferRelativeResize="0"/>
          <p:nvPr/>
        </p:nvPicPr>
        <p:blipFill rotWithShape="1">
          <a:blip r:embed="rId7">
            <a:alphaModFix/>
            <a:duotone>
              <a:prstClr val="black"/>
              <a:schemeClr val="accent1">
                <a:tint val="45000"/>
                <a:satMod val="400000"/>
              </a:schemeClr>
            </a:duotone>
          </a:blip>
          <a:srcRect/>
          <a:stretch/>
        </p:blipFill>
        <p:spPr>
          <a:xfrm>
            <a:off x="4991749" y="4947389"/>
            <a:ext cx="763072" cy="77785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32" name="Google Shape;632;p29"/>
          <p:cNvSpPr txBox="1"/>
          <p:nvPr/>
        </p:nvSpPr>
        <p:spPr>
          <a:xfrm>
            <a:off x="813911" y="427915"/>
            <a:ext cx="2593318"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Personal Hygiene Measures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3" name="Google Shape;633;p29"/>
          <p:cNvSpPr/>
          <p:nvPr/>
        </p:nvSpPr>
        <p:spPr>
          <a:xfrm>
            <a:off x="5857755" y="1288872"/>
            <a:ext cx="574958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Wash your hands thoroughly and regularly using soap and water or an alcohol base sanitizer</a:t>
            </a:r>
            <a:endParaRPr b="1" dirty="0">
              <a:latin typeface="Open sans" panose="020B0606030504020204" pitchFamily="34" charset="0"/>
              <a:ea typeface="Open sans" panose="020B0606030504020204" pitchFamily="34" charset="0"/>
              <a:cs typeface="Open sans" panose="020B0606030504020204" pitchFamily="34" charset="0"/>
            </a:endParaRPr>
          </a:p>
        </p:txBody>
      </p:sp>
      <p:sp>
        <p:nvSpPr>
          <p:cNvPr id="634" name="Google Shape;634;p29"/>
          <p:cNvSpPr/>
          <p:nvPr/>
        </p:nvSpPr>
        <p:spPr>
          <a:xfrm>
            <a:off x="5857755" y="3196558"/>
            <a:ext cx="574958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Cover your mouth with a tissue when you sneeze or cough</a:t>
            </a:r>
            <a:endParaRPr b="1">
              <a:latin typeface="Open sans" panose="020B0606030504020204" pitchFamily="34" charset="0"/>
              <a:ea typeface="Open sans" panose="020B0606030504020204" pitchFamily="34" charset="0"/>
              <a:cs typeface="Open sans" panose="020B0606030504020204" pitchFamily="34" charset="0"/>
            </a:endParaRPr>
          </a:p>
        </p:txBody>
      </p:sp>
      <p:sp>
        <p:nvSpPr>
          <p:cNvPr id="635" name="Google Shape;635;p29"/>
          <p:cNvSpPr/>
          <p:nvPr/>
        </p:nvSpPr>
        <p:spPr>
          <a:xfrm>
            <a:off x="5857755" y="5019425"/>
            <a:ext cx="574958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Proper daily dental hygiene</a:t>
            </a:r>
            <a:endParaRPr b="1">
              <a:latin typeface="Open sans" panose="020B0606030504020204" pitchFamily="34" charset="0"/>
              <a:ea typeface="Open sans" panose="020B0606030504020204" pitchFamily="34" charset="0"/>
              <a:cs typeface="Open sans" panose="020B0606030504020204" pitchFamily="34" charset="0"/>
            </a:endParaRPr>
          </a:p>
        </p:txBody>
      </p:sp>
      <p:pic>
        <p:nvPicPr>
          <p:cNvPr id="636" name="Google Shape;636;p29" descr="Icon&#10;&#10;Description automatically generated"/>
          <p:cNvPicPr preferRelativeResize="0"/>
          <p:nvPr/>
        </p:nvPicPr>
        <p:blipFill rotWithShape="1">
          <a:blip r:embed="rId3">
            <a:alphaModFix/>
            <a:duotone>
              <a:prstClr val="black"/>
              <a:srgbClr val="D9C3A5">
                <a:tint val="50000"/>
                <a:satMod val="180000"/>
              </a:srgbClr>
            </a:duotone>
          </a:blip>
          <a:srcRect/>
          <a:stretch/>
        </p:blipFill>
        <p:spPr>
          <a:xfrm>
            <a:off x="4596276" y="4577853"/>
            <a:ext cx="1258827" cy="1283211"/>
          </a:xfrm>
          <a:prstGeom prst="rect">
            <a:avLst/>
          </a:prstGeom>
          <a:noFill/>
          <a:ln>
            <a:noFill/>
          </a:ln>
        </p:spPr>
      </p:pic>
      <p:pic>
        <p:nvPicPr>
          <p:cNvPr id="637" name="Google Shape;637;p29" descr="Icon&#10;&#10;Description automatically generated"/>
          <p:cNvPicPr preferRelativeResize="0"/>
          <p:nvPr/>
        </p:nvPicPr>
        <p:blipFill rotWithShape="1">
          <a:blip r:embed="rId4">
            <a:alphaModFix/>
            <a:duotone>
              <a:prstClr val="black"/>
              <a:srgbClr val="D9C3A5">
                <a:tint val="50000"/>
                <a:satMod val="180000"/>
              </a:srgbClr>
            </a:duotone>
          </a:blip>
          <a:srcRect/>
          <a:stretch/>
        </p:blipFill>
        <p:spPr>
          <a:xfrm>
            <a:off x="4596276" y="2621193"/>
            <a:ext cx="1258827" cy="1283211"/>
          </a:xfrm>
          <a:prstGeom prst="rect">
            <a:avLst/>
          </a:prstGeom>
          <a:noFill/>
          <a:ln>
            <a:noFill/>
          </a:ln>
        </p:spPr>
      </p:pic>
      <p:pic>
        <p:nvPicPr>
          <p:cNvPr id="638" name="Google Shape;638;p29" descr="Icon&#10;&#10;Description automatically generated"/>
          <p:cNvPicPr preferRelativeResize="0"/>
          <p:nvPr/>
        </p:nvPicPr>
        <p:blipFill rotWithShape="1">
          <a:blip r:embed="rId5">
            <a:alphaModFix/>
            <a:duotone>
              <a:prstClr val="black"/>
              <a:srgbClr val="D9C3A5">
                <a:tint val="50000"/>
                <a:satMod val="180000"/>
              </a:srgbClr>
            </a:duotone>
          </a:blip>
          <a:srcRect/>
          <a:stretch/>
        </p:blipFill>
        <p:spPr>
          <a:xfrm>
            <a:off x="4596276" y="892322"/>
            <a:ext cx="1258827" cy="12832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9" name="Google Shape;649;p30"/>
          <p:cNvSpPr txBox="1"/>
          <p:nvPr/>
        </p:nvSpPr>
        <p:spPr>
          <a:xfrm>
            <a:off x="690444" y="343096"/>
            <a:ext cx="2797216"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ECV: </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Epidemic Control For Volunteers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650" name="Google Shape;650;p30"/>
          <p:cNvSpPr txBox="1"/>
          <p:nvPr/>
        </p:nvSpPr>
        <p:spPr>
          <a:xfrm>
            <a:off x="8101910" y="1315911"/>
            <a:ext cx="3530278" cy="34162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DB0000"/>
              </a:buClr>
              <a:buSzPts val="3000"/>
              <a:buFont typeface="Noto Sans Symbols"/>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Training manual </a:t>
            </a: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200000"/>
              </a:lnSpc>
              <a:spcBef>
                <a:spcPts val="0"/>
              </a:spcBef>
              <a:spcAft>
                <a:spcPts val="0"/>
              </a:spcAft>
              <a:buClr>
                <a:srgbClr val="DB0000"/>
              </a:buClr>
              <a:buSzPts val="3000"/>
              <a:buFont typeface="Noto Sans Symbols"/>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Disease tools</a:t>
            </a: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200000"/>
              </a:lnSpc>
              <a:spcBef>
                <a:spcPts val="0"/>
              </a:spcBef>
              <a:spcAft>
                <a:spcPts val="0"/>
              </a:spcAft>
              <a:buClr>
                <a:srgbClr val="DB0000"/>
              </a:buClr>
              <a:buSzPts val="3000"/>
              <a:buFont typeface="Noto Sans Symbols"/>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Action tools</a:t>
            </a:r>
            <a:endParaRPr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200000"/>
              </a:lnSpc>
              <a:spcBef>
                <a:spcPts val="0"/>
              </a:spcBef>
              <a:spcAft>
                <a:spcPts val="0"/>
              </a:spcAft>
              <a:buClr>
                <a:srgbClr val="DB0000"/>
              </a:buClr>
              <a:buSzPts val="3000"/>
              <a:buFont typeface="Noto Sans Symbols"/>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Community Message Tools</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95250" algn="l" rtl="0">
              <a:spcBef>
                <a:spcPts val="0"/>
              </a:spcBef>
              <a:spcAft>
                <a:spcPts val="0"/>
              </a:spcAft>
              <a:buClr>
                <a:srgbClr val="DB0000"/>
              </a:buClr>
              <a:buSzPts val="3000"/>
              <a:buFont typeface="Arial"/>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Access the revised toolkit online at: http://ifrcgo.org/ecv-toolkit/  </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651" name="Google Shape;651;p30"/>
          <p:cNvPicPr preferRelativeResize="0"/>
          <p:nvPr/>
        </p:nvPicPr>
        <p:blipFill rotWithShape="1">
          <a:blip r:embed="rId3">
            <a:alphaModFix/>
          </a:blip>
          <a:srcRect/>
          <a:stretch/>
        </p:blipFill>
        <p:spPr>
          <a:xfrm>
            <a:off x="4461493" y="889609"/>
            <a:ext cx="3530277" cy="48689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80" name="Google Shape;180;p2"/>
          <p:cNvSpPr/>
          <p:nvPr/>
        </p:nvSpPr>
        <p:spPr>
          <a:xfrm>
            <a:off x="633576" y="174148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Objectives</a:t>
            </a:r>
            <a:endParaRPr sz="40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81" name="Google Shape;181;p2"/>
          <p:cNvSpPr/>
          <p:nvPr/>
        </p:nvSpPr>
        <p:spPr>
          <a:xfrm>
            <a:off x="1058408" y="2748002"/>
            <a:ext cx="10713083"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F5333F"/>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The Effects of Disasters on Health &amp; Vulnerable Groups</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Identify Common Diseases In Emergencies</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Understand CDRT’s Role In Risk Assessment Activities</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Obtain Information on Preventive measures For Communicable Diseases</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rgbClr val="F5333F"/>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Life-threatening Conditions- Airway Obstruction, Controlling Bleeding and Treating Shock</a:t>
            </a:r>
            <a:endParaRPr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Clr>
                <a:srgbClr val="F5333F"/>
              </a:buClr>
              <a:buSzPts val="2000"/>
              <a:buFont typeface="Noto Sans Symbols"/>
              <a:buChar char="✔"/>
            </a:pPr>
            <a:r>
              <a:rPr lang="en-US" sz="2000" dirty="0">
                <a:solidFill>
                  <a:schemeClr val="lt1"/>
                </a:solidFill>
                <a:latin typeface="Open sans"/>
                <a:ea typeface="Open sans"/>
                <a:cs typeface="Open sans"/>
              </a:rPr>
              <a:t>Understand The Basics Of  Triage </a:t>
            </a:r>
            <a:endParaRPr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2" name="Google Shape;182;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62" name="Google Shape;662;p31"/>
          <p:cNvSpPr txBox="1"/>
          <p:nvPr/>
        </p:nvSpPr>
        <p:spPr>
          <a:xfrm>
            <a:off x="403158" y="343096"/>
            <a:ext cx="350413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Disease, Actions &amp;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Community Message Tools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63" name="Google Shape;663;p31"/>
          <p:cNvPicPr preferRelativeResize="0"/>
          <p:nvPr/>
        </p:nvPicPr>
        <p:blipFill rotWithShape="1">
          <a:blip r:embed="rId3">
            <a:alphaModFix/>
          </a:blip>
          <a:srcRect/>
          <a:stretch/>
        </p:blipFill>
        <p:spPr>
          <a:xfrm>
            <a:off x="4326924" y="1327292"/>
            <a:ext cx="3166512" cy="4198067"/>
          </a:xfrm>
          <a:prstGeom prst="rect">
            <a:avLst/>
          </a:prstGeom>
          <a:noFill/>
          <a:ln>
            <a:noFill/>
          </a:ln>
        </p:spPr>
      </p:pic>
      <p:pic>
        <p:nvPicPr>
          <p:cNvPr id="664" name="Google Shape;664;p31"/>
          <p:cNvPicPr preferRelativeResize="0"/>
          <p:nvPr/>
        </p:nvPicPr>
        <p:blipFill rotWithShape="1">
          <a:blip r:embed="rId4">
            <a:alphaModFix/>
          </a:blip>
          <a:srcRect/>
          <a:stretch/>
        </p:blipFill>
        <p:spPr>
          <a:xfrm>
            <a:off x="7648376" y="199761"/>
            <a:ext cx="3194368" cy="4198067"/>
          </a:xfrm>
          <a:prstGeom prst="rect">
            <a:avLst/>
          </a:prstGeom>
          <a:noFill/>
          <a:ln>
            <a:noFill/>
          </a:ln>
        </p:spPr>
      </p:pic>
      <p:pic>
        <p:nvPicPr>
          <p:cNvPr id="665" name="Google Shape;665;p31"/>
          <p:cNvPicPr preferRelativeResize="0"/>
          <p:nvPr/>
        </p:nvPicPr>
        <p:blipFill rotWithShape="1">
          <a:blip r:embed="rId5">
            <a:alphaModFix/>
          </a:blip>
          <a:srcRect/>
          <a:stretch/>
        </p:blipFill>
        <p:spPr>
          <a:xfrm>
            <a:off x="9397783" y="3456884"/>
            <a:ext cx="2604211" cy="32013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76" name="Google Shape;676;p32"/>
          <p:cNvSpPr txBox="1"/>
          <p:nvPr/>
        </p:nvSpPr>
        <p:spPr>
          <a:xfrm>
            <a:off x="403158" y="343096"/>
            <a:ext cx="350413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Community Based Health And First Aid</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3600" b="1"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eCBHFA</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677" name="Google Shape;677;p32"/>
          <p:cNvSpPr txBox="1"/>
          <p:nvPr/>
        </p:nvSpPr>
        <p:spPr>
          <a:xfrm>
            <a:off x="4947494" y="802800"/>
            <a:ext cx="6493391" cy="2585283"/>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rgbClr val="DB0000"/>
              </a:buClr>
              <a:buSzPts val="3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RCRC approach used to empower communities to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identify and address their health issues </a:t>
            </a:r>
            <a:endParaRPr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342900" marR="0" lvl="0" indent="-152400" algn="l" rtl="0">
              <a:lnSpc>
                <a:spcPct val="90000"/>
              </a:lnSpc>
              <a:spcBef>
                <a:spcPts val="0"/>
              </a:spcBef>
              <a:spcAft>
                <a:spcPts val="0"/>
              </a:spcAft>
              <a:buClr>
                <a:srgbClr val="DB0000"/>
              </a:buClr>
              <a:buSzPts val="3000"/>
              <a:buFont typeface="Arial"/>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0"/>
              </a:spcBef>
              <a:spcAft>
                <a:spcPts val="0"/>
              </a:spcAft>
              <a:buClr>
                <a:srgbClr val="DB0000"/>
              </a:buClr>
              <a:buSzPts val="3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Volunteers are trained in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5 core modules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and develop community action plans with the community</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342900" marR="0" lvl="0" indent="-152400" algn="l" rtl="0">
              <a:lnSpc>
                <a:spcPct val="90000"/>
              </a:lnSpc>
              <a:spcBef>
                <a:spcPts val="0"/>
              </a:spcBef>
              <a:spcAft>
                <a:spcPts val="0"/>
              </a:spcAft>
              <a:buClr>
                <a:srgbClr val="DB0000"/>
              </a:buClr>
              <a:buSzPts val="3000"/>
              <a:buFont typeface="Arial"/>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0"/>
              </a:spcBef>
              <a:spcAft>
                <a:spcPts val="0"/>
              </a:spcAft>
              <a:buClr>
                <a:srgbClr val="DB0000"/>
              </a:buClr>
              <a:buSzPts val="3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Prevention modules are implemented based on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community needs and action plans</a:t>
            </a:r>
            <a:endParaRPr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78" name="Google Shape;678;p32"/>
          <p:cNvSpPr txBox="1"/>
          <p:nvPr/>
        </p:nvSpPr>
        <p:spPr>
          <a:xfrm>
            <a:off x="4947494" y="4030018"/>
            <a:ext cx="6493391" cy="175428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Related </a:t>
            </a:r>
            <a:r>
              <a:rPr lang="en-US" sz="2000" b="1"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eCBHFA</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prevention modules:</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http://ifrc-ecbhfa.org/guides-and-tools/</a:t>
            </a:r>
            <a:endParaRPr sz="20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152400" algn="l" rtl="0">
              <a:lnSpc>
                <a:spcPct val="90000"/>
              </a:lnSpc>
              <a:spcBef>
                <a:spcPts val="0"/>
              </a:spcBef>
              <a:spcAft>
                <a:spcPts val="0"/>
              </a:spcAft>
              <a:buClr>
                <a:srgbClr val="DB0000"/>
              </a:buClr>
              <a:buSzPts val="3000"/>
              <a:buFont typeface="Arial"/>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0"/>
              </a:spcBef>
              <a:spcAft>
                <a:spcPts val="0"/>
              </a:spcAft>
              <a:buClr>
                <a:srgbClr val="DB0000"/>
              </a:buClr>
              <a:buSzPts val="3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Health in Emergencies</a:t>
            </a:r>
            <a:endParaRPr sz="20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152400" algn="l" rtl="0">
              <a:lnSpc>
                <a:spcPct val="90000"/>
              </a:lnSpc>
              <a:spcBef>
                <a:spcPts val="0"/>
              </a:spcBef>
              <a:spcAft>
                <a:spcPts val="0"/>
              </a:spcAft>
              <a:buClr>
                <a:srgbClr val="DB0000"/>
              </a:buClr>
              <a:buSzPts val="3000"/>
              <a:buFont typeface="Arial"/>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0"/>
              </a:spcBef>
              <a:spcAft>
                <a:spcPts val="0"/>
              </a:spcAft>
              <a:buClr>
                <a:srgbClr val="DB0000"/>
              </a:buClr>
              <a:buSzPts val="3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Communicable Disease Prevention</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3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89" name="Google Shape;689;p33"/>
          <p:cNvSpPr txBox="1"/>
          <p:nvPr/>
        </p:nvSpPr>
        <p:spPr>
          <a:xfrm>
            <a:off x="336985" y="331666"/>
            <a:ext cx="350413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Life-Threating Conditions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0" name="Google Shape;690;p33"/>
          <p:cNvSpPr txBox="1"/>
          <p:nvPr/>
        </p:nvSpPr>
        <p:spPr>
          <a:xfrm>
            <a:off x="6748715" y="1467850"/>
            <a:ext cx="4211052" cy="4188799"/>
          </a:xfrm>
          <a:prstGeom prst="rect">
            <a:avLst/>
          </a:prstGeom>
          <a:noFill/>
          <a:ln>
            <a:noFill/>
          </a:ln>
        </p:spPr>
        <p:txBody>
          <a:bodyPr spcFirstLastPara="1" wrap="square" lIns="91425" tIns="45700" rIns="91425" bIns="45700" anchor="t" anchorCtr="0">
            <a:spAutoFit/>
          </a:bodyPr>
          <a:lstStyle/>
          <a:p>
            <a:pPr marL="342900" marR="0" lvl="0" indent="-152400" algn="l" rtl="0">
              <a:lnSpc>
                <a:spcPct val="90000"/>
              </a:lnSpc>
              <a:spcBef>
                <a:spcPts val="0"/>
              </a:spcBef>
              <a:spcAft>
                <a:spcPts val="0"/>
              </a:spcAft>
              <a:buClr>
                <a:srgbClr val="DB0000"/>
              </a:buClr>
              <a:buSzPts val="3000"/>
              <a:buFont typeface="Arial"/>
              <a:buNone/>
            </a:pPr>
            <a:endParaRPr sz="1800" b="1"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250000"/>
              </a:lnSpc>
              <a:spcBef>
                <a:spcPts val="0"/>
              </a:spcBef>
              <a:spcAft>
                <a:spcPts val="0"/>
              </a:spcAft>
              <a:buClr>
                <a:srgbClr val="F5333F"/>
              </a:buClr>
              <a:buSzPts val="3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Airway Obstruction</a:t>
            </a:r>
            <a:endParaRPr sz="2000" dirty="0">
              <a:latin typeface="Open sans" panose="020B0606030504020204" pitchFamily="34" charset="0"/>
              <a:ea typeface="Open sans" panose="020B0606030504020204" pitchFamily="34" charset="0"/>
              <a:cs typeface="Open sans" panose="020B0606030504020204" pitchFamily="34" charset="0"/>
            </a:endParaRPr>
          </a:p>
          <a:p>
            <a:pPr marL="533400" marR="0" lvl="0" indent="-342900" algn="l" rtl="0">
              <a:lnSpc>
                <a:spcPct val="250000"/>
              </a:lnSpc>
              <a:spcBef>
                <a:spcPts val="0"/>
              </a:spcBef>
              <a:spcAft>
                <a:spcPts val="0"/>
              </a:spcAft>
              <a:buClr>
                <a:srgbClr val="F5333F"/>
              </a:buClr>
              <a:buSzPts val="30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250000"/>
              </a:lnSpc>
              <a:spcBef>
                <a:spcPts val="0"/>
              </a:spcBef>
              <a:spcAft>
                <a:spcPts val="0"/>
              </a:spcAft>
              <a:buClr>
                <a:srgbClr val="F5333F"/>
              </a:buClr>
              <a:buSzPts val="3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Bleeding</a:t>
            </a:r>
            <a:endParaRPr sz="2000" dirty="0">
              <a:latin typeface="Open sans" panose="020B0606030504020204" pitchFamily="34" charset="0"/>
              <a:ea typeface="Open sans" panose="020B0606030504020204" pitchFamily="34" charset="0"/>
              <a:cs typeface="Open sans" panose="020B0606030504020204" pitchFamily="34" charset="0"/>
            </a:endParaRPr>
          </a:p>
          <a:p>
            <a:pPr marL="533400" marR="0" lvl="0" indent="-342900" algn="l" rtl="0">
              <a:lnSpc>
                <a:spcPct val="250000"/>
              </a:lnSpc>
              <a:spcBef>
                <a:spcPts val="0"/>
              </a:spcBef>
              <a:spcAft>
                <a:spcPts val="0"/>
              </a:spcAft>
              <a:buClr>
                <a:srgbClr val="F5333F"/>
              </a:buClr>
              <a:buSzPts val="30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250000"/>
              </a:lnSpc>
              <a:spcBef>
                <a:spcPts val="0"/>
              </a:spcBef>
              <a:spcAft>
                <a:spcPts val="0"/>
              </a:spcAft>
              <a:buClr>
                <a:srgbClr val="F5333F"/>
              </a:buClr>
              <a:buSzPts val="30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Shock</a:t>
            </a:r>
            <a:endParaRPr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91" name="Google Shape;691;p33" descr="Icon&#10;&#10;Description automatically generated"/>
          <p:cNvPicPr preferRelativeResize="0"/>
          <p:nvPr/>
        </p:nvPicPr>
        <p:blipFill rotWithShape="1">
          <a:blip r:embed="rId3">
            <a:alphaModFix/>
            <a:duotone>
              <a:prstClr val="black"/>
              <a:schemeClr val="accent2">
                <a:tint val="45000"/>
                <a:satMod val="400000"/>
              </a:schemeClr>
            </a:duotone>
          </a:blip>
          <a:srcRect/>
          <a:stretch/>
        </p:blipFill>
        <p:spPr>
          <a:xfrm>
            <a:off x="5219054" y="4605620"/>
            <a:ext cx="1258827" cy="1283211"/>
          </a:xfrm>
          <a:prstGeom prst="rect">
            <a:avLst/>
          </a:prstGeom>
          <a:noFill/>
          <a:ln>
            <a:noFill/>
          </a:ln>
        </p:spPr>
      </p:pic>
      <p:pic>
        <p:nvPicPr>
          <p:cNvPr id="692" name="Google Shape;692;p33" descr="Icon&#10;&#10;Description automatically generated"/>
          <p:cNvPicPr preferRelativeResize="0"/>
          <p:nvPr/>
        </p:nvPicPr>
        <p:blipFill rotWithShape="1">
          <a:blip r:embed="rId4">
            <a:alphaModFix/>
            <a:duotone>
              <a:prstClr val="black"/>
              <a:schemeClr val="accent2">
                <a:tint val="45000"/>
                <a:satMod val="400000"/>
              </a:schemeClr>
            </a:duotone>
          </a:blip>
          <a:srcRect/>
          <a:stretch/>
        </p:blipFill>
        <p:spPr>
          <a:xfrm>
            <a:off x="5219054" y="1676739"/>
            <a:ext cx="1258827" cy="1283211"/>
          </a:xfrm>
          <a:prstGeom prst="rect">
            <a:avLst/>
          </a:prstGeom>
          <a:noFill/>
          <a:ln>
            <a:noFill/>
          </a:ln>
        </p:spPr>
      </p:pic>
      <p:pic>
        <p:nvPicPr>
          <p:cNvPr id="693" name="Google Shape;693;p33" descr="Icon&#10;&#10;Description automatically generated"/>
          <p:cNvPicPr preferRelativeResize="0"/>
          <p:nvPr/>
        </p:nvPicPr>
        <p:blipFill rotWithShape="1">
          <a:blip r:embed="rId5">
            <a:alphaModFix/>
            <a:duotone>
              <a:prstClr val="black"/>
              <a:schemeClr val="accent2">
                <a:tint val="45000"/>
                <a:satMod val="400000"/>
              </a:schemeClr>
            </a:duotone>
          </a:blip>
          <a:srcRect/>
          <a:stretch/>
        </p:blipFill>
        <p:spPr>
          <a:xfrm>
            <a:off x="5179742" y="3070422"/>
            <a:ext cx="1258827" cy="1283211"/>
          </a:xfrm>
          <a:prstGeom prst="rect">
            <a:avLst/>
          </a:prstGeom>
          <a:noFill/>
          <a:ln>
            <a:noFill/>
          </a:ln>
        </p:spPr>
      </p:pic>
      <p:sp>
        <p:nvSpPr>
          <p:cNvPr id="2" name="TextBox 1">
            <a:extLst>
              <a:ext uri="{FF2B5EF4-FFF2-40B4-BE49-F238E27FC236}">
                <a16:creationId xmlns:a16="http://schemas.microsoft.com/office/drawing/2014/main" id="{88E173DF-7C5B-3E96-DEAB-8C91A44D235A}"/>
              </a:ext>
            </a:extLst>
          </p:cNvPr>
          <p:cNvSpPr txBox="1"/>
          <p:nvPr/>
        </p:nvSpPr>
        <p:spPr>
          <a:xfrm>
            <a:off x="4408470" y="538261"/>
            <a:ext cx="7633821" cy="677108"/>
          </a:xfrm>
          <a:prstGeom prst="rect">
            <a:avLst/>
          </a:prstGeom>
          <a:noFill/>
        </p:spPr>
        <p:txBody>
          <a:bodyPr wrap="none" rtlCol="0">
            <a:spAutoFit/>
          </a:bodyPr>
          <a:lstStyle/>
          <a:p>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The three main “Killers” in a medical emergency </a:t>
            </a:r>
            <a:endParaRPr lang="en-US" sz="24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4"/>
          <p:cNvSpPr/>
          <p:nvPr/>
        </p:nvSpPr>
        <p:spPr>
          <a:xfrm>
            <a:off x="0" y="0"/>
            <a:ext cx="4211052"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05" name="Google Shape;705;p34"/>
          <p:cNvSpPr/>
          <p:nvPr/>
        </p:nvSpPr>
        <p:spPr>
          <a:xfrm>
            <a:off x="473162" y="1613708"/>
            <a:ext cx="3561908"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Treating</a:t>
            </a: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an Airway Obstruction- </a:t>
            </a:r>
            <a:r>
              <a:rPr lang="en-US" sz="36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Opening </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the </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Airways</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aphicFrame>
        <p:nvGraphicFramePr>
          <p:cNvPr id="706" name="Google Shape;706;p34"/>
          <p:cNvGraphicFramePr/>
          <p:nvPr>
            <p:extLst>
              <p:ext uri="{D42A27DB-BD31-4B8C-83A1-F6EECF244321}">
                <p14:modId xmlns:p14="http://schemas.microsoft.com/office/powerpoint/2010/main" val="753190164"/>
              </p:ext>
            </p:extLst>
          </p:nvPr>
        </p:nvGraphicFramePr>
        <p:xfrm>
          <a:off x="4535624" y="1721038"/>
          <a:ext cx="7331800" cy="4690875"/>
        </p:xfrm>
        <a:graphic>
          <a:graphicData uri="http://schemas.openxmlformats.org/drawingml/2006/table">
            <a:tbl>
              <a:tblPr>
                <a:noFill/>
                <a:tableStyleId>{134855F1-5D42-4AF7-9167-CBC345A2D762}</a:tableStyleId>
              </a:tblPr>
              <a:tblGrid>
                <a:gridCol w="1232525">
                  <a:extLst>
                    <a:ext uri="{9D8B030D-6E8A-4147-A177-3AD203B41FA5}">
                      <a16:colId xmlns:a16="http://schemas.microsoft.com/office/drawing/2014/main" val="20000"/>
                    </a:ext>
                  </a:extLst>
                </a:gridCol>
                <a:gridCol w="6099275">
                  <a:extLst>
                    <a:ext uri="{9D8B030D-6E8A-4147-A177-3AD203B41FA5}">
                      <a16:colId xmlns:a16="http://schemas.microsoft.com/office/drawing/2014/main" val="20001"/>
                    </a:ext>
                  </a:extLst>
                </a:gridCol>
              </a:tblGrid>
              <a:tr h="669100">
                <a:tc>
                  <a:txBody>
                    <a:bodyPr/>
                    <a:lstStyle/>
                    <a:p>
                      <a:pPr marL="0" marR="0" lvl="0" indent="0" algn="ctr" rtl="0">
                        <a:lnSpc>
                          <a:spcPct val="150000"/>
                        </a:lnSpc>
                        <a:spcBef>
                          <a:spcPts val="0"/>
                        </a:spcBef>
                        <a:spcAft>
                          <a:spcPts val="0"/>
                        </a:spcAft>
                        <a:buNone/>
                      </a:pPr>
                      <a:r>
                        <a:rPr lang="en-US" sz="2000" b="1"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STEP</a:t>
                      </a:r>
                      <a:endParaRPr sz="2000" b="1"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rgbClr val="323232"/>
                    </a:solidFill>
                  </a:tcPr>
                </a:tc>
                <a:tc>
                  <a:txBody>
                    <a:bodyPr/>
                    <a:lstStyle/>
                    <a:p>
                      <a:pPr marL="0" marR="0" lvl="0" indent="0" algn="l" rtl="0">
                        <a:lnSpc>
                          <a:spcPct val="150000"/>
                        </a:lnSpc>
                        <a:spcBef>
                          <a:spcPts val="0"/>
                        </a:spcBef>
                        <a:spcAft>
                          <a:spcPts val="0"/>
                        </a:spcAft>
                        <a:buNone/>
                      </a:pPr>
                      <a:r>
                        <a:rPr lang="en-US" sz="2000" b="1"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ACTION</a:t>
                      </a:r>
                      <a:endParaRPr sz="2000" b="1"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chemeClr val="bg1">
                        <a:lumMod val="65000"/>
                        <a:alpha val="28627"/>
                      </a:schemeClr>
                    </a:solidFill>
                  </a:tcPr>
                </a:tc>
                <a:extLst>
                  <a:ext uri="{0D108BD9-81ED-4DB2-BD59-A6C34878D82A}">
                    <a16:rowId xmlns:a16="http://schemas.microsoft.com/office/drawing/2014/main" val="10000"/>
                  </a:ext>
                </a:extLst>
              </a:tr>
              <a:tr h="621475">
                <a:tc>
                  <a:txBody>
                    <a:bodyPr/>
                    <a:lstStyle/>
                    <a:p>
                      <a:pPr marL="0" marR="0" lvl="0" indent="0" algn="ctr" rtl="0">
                        <a:lnSpc>
                          <a:spcPct val="100000"/>
                        </a:lnSpc>
                        <a:spcBef>
                          <a:spcPts val="0"/>
                        </a:spcBef>
                        <a:spcAft>
                          <a:spcPts val="0"/>
                        </a:spcAft>
                        <a:buNone/>
                      </a:pPr>
                      <a:r>
                        <a:rPr lang="en-US"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1</a:t>
                      </a:r>
                      <a:endParaRPr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en-US"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At an arm’s distance, shake the victim by touching the shoulder and shout, “Can you hear me?”</a:t>
                      </a:r>
                      <a:endParaRPr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chemeClr val="bg1">
                        <a:lumMod val="65000"/>
                        <a:alpha val="28627"/>
                      </a:schemeClr>
                    </a:solidFill>
                  </a:tcPr>
                </a:tc>
                <a:extLst>
                  <a:ext uri="{0D108BD9-81ED-4DB2-BD59-A6C34878D82A}">
                    <a16:rowId xmlns:a16="http://schemas.microsoft.com/office/drawing/2014/main" val="10001"/>
                  </a:ext>
                </a:extLst>
              </a:tr>
              <a:tr h="621475">
                <a:tc>
                  <a:txBody>
                    <a:bodyPr/>
                    <a:lstStyle/>
                    <a:p>
                      <a:pPr marL="0" marR="0" lvl="0" indent="0" algn="ctr" rtl="0">
                        <a:lnSpc>
                          <a:spcPct val="100000"/>
                        </a:lnSpc>
                        <a:spcBef>
                          <a:spcPts val="0"/>
                        </a:spcBef>
                        <a:spcAft>
                          <a:spcPts val="0"/>
                        </a:spcAft>
                        <a:buNone/>
                      </a:pPr>
                      <a:r>
                        <a:rPr lang="en-US"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2</a:t>
                      </a:r>
                      <a:endParaRPr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en-US"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If the victim does not or cannot respond, place one hand on the forehead.</a:t>
                      </a:r>
                      <a:endParaRPr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chemeClr val="bg1">
                        <a:lumMod val="65000"/>
                        <a:alpha val="28627"/>
                      </a:schemeClr>
                    </a:solidFill>
                  </a:tcPr>
                </a:tc>
                <a:extLst>
                  <a:ext uri="{0D108BD9-81ED-4DB2-BD59-A6C34878D82A}">
                    <a16:rowId xmlns:a16="http://schemas.microsoft.com/office/drawing/2014/main" val="10002"/>
                  </a:ext>
                </a:extLst>
              </a:tr>
              <a:tr h="898950">
                <a:tc>
                  <a:txBody>
                    <a:bodyPr/>
                    <a:lstStyle/>
                    <a:p>
                      <a:pPr marL="0" marR="0" lvl="0" indent="0" algn="ctr" rtl="0">
                        <a:lnSpc>
                          <a:spcPct val="100000"/>
                        </a:lnSpc>
                        <a:spcBef>
                          <a:spcPts val="0"/>
                        </a:spcBef>
                        <a:spcAft>
                          <a:spcPts val="0"/>
                        </a:spcAft>
                        <a:buNone/>
                      </a:pPr>
                      <a:r>
                        <a:rPr lang="en-US"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3</a:t>
                      </a:r>
                      <a:endParaRPr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en-US"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Place two fingers of the other hand under the chin and tilt the jaw upward while tilting the head back slightly.</a:t>
                      </a:r>
                      <a:endParaRPr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chemeClr val="bg1">
                        <a:lumMod val="65000"/>
                        <a:alpha val="28627"/>
                      </a:schemeClr>
                    </a:solidFill>
                  </a:tcPr>
                </a:tc>
                <a:extLst>
                  <a:ext uri="{0D108BD9-81ED-4DB2-BD59-A6C34878D82A}">
                    <a16:rowId xmlns:a16="http://schemas.microsoft.com/office/drawing/2014/main" val="10003"/>
                  </a:ext>
                </a:extLst>
              </a:tr>
              <a:tr h="621475">
                <a:tc>
                  <a:txBody>
                    <a:bodyPr/>
                    <a:lstStyle/>
                    <a:p>
                      <a:pPr marL="0" marR="0" lvl="0" indent="0" algn="ctr" rtl="0">
                        <a:lnSpc>
                          <a:spcPct val="100000"/>
                        </a:lnSpc>
                        <a:spcBef>
                          <a:spcPts val="0"/>
                        </a:spcBef>
                        <a:spcAft>
                          <a:spcPts val="0"/>
                        </a:spcAft>
                        <a:buNone/>
                      </a:pPr>
                      <a:r>
                        <a:rPr lang="en-US"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4</a:t>
                      </a:r>
                      <a:endParaRPr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en-US"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Look for chest rise.</a:t>
                      </a:r>
                      <a:endParaRPr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chemeClr val="bg1">
                        <a:lumMod val="65000"/>
                        <a:alpha val="28627"/>
                      </a:schemeClr>
                    </a:solidFill>
                  </a:tcPr>
                </a:tc>
                <a:extLst>
                  <a:ext uri="{0D108BD9-81ED-4DB2-BD59-A6C34878D82A}">
                    <a16:rowId xmlns:a16="http://schemas.microsoft.com/office/drawing/2014/main" val="10004"/>
                  </a:ext>
                </a:extLst>
              </a:tr>
              <a:tr h="621475">
                <a:tc>
                  <a:txBody>
                    <a:bodyPr/>
                    <a:lstStyle/>
                    <a:p>
                      <a:pPr marL="0" marR="0" lvl="0" indent="0" algn="ctr" rtl="0">
                        <a:lnSpc>
                          <a:spcPct val="100000"/>
                        </a:lnSpc>
                        <a:spcBef>
                          <a:spcPts val="0"/>
                        </a:spcBef>
                        <a:spcAft>
                          <a:spcPts val="0"/>
                        </a:spcAft>
                        <a:buNone/>
                      </a:pPr>
                      <a:r>
                        <a:rPr lang="en-US"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5</a:t>
                      </a:r>
                      <a:endParaRPr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en-US"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Listen for air exchange.</a:t>
                      </a:r>
                      <a:endParaRPr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chemeClr val="bg1">
                        <a:lumMod val="65000"/>
                        <a:alpha val="28627"/>
                      </a:schemeClr>
                    </a:solidFill>
                  </a:tcPr>
                </a:tc>
                <a:extLst>
                  <a:ext uri="{0D108BD9-81ED-4DB2-BD59-A6C34878D82A}">
                    <a16:rowId xmlns:a16="http://schemas.microsoft.com/office/drawing/2014/main" val="10005"/>
                  </a:ext>
                </a:extLst>
              </a:tr>
              <a:tr h="621475">
                <a:tc>
                  <a:txBody>
                    <a:bodyPr/>
                    <a:lstStyle/>
                    <a:p>
                      <a:pPr marL="0" marR="0" lvl="0" indent="0" algn="ctr" rtl="0">
                        <a:lnSpc>
                          <a:spcPct val="100000"/>
                        </a:lnSpc>
                        <a:spcBef>
                          <a:spcPts val="0"/>
                        </a:spcBef>
                        <a:spcAft>
                          <a:spcPts val="0"/>
                        </a:spcAft>
                        <a:buNone/>
                      </a:pPr>
                      <a:r>
                        <a:rPr lang="en-US"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6</a:t>
                      </a:r>
                      <a:endParaRPr sz="20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rgbClr val="323232"/>
                    </a:solidFill>
                  </a:tcPr>
                </a:tc>
                <a:tc>
                  <a:txBody>
                    <a:bodyPr/>
                    <a:lstStyle/>
                    <a:p>
                      <a:pPr marL="0" marR="0" lvl="0" indent="0" algn="l" rtl="0">
                        <a:lnSpc>
                          <a:spcPct val="100000"/>
                        </a:lnSpc>
                        <a:spcBef>
                          <a:spcPts val="0"/>
                        </a:spcBef>
                        <a:spcAft>
                          <a:spcPts val="0"/>
                        </a:spcAft>
                        <a:buNone/>
                      </a:pPr>
                      <a:r>
                        <a:rPr lang="en-US"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Feel for abdominal movement.</a:t>
                      </a:r>
                      <a:endParaRPr sz="20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76200" marR="76200" marT="0" marB="0">
                    <a:solidFill>
                      <a:schemeClr val="bg1">
                        <a:lumMod val="65000"/>
                        <a:alpha val="28627"/>
                      </a:schemeClr>
                    </a:solidFill>
                  </a:tcPr>
                </a:tc>
                <a:extLst>
                  <a:ext uri="{0D108BD9-81ED-4DB2-BD59-A6C34878D82A}">
                    <a16:rowId xmlns:a16="http://schemas.microsoft.com/office/drawing/2014/main" val="10006"/>
                  </a:ext>
                </a:extLst>
              </a:tr>
            </a:tbl>
          </a:graphicData>
        </a:graphic>
      </p:graphicFrame>
      <p:sp>
        <p:nvSpPr>
          <p:cNvPr id="707" name="Google Shape;707;p34"/>
          <p:cNvSpPr/>
          <p:nvPr/>
        </p:nvSpPr>
        <p:spPr>
          <a:xfrm>
            <a:off x="4535624" y="557089"/>
            <a:ext cx="733180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Head-Tilt/ Chin-Lift Method For Opening An Airway</a:t>
            </a:r>
            <a:r>
              <a:rPr lang="en-US" sz="28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18" name="Google Shape;718;p35"/>
          <p:cNvSpPr txBox="1"/>
          <p:nvPr/>
        </p:nvSpPr>
        <p:spPr>
          <a:xfrm>
            <a:off x="4623923" y="856686"/>
            <a:ext cx="7060556" cy="457967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Three Main Types Of Bleeding</a:t>
            </a:r>
            <a:endParaRPr sz="24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None/>
            </a:pP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None/>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Arterial Bleeding:</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Arteries transport blood under high pressure - spurting bleeding.</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None/>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Venous Bleeding:</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None/>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Veins transport blood under low pressure - flowing bleeding.</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None/>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None/>
            </a:pP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None/>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Capillary Bleeding:</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Capillaries also carry blood under low pressure - oozing bleeding.</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719" name="Google Shape;719;p35"/>
          <p:cNvSpPr txBox="1"/>
          <p:nvPr/>
        </p:nvSpPr>
        <p:spPr>
          <a:xfrm>
            <a:off x="790090" y="351408"/>
            <a:ext cx="273027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Treating Bleeding- </a:t>
            </a: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Types of Bleeding</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3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730" name="Google Shape;730;p36" descr="A picture containing drawing&#10;&#10;Description automatically generated"/>
          <p:cNvPicPr preferRelativeResize="0"/>
          <p:nvPr/>
        </p:nvPicPr>
        <p:blipFill rotWithShape="1">
          <a:blip r:embed="rId3">
            <a:alphaModFix/>
          </a:blip>
          <a:srcRect t="21819" b="22548"/>
          <a:stretch/>
        </p:blipFill>
        <p:spPr>
          <a:xfrm>
            <a:off x="4211052" y="555172"/>
            <a:ext cx="7525677" cy="4225648"/>
          </a:xfrm>
          <a:prstGeom prst="rect">
            <a:avLst/>
          </a:prstGeom>
          <a:noFill/>
          <a:ln>
            <a:noFill/>
          </a:ln>
        </p:spPr>
      </p:pic>
      <p:sp>
        <p:nvSpPr>
          <p:cNvPr id="731" name="Google Shape;731;p36"/>
          <p:cNvSpPr txBox="1"/>
          <p:nvPr/>
        </p:nvSpPr>
        <p:spPr>
          <a:xfrm>
            <a:off x="5149957" y="5067029"/>
            <a:ext cx="281866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Brachial Pressure Point</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2" name="Google Shape;732;p36"/>
          <p:cNvSpPr txBox="1"/>
          <p:nvPr/>
        </p:nvSpPr>
        <p:spPr>
          <a:xfrm>
            <a:off x="8651846" y="5067029"/>
            <a:ext cx="281866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Femoral Pressure Point</a:t>
            </a:r>
            <a:endParaRPr>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3" name="Google Shape;733;p36"/>
          <p:cNvSpPr txBox="1"/>
          <p:nvPr/>
        </p:nvSpPr>
        <p:spPr>
          <a:xfrm>
            <a:off x="790090" y="351408"/>
            <a:ext cx="273027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Treating</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B</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leeding- </a:t>
            </a: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Control Bleeding</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45" name="Google Shape;745;p37"/>
          <p:cNvSpPr txBox="1"/>
          <p:nvPr/>
        </p:nvSpPr>
        <p:spPr>
          <a:xfrm>
            <a:off x="5233482" y="5345237"/>
            <a:ext cx="601961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Methods for Controlling Bleeding by using direct pressure on wound, elevation, and pressure points.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46" name="Google Shape;746;p37" descr="A close up of a logo&#10;&#10;Description automatically generated"/>
          <p:cNvPicPr preferRelativeResize="0"/>
          <p:nvPr/>
        </p:nvPicPr>
        <p:blipFill rotWithShape="1">
          <a:blip r:embed="rId3">
            <a:alphaModFix/>
          </a:blip>
          <a:srcRect/>
          <a:stretch/>
        </p:blipFill>
        <p:spPr>
          <a:xfrm>
            <a:off x="5976162" y="460205"/>
            <a:ext cx="3984920" cy="4586418"/>
          </a:xfrm>
          <a:prstGeom prst="rect">
            <a:avLst/>
          </a:prstGeom>
          <a:noFill/>
          <a:ln>
            <a:noFill/>
          </a:ln>
        </p:spPr>
      </p:pic>
      <p:sp>
        <p:nvSpPr>
          <p:cNvPr id="2" name="Google Shape;733;p36">
            <a:extLst>
              <a:ext uri="{FF2B5EF4-FFF2-40B4-BE49-F238E27FC236}">
                <a16:creationId xmlns:a16="http://schemas.microsoft.com/office/drawing/2014/main" id="{3CE4AD4A-711C-8DAC-6AB1-B59C702E4D68}"/>
              </a:ext>
            </a:extLst>
          </p:cNvPr>
          <p:cNvSpPr txBox="1"/>
          <p:nvPr/>
        </p:nvSpPr>
        <p:spPr>
          <a:xfrm>
            <a:off x="865783" y="721928"/>
            <a:ext cx="2730270"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Treating</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B</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leeding- </a:t>
            </a: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Control Bleeding</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57" name="Google Shape;757;p38"/>
          <p:cNvSpPr txBox="1"/>
          <p:nvPr/>
        </p:nvSpPr>
        <p:spPr>
          <a:xfrm>
            <a:off x="569015" y="351408"/>
            <a:ext cx="3040074"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Treating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For Shock – </a:t>
            </a: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Signs of Shock</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8" name="Google Shape;758;p38"/>
          <p:cNvSpPr txBox="1"/>
          <p:nvPr/>
        </p:nvSpPr>
        <p:spPr>
          <a:xfrm>
            <a:off x="5216948" y="882213"/>
            <a:ext cx="5560952" cy="474587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The Main Signs Of Shock To Look For Are:</a:t>
            </a:r>
            <a:endParaRPr sz="24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0"/>
              </a:spcBef>
              <a:spcAft>
                <a:spcPts val="0"/>
              </a:spcAft>
              <a:buClr>
                <a:srgbClr val="F5333F"/>
              </a:buClr>
              <a:buSzPts val="30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Rapid and shallow breathing.</a:t>
            </a:r>
            <a:endParaRPr sz="2400" dirty="0">
              <a:latin typeface="Open sans" panose="020B0606030504020204" pitchFamily="34" charset="0"/>
              <a:ea typeface="Open sans" panose="020B0606030504020204" pitchFamily="34" charset="0"/>
              <a:cs typeface="Open sans" panose="020B0606030504020204" pitchFamily="34" charset="0"/>
            </a:endParaRPr>
          </a:p>
          <a:p>
            <a:pPr marR="0" lvl="0" algn="l" rtl="0">
              <a:lnSpc>
                <a:spcPct val="90000"/>
              </a:lnSpc>
              <a:spcBef>
                <a:spcPts val="0"/>
              </a:spcBef>
              <a:spcAft>
                <a:spcPts val="0"/>
              </a:spcAft>
              <a:buClr>
                <a:srgbClr val="F5333F"/>
              </a:buCl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sz="24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90000"/>
              </a:lnSpc>
              <a:spcBef>
                <a:spcPts val="0"/>
              </a:spcBef>
              <a:spcAft>
                <a:spcPts val="0"/>
              </a:spcAft>
              <a:buClr>
                <a:srgbClr val="F5333F"/>
              </a:buClr>
              <a:buSzPts val="30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Failure to follow simple commands, such as, “Squeeze my hand.”</a:t>
            </a:r>
            <a:endParaRPr sz="2400" dirty="0">
              <a:latin typeface="Open sans" panose="020B0606030504020204" pitchFamily="34" charset="0"/>
              <a:ea typeface="Open sans" panose="020B0606030504020204" pitchFamily="34" charset="0"/>
              <a:cs typeface="Open sans" panose="020B0606030504020204" pitchFamily="34" charset="0"/>
            </a:endParaRPr>
          </a:p>
          <a:p>
            <a:pPr marL="533400" marR="0" lvl="0" indent="-342900" algn="l" rtl="0">
              <a:lnSpc>
                <a:spcPct val="90000"/>
              </a:lnSpc>
              <a:spcBef>
                <a:spcPts val="0"/>
              </a:spcBef>
              <a:spcAft>
                <a:spcPts val="0"/>
              </a:spcAft>
              <a:buClr>
                <a:srgbClr val="F5333F"/>
              </a:buClr>
              <a:buSzPts val="3000"/>
              <a:buFont typeface="Arial" panose="020B0604020202020204" pitchFamily="34" charset="0"/>
              <a:buChar char="•"/>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0"/>
              </a:spcBef>
              <a:spcAft>
                <a:spcPts val="0"/>
              </a:spcAft>
              <a:buClr>
                <a:srgbClr val="F5333F"/>
              </a:buClr>
              <a:buSzPts val="30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Changes in skin color.</a:t>
            </a:r>
            <a:endParaRPr sz="2400" dirty="0">
              <a:latin typeface="Open sans" panose="020B0606030504020204" pitchFamily="34" charset="0"/>
              <a:ea typeface="Open sans" panose="020B0606030504020204" pitchFamily="34" charset="0"/>
              <a:cs typeface="Open sans" panose="020B0606030504020204" pitchFamily="34" charset="0"/>
            </a:endParaRPr>
          </a:p>
          <a:p>
            <a:pPr marL="533400" marR="0" lvl="0" indent="-342900" algn="l" rtl="0">
              <a:lnSpc>
                <a:spcPct val="90000"/>
              </a:lnSpc>
              <a:spcBef>
                <a:spcPts val="0"/>
              </a:spcBef>
              <a:spcAft>
                <a:spcPts val="0"/>
              </a:spcAft>
              <a:buClr>
                <a:srgbClr val="F5333F"/>
              </a:buClr>
              <a:buSzPts val="3000"/>
              <a:buFont typeface="Arial" panose="020B0604020202020204" pitchFamily="34" charset="0"/>
              <a:buChar char="•"/>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0"/>
              </a:spcBef>
              <a:spcAft>
                <a:spcPts val="0"/>
              </a:spcAft>
              <a:buClr>
                <a:srgbClr val="F5333F"/>
              </a:buClr>
              <a:buSzPts val="30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Capillary refill (how long it takes for the color to return) is greater than 2 seconds</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3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83" name="Google Shape;783;p39"/>
          <p:cNvSpPr txBox="1"/>
          <p:nvPr/>
        </p:nvSpPr>
        <p:spPr>
          <a:xfrm>
            <a:off x="698875" y="591438"/>
            <a:ext cx="2958725" cy="508495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Treating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For Shock</a:t>
            </a: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 - </a:t>
            </a:r>
            <a:r>
              <a:rPr lang="en-US"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rPr>
              <a:t> </a:t>
            </a:r>
            <a:endParaRPr sz="20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18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rPr>
              <a:t>Controlling Shock</a:t>
            </a:r>
            <a:endParaRPr sz="36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84" name="Google Shape;784;p39"/>
          <p:cNvGraphicFramePr/>
          <p:nvPr>
            <p:extLst>
              <p:ext uri="{D42A27DB-BD31-4B8C-83A1-F6EECF244321}">
                <p14:modId xmlns:p14="http://schemas.microsoft.com/office/powerpoint/2010/main" val="2440942539"/>
              </p:ext>
            </p:extLst>
          </p:nvPr>
        </p:nvGraphicFramePr>
        <p:xfrm>
          <a:off x="4436795" y="1003548"/>
          <a:ext cx="7465300" cy="4845555"/>
        </p:xfrm>
        <a:graphic>
          <a:graphicData uri="http://schemas.openxmlformats.org/drawingml/2006/table">
            <a:tbl>
              <a:tblPr>
                <a:noFill/>
                <a:tableStyleId>{ABA9A4D7-C12D-4D36-8020-BEC22142BC0C}</a:tableStyleId>
              </a:tblPr>
              <a:tblGrid>
                <a:gridCol w="1195175">
                  <a:extLst>
                    <a:ext uri="{9D8B030D-6E8A-4147-A177-3AD203B41FA5}">
                      <a16:colId xmlns:a16="http://schemas.microsoft.com/office/drawing/2014/main" val="20000"/>
                    </a:ext>
                  </a:extLst>
                </a:gridCol>
                <a:gridCol w="6270125">
                  <a:extLst>
                    <a:ext uri="{9D8B030D-6E8A-4147-A177-3AD203B41FA5}">
                      <a16:colId xmlns:a16="http://schemas.microsoft.com/office/drawing/2014/main" val="20001"/>
                    </a:ext>
                  </a:extLst>
                </a:gridCol>
              </a:tblGrid>
              <a:tr h="675375">
                <a:tc>
                  <a:txBody>
                    <a:bodyPr/>
                    <a:lstStyle/>
                    <a:p>
                      <a:pPr marL="0" marR="0" lvl="0" indent="0" algn="ctr" rtl="0">
                        <a:lnSpc>
                          <a:spcPct val="150000"/>
                        </a:lnSpc>
                        <a:spcBef>
                          <a:spcPts val="0"/>
                        </a:spcBef>
                        <a:spcAft>
                          <a:spcPts val="0"/>
                        </a:spcAft>
                        <a:buNone/>
                      </a:pPr>
                      <a:r>
                        <a:rPr lang="en-US" sz="18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Step</a:t>
                      </a:r>
                      <a:endParaRPr sz="1800" b="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23232"/>
                    </a:solidFill>
                  </a:tcPr>
                </a:tc>
                <a:tc>
                  <a:txBody>
                    <a:bodyPr/>
                    <a:lstStyle/>
                    <a:p>
                      <a:pPr marL="0" marR="0" lvl="0" indent="0" algn="l" rtl="0">
                        <a:lnSpc>
                          <a:spcPct val="150000"/>
                        </a:lnSpc>
                        <a:spcBef>
                          <a:spcPts val="0"/>
                        </a:spcBef>
                        <a:spcAft>
                          <a:spcPts val="0"/>
                        </a:spcAft>
                        <a:buNone/>
                      </a:pPr>
                      <a:r>
                        <a:rPr lang="en-US" sz="1800" b="1"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Action</a:t>
                      </a:r>
                      <a:endParaRPr sz="1800" b="1"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65000"/>
                        <a:alpha val="28627"/>
                      </a:schemeClr>
                    </a:solidFill>
                  </a:tcPr>
                </a:tc>
                <a:extLst>
                  <a:ext uri="{0D108BD9-81ED-4DB2-BD59-A6C34878D82A}">
                    <a16:rowId xmlns:a16="http://schemas.microsoft.com/office/drawing/2014/main" val="10000"/>
                  </a:ext>
                </a:extLst>
              </a:tr>
              <a:tr h="1540850">
                <a:tc>
                  <a:txBody>
                    <a:bodyPr/>
                    <a:lstStyle/>
                    <a:p>
                      <a:pPr marL="0" marR="0" lvl="0" indent="0" algn="ctr" rtl="0">
                        <a:spcBef>
                          <a:spcPts val="0"/>
                        </a:spcBef>
                        <a:spcAft>
                          <a:spcPts val="0"/>
                        </a:spcAft>
                        <a:buNone/>
                      </a:pPr>
                      <a:r>
                        <a:rPr lang="en-US" sz="180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1</a:t>
                      </a:r>
                      <a:endParaRPr sz="180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23232"/>
                    </a:solidFill>
                  </a:tcPr>
                </a:tc>
                <a:tc>
                  <a:txBody>
                    <a:bodyPr/>
                    <a:lstStyle/>
                    <a:p>
                      <a:pPr marL="342900" marR="0" lvl="0" indent="-342900" algn="l" rtl="0">
                        <a:lnSpc>
                          <a:spcPct val="150000"/>
                        </a:lnSpc>
                        <a:spcBef>
                          <a:spcPts val="0"/>
                        </a:spcBef>
                        <a:spcAft>
                          <a:spcPts val="0"/>
                        </a:spcAft>
                        <a:buClr>
                          <a:schemeClr val="dk1"/>
                        </a:buClr>
                        <a:buSzPts val="1200"/>
                        <a:buFont typeface="Noto Sans Symbols"/>
                        <a:buChar char="▪"/>
                      </a:pPr>
                      <a:r>
                        <a:rPr lang="en-US" sz="18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Lay the victim on his or her back.</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dk1"/>
                        </a:buClr>
                        <a:buSzPts val="1200"/>
                        <a:buFont typeface="Noto Sans Symbols"/>
                        <a:buChar char="▪"/>
                      </a:pPr>
                      <a:r>
                        <a:rPr lang="en-US" sz="18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Elevate the feet 6-10 inches above the level of the heart.</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dk1"/>
                        </a:buClr>
                        <a:buSzPts val="1200"/>
                        <a:buFont typeface="Noto Sans Symbols"/>
                        <a:buChar char="▪"/>
                      </a:pPr>
                      <a:r>
                        <a:rPr lang="en-US" sz="18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Maintain an open airway.</a:t>
                      </a:r>
                      <a:endParaRPr sz="18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65000"/>
                        <a:alpha val="28627"/>
                      </a:schemeClr>
                    </a:solidFill>
                  </a:tcPr>
                </a:tc>
                <a:extLst>
                  <a:ext uri="{0D108BD9-81ED-4DB2-BD59-A6C34878D82A}">
                    <a16:rowId xmlns:a16="http://schemas.microsoft.com/office/drawing/2014/main" val="10001"/>
                  </a:ext>
                </a:extLst>
              </a:tr>
              <a:tr h="513625">
                <a:tc>
                  <a:txBody>
                    <a:bodyPr/>
                    <a:lstStyle/>
                    <a:p>
                      <a:pPr marL="0" marR="0" lvl="0" indent="0" algn="ctr" rtl="0">
                        <a:spcBef>
                          <a:spcPts val="0"/>
                        </a:spcBef>
                        <a:spcAft>
                          <a:spcPts val="0"/>
                        </a:spcAft>
                        <a:buNone/>
                      </a:pPr>
                      <a:r>
                        <a:rPr lang="en-US" sz="180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2</a:t>
                      </a:r>
                      <a:endParaRPr sz="180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23232"/>
                    </a:solidFill>
                  </a:tcPr>
                </a:tc>
                <a:tc>
                  <a:txBody>
                    <a:bodyPr/>
                    <a:lstStyle/>
                    <a:p>
                      <a:pPr marL="342900" marR="0" lvl="0" indent="-342900" algn="l" rtl="0">
                        <a:spcBef>
                          <a:spcPts val="0"/>
                        </a:spcBef>
                        <a:spcAft>
                          <a:spcPts val="0"/>
                        </a:spcAft>
                        <a:buClr>
                          <a:schemeClr val="dk1"/>
                        </a:buClr>
                        <a:buSzPts val="1200"/>
                        <a:buFont typeface="Noto Sans Symbols"/>
                        <a:buChar char="▪"/>
                      </a:pPr>
                      <a:r>
                        <a:rPr lang="en-US" sz="18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Control obvious bleeding.</a:t>
                      </a:r>
                      <a:endParaRPr sz="18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65000"/>
                        <a:alpha val="28627"/>
                      </a:schemeClr>
                    </a:solidFill>
                  </a:tcPr>
                </a:tc>
                <a:extLst>
                  <a:ext uri="{0D108BD9-81ED-4DB2-BD59-A6C34878D82A}">
                    <a16:rowId xmlns:a16="http://schemas.microsoft.com/office/drawing/2014/main" val="10002"/>
                  </a:ext>
                </a:extLst>
              </a:tr>
              <a:tr h="1027225">
                <a:tc>
                  <a:txBody>
                    <a:bodyPr/>
                    <a:lstStyle/>
                    <a:p>
                      <a:pPr marL="0" marR="0" lvl="0" indent="0" algn="ctr" rtl="0">
                        <a:spcBef>
                          <a:spcPts val="0"/>
                        </a:spcBef>
                        <a:spcAft>
                          <a:spcPts val="0"/>
                        </a:spcAft>
                        <a:buNone/>
                      </a:pPr>
                      <a:r>
                        <a:rPr lang="en-US" sz="180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3</a:t>
                      </a:r>
                      <a:endParaRPr sz="180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23232"/>
                    </a:solidFill>
                  </a:tcPr>
                </a:tc>
                <a:tc>
                  <a:txBody>
                    <a:bodyPr/>
                    <a:lstStyle/>
                    <a:p>
                      <a:pPr marL="342900" marR="0" lvl="0" indent="-342900" algn="l" rtl="0">
                        <a:spcBef>
                          <a:spcPts val="0"/>
                        </a:spcBef>
                        <a:spcAft>
                          <a:spcPts val="0"/>
                        </a:spcAft>
                        <a:buClr>
                          <a:schemeClr val="dk1"/>
                        </a:buClr>
                        <a:buSzPts val="1200"/>
                        <a:buFont typeface="Noto Sans Symbols"/>
                        <a:buChar char="▪"/>
                      </a:pPr>
                      <a:r>
                        <a:rPr lang="en-US" sz="18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Maintain body temperature (e.g., cover the ground and the victim with a blanket if necessary).</a:t>
                      </a:r>
                      <a:endParaRPr sz="18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65000"/>
                        <a:alpha val="28627"/>
                      </a:schemeClr>
                    </a:solidFill>
                  </a:tcPr>
                </a:tc>
                <a:extLst>
                  <a:ext uri="{0D108BD9-81ED-4DB2-BD59-A6C34878D82A}">
                    <a16:rowId xmlns:a16="http://schemas.microsoft.com/office/drawing/2014/main" val="10003"/>
                  </a:ext>
                </a:extLst>
              </a:tr>
              <a:tr h="1027225">
                <a:tc>
                  <a:txBody>
                    <a:bodyPr/>
                    <a:lstStyle/>
                    <a:p>
                      <a:pPr marL="0" marR="0" lvl="0" indent="0" algn="ctr" rtl="0">
                        <a:spcBef>
                          <a:spcPts val="0"/>
                        </a:spcBef>
                        <a:spcAft>
                          <a:spcPts val="0"/>
                        </a:spcAft>
                        <a:buNone/>
                      </a:pPr>
                      <a:r>
                        <a:rPr lang="en-US" sz="180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4</a:t>
                      </a:r>
                      <a:endParaRPr sz="180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23232"/>
                    </a:solidFill>
                  </a:tcPr>
                </a:tc>
                <a:tc>
                  <a:txBody>
                    <a:bodyPr/>
                    <a:lstStyle/>
                    <a:p>
                      <a:pPr marL="342900" marR="0" lvl="0" indent="-342900" algn="l" rtl="0">
                        <a:spcBef>
                          <a:spcPts val="0"/>
                        </a:spcBef>
                        <a:spcAft>
                          <a:spcPts val="0"/>
                        </a:spcAft>
                        <a:buClr>
                          <a:schemeClr val="dk1"/>
                        </a:buClr>
                        <a:buSzPts val="1200"/>
                        <a:buFont typeface="Noto Sans Symbols"/>
                        <a:buChar char="▪"/>
                      </a:pPr>
                      <a:r>
                        <a:rPr lang="en-US" sz="18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Avoid rough or excessive handling unless the rescuer and victim are in immediate danger.</a:t>
                      </a:r>
                      <a:endParaRPr sz="18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65000"/>
                        <a:alpha val="28627"/>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Get Involved</a:t>
              </a:r>
              <a:endParaRPr sz="4000" b="1" i="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There are many ways of becoming a part  of the world’s largest humanitarian network</a:t>
              </a:r>
              <a:endParaRPr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Volunteer, Donate, Join Us In Partnership</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or share our appeals and stories on social media. Find out more about IFRC and learn how to contact your National Red Cross or Red Crescent Society, at </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www.ifrc.org.</a:t>
            </a:r>
            <a:endParaRPr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To stay informed about Caribbean disaster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response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activities or to access additional information on available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trainings, training materials, research and information management tools,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visit: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hlinkClick r:id="rId3">
                  <a:extLst>
                    <a:ext uri="{A12FA001-AC4F-418D-AE19-62706E023703}">
                      <ahyp:hlinkClr xmlns:ahyp="http://schemas.microsoft.com/office/drawing/2018/hyperlinkcolor" val="tx"/>
                    </a:ext>
                  </a:extLst>
                </a:hlinkClick>
              </a:rPr>
              <a:t>www.cadrim.org</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p>
          <a:p>
            <a:pPr marL="0" marR="0" lvl="0" indent="0"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CADRIM.IFRC</a:t>
                </a: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 descr="A person in a blue shirt&#10;&#10;Description automatically generated"/>
          <p:cNvPicPr preferRelativeResize="0"/>
          <p:nvPr/>
        </p:nvPicPr>
        <p:blipFill rotWithShape="1">
          <a:blip r:embed="rId3">
            <a:alphaModFix/>
          </a:blip>
          <a:srcRect l="34339" t="1" r="6760" b="28734"/>
          <a:stretch/>
        </p:blipFill>
        <p:spPr>
          <a:xfrm>
            <a:off x="4194578" y="0"/>
            <a:ext cx="7997422" cy="6858000"/>
          </a:xfrm>
          <a:prstGeom prst="rect">
            <a:avLst/>
          </a:prstGeom>
          <a:noFill/>
          <a:ln>
            <a:noFill/>
          </a:ln>
        </p:spPr>
      </p:pic>
      <p:sp>
        <p:nvSpPr>
          <p:cNvPr id="193" name="Google Shape;193;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4" name="Google Shape;194;p3"/>
          <p:cNvSpPr txBox="1"/>
          <p:nvPr/>
        </p:nvSpPr>
        <p:spPr>
          <a:xfrm>
            <a:off x="371434" y="975716"/>
            <a:ext cx="370340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What Is Health?</a:t>
            </a:r>
          </a:p>
          <a:p>
            <a:pPr marL="0" marR="0" lvl="0" indent="0" algn="l" rtl="0">
              <a:lnSpc>
                <a:spcPct val="90000"/>
              </a:lnSpc>
              <a:spcBef>
                <a:spcPts val="0"/>
              </a:spcBef>
              <a:spcAft>
                <a:spcPts val="0"/>
              </a:spcAft>
              <a:buClr>
                <a:schemeClr val="lt1"/>
              </a:buClr>
              <a:buSzPts val="4400"/>
              <a:buFont typeface="Arial"/>
              <a:buNone/>
            </a:pPr>
            <a:endParaRPr sz="18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Calibri"/>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“Health is a state of complete physical, psychological, and social well-being and not simply the absence of disease or infirmity.”  </a:t>
            </a:r>
            <a:endParaRPr sz="2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(World Health Organization, 1948)</a:t>
            </a:r>
            <a:endParaRPr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9" name="Google Shape;229;p5"/>
          <p:cNvSpPr txBox="1"/>
          <p:nvPr/>
        </p:nvSpPr>
        <p:spPr>
          <a:xfrm>
            <a:off x="834491" y="638259"/>
            <a:ext cx="250912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Effects Of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Disasters On Health</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0" name="Google Shape;230;p5"/>
          <p:cNvSpPr/>
          <p:nvPr/>
        </p:nvSpPr>
        <p:spPr>
          <a:xfrm>
            <a:off x="6115727" y="705068"/>
            <a:ext cx="279051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Increased Communicable Diseases</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&amp; Disease Epidemics</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31" name="Google Shape;231;p5"/>
          <p:cNvSpPr/>
          <p:nvPr/>
        </p:nvSpPr>
        <p:spPr>
          <a:xfrm>
            <a:off x="10043372" y="1945817"/>
            <a:ext cx="161983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Lack </a:t>
            </a: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rPr>
              <a:t>Of Proper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Shelter &amp; Protection</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32" name="Google Shape;232;p5"/>
          <p:cNvSpPr/>
          <p:nvPr/>
        </p:nvSpPr>
        <p:spPr>
          <a:xfrm>
            <a:off x="6115727" y="2803358"/>
            <a:ext cx="168050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Poor Nutrition</a:t>
            </a:r>
            <a:endParaRPr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33" name="Google Shape;233;p5"/>
          <p:cNvSpPr/>
          <p:nvPr/>
        </p:nvSpPr>
        <p:spPr>
          <a:xfrm>
            <a:off x="10043372" y="3729157"/>
            <a:ext cx="183439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Poor Access </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Health Care</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34" name="Google Shape;234;p5"/>
          <p:cNvSpPr/>
          <p:nvPr/>
        </p:nvSpPr>
        <p:spPr>
          <a:xfrm>
            <a:off x="6096000" y="4517349"/>
            <a:ext cx="168050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Negative Impact </a:t>
            </a: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rPr>
              <a:t>On </a:t>
            </a: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Mental Health</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35" name="Google Shape;235;p5"/>
          <p:cNvPicPr preferRelativeResize="0"/>
          <p:nvPr/>
        </p:nvPicPr>
        <p:blipFill rotWithShape="1">
          <a:blip r:embed="rId3">
            <a:alphaModFix/>
            <a:grayscl/>
          </a:blip>
          <a:srcRect/>
          <a:stretch/>
        </p:blipFill>
        <p:spPr>
          <a:xfrm>
            <a:off x="5079639" y="593612"/>
            <a:ext cx="869244" cy="869244"/>
          </a:xfrm>
          <a:prstGeom prst="rect">
            <a:avLst/>
          </a:prstGeom>
          <a:noFill/>
          <a:ln>
            <a:noFill/>
          </a:ln>
        </p:spPr>
      </p:pic>
      <p:pic>
        <p:nvPicPr>
          <p:cNvPr id="236" name="Google Shape;236;p5"/>
          <p:cNvPicPr preferRelativeResize="0"/>
          <p:nvPr/>
        </p:nvPicPr>
        <p:blipFill rotWithShape="1">
          <a:blip r:embed="rId4">
            <a:alphaModFix/>
            <a:grayscl/>
          </a:blip>
          <a:srcRect/>
          <a:stretch/>
        </p:blipFill>
        <p:spPr>
          <a:xfrm>
            <a:off x="8839340" y="1982462"/>
            <a:ext cx="970844" cy="903111"/>
          </a:xfrm>
          <a:prstGeom prst="rect">
            <a:avLst/>
          </a:prstGeom>
          <a:noFill/>
          <a:ln>
            <a:noFill/>
          </a:ln>
        </p:spPr>
      </p:pic>
      <p:pic>
        <p:nvPicPr>
          <p:cNvPr id="237" name="Google Shape;237;p5"/>
          <p:cNvPicPr preferRelativeResize="0"/>
          <p:nvPr/>
        </p:nvPicPr>
        <p:blipFill rotWithShape="1">
          <a:blip r:embed="rId5">
            <a:alphaModFix/>
            <a:grayscl/>
          </a:blip>
          <a:srcRect/>
          <a:stretch/>
        </p:blipFill>
        <p:spPr>
          <a:xfrm>
            <a:off x="5073995" y="2521614"/>
            <a:ext cx="880533" cy="936978"/>
          </a:xfrm>
          <a:prstGeom prst="rect">
            <a:avLst/>
          </a:prstGeom>
          <a:noFill/>
          <a:ln>
            <a:noFill/>
          </a:ln>
        </p:spPr>
      </p:pic>
      <p:pic>
        <p:nvPicPr>
          <p:cNvPr id="238" name="Google Shape;238;p5"/>
          <p:cNvPicPr preferRelativeResize="0"/>
          <p:nvPr/>
        </p:nvPicPr>
        <p:blipFill rotWithShape="1">
          <a:blip r:embed="rId6">
            <a:alphaModFix/>
            <a:grayscl/>
          </a:blip>
          <a:srcRect/>
          <a:stretch/>
        </p:blipFill>
        <p:spPr>
          <a:xfrm>
            <a:off x="8950912" y="3692890"/>
            <a:ext cx="846667" cy="959556"/>
          </a:xfrm>
          <a:prstGeom prst="rect">
            <a:avLst/>
          </a:prstGeom>
          <a:noFill/>
          <a:ln>
            <a:noFill/>
          </a:ln>
        </p:spPr>
      </p:pic>
      <p:pic>
        <p:nvPicPr>
          <p:cNvPr id="239" name="Google Shape;239;p5"/>
          <p:cNvPicPr preferRelativeResize="0"/>
          <p:nvPr/>
        </p:nvPicPr>
        <p:blipFill rotWithShape="1">
          <a:blip r:embed="rId7">
            <a:alphaModFix/>
            <a:grayscl/>
          </a:blip>
          <a:srcRect/>
          <a:stretch/>
        </p:blipFill>
        <p:spPr>
          <a:xfrm>
            <a:off x="4921595" y="4517349"/>
            <a:ext cx="1185333" cy="8353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6"/>
          <p:cNvSpPr/>
          <p:nvPr/>
        </p:nvSpPr>
        <p:spPr>
          <a:xfrm>
            <a:off x="-16474" y="-5347"/>
            <a:ext cx="4211052" cy="6863347"/>
          </a:xfrm>
          <a:prstGeom prst="rect">
            <a:avLst/>
          </a:prstGeom>
          <a:solidFill>
            <a:srgbClr val="011E41"/>
          </a:solidFill>
          <a:ln w="2857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1" name="Google Shape;251;p6"/>
          <p:cNvSpPr txBox="1"/>
          <p:nvPr/>
        </p:nvSpPr>
        <p:spPr>
          <a:xfrm>
            <a:off x="510709" y="638259"/>
            <a:ext cx="3239798" cy="44946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What Are We </a:t>
            </a:r>
            <a:endParaRPr sz="11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ctr"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Looking For?</a:t>
            </a:r>
            <a:endParaRPr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53" name="Google Shape;253;p6"/>
          <p:cNvSpPr/>
          <p:nvPr/>
        </p:nvSpPr>
        <p:spPr>
          <a:xfrm>
            <a:off x="4369980" y="638260"/>
            <a:ext cx="3674957" cy="2662846"/>
          </a:xfrm>
          <a:prstGeom prst="rect">
            <a:avLst/>
          </a:prstGeom>
          <a:solidFill>
            <a:schemeClr val="bg1">
              <a:lumMod val="85000"/>
            </a:schemeClr>
          </a:solidFill>
          <a:ln w="28575"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4" name="Google Shape;254;p6"/>
          <p:cNvSpPr/>
          <p:nvPr/>
        </p:nvSpPr>
        <p:spPr>
          <a:xfrm>
            <a:off x="4369980" y="3527763"/>
            <a:ext cx="3674957" cy="2660386"/>
          </a:xfrm>
          <a:prstGeom prst="rect">
            <a:avLst/>
          </a:prstGeom>
          <a:solidFill>
            <a:schemeClr val="bg1">
              <a:lumMod val="85000"/>
            </a:schemeClr>
          </a:solidFill>
          <a:ln w="28575"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5" name="Google Shape;255;p6"/>
          <p:cNvSpPr/>
          <p:nvPr/>
        </p:nvSpPr>
        <p:spPr>
          <a:xfrm>
            <a:off x="8376208" y="638260"/>
            <a:ext cx="3659848" cy="2662846"/>
          </a:xfrm>
          <a:prstGeom prst="rect">
            <a:avLst/>
          </a:prstGeom>
          <a:solidFill>
            <a:schemeClr val="bg1">
              <a:lumMod val="85000"/>
            </a:schemeClr>
          </a:solidFill>
          <a:ln w="28575"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6" name="Google Shape;256;p6"/>
          <p:cNvSpPr/>
          <p:nvPr/>
        </p:nvSpPr>
        <p:spPr>
          <a:xfrm>
            <a:off x="8376208" y="3527843"/>
            <a:ext cx="3659848" cy="2662846"/>
          </a:xfrm>
          <a:prstGeom prst="rect">
            <a:avLst/>
          </a:prstGeom>
          <a:solidFill>
            <a:schemeClr val="bg1">
              <a:lumMod val="85000"/>
            </a:schemeClr>
          </a:solidFill>
          <a:ln w="28575"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0" name="Google Shape;260;p6"/>
          <p:cNvSpPr/>
          <p:nvPr/>
        </p:nvSpPr>
        <p:spPr>
          <a:xfrm>
            <a:off x="5099195" y="1850797"/>
            <a:ext cx="231670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Who is most affected?</a:t>
            </a: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61" name="Google Shape;261;p6"/>
          <p:cNvSpPr/>
          <p:nvPr/>
        </p:nvSpPr>
        <p:spPr>
          <a:xfrm>
            <a:off x="8891337" y="1850797"/>
            <a:ext cx="2583215"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are some of the health concerns?</a:t>
            </a:r>
            <a:endParaRPr sz="2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62" name="Google Shape;262;p6"/>
          <p:cNvSpPr/>
          <p:nvPr/>
        </p:nvSpPr>
        <p:spPr>
          <a:xfrm>
            <a:off x="4704347" y="4740380"/>
            <a:ext cx="309211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Where are most affected persons located?</a:t>
            </a:r>
            <a:endParaRPr sz="2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63" name="Google Shape;263;p6"/>
          <p:cNvSpPr/>
          <p:nvPr/>
        </p:nvSpPr>
        <p:spPr>
          <a:xfrm>
            <a:off x="9157848" y="4740380"/>
            <a:ext cx="2316704" cy="707846"/>
          </a:xfrm>
          <a:prstGeom prst="rect">
            <a:avLst/>
          </a:prstGeom>
          <a:noFill/>
          <a:ln>
            <a:noFill/>
          </a:ln>
        </p:spPr>
        <p:txBody>
          <a:bodyPr spcFirstLastPara="1" wrap="square" lIns="91425" tIns="45700" rIns="91425" bIns="45700" anchor="t" anchorCtr="0">
            <a:spAutoFit/>
          </a:bodyPr>
          <a:lstStyle/>
          <a:p>
            <a:pPr algn="ctr">
              <a:buClr>
                <a:schemeClr val="dk1"/>
              </a:buClr>
              <a:buSzPts val="2000"/>
            </a:pPr>
            <a:r>
              <a:rPr lang="en-US" sz="2000" dirty="0">
                <a:solidFill>
                  <a:schemeClr val="dk1"/>
                </a:solidFill>
                <a:latin typeface="Open sans"/>
                <a:ea typeface="Open sans"/>
                <a:cs typeface="Open sans"/>
              </a:rPr>
              <a:t>How can they be impacted?</a:t>
            </a:r>
            <a:endParaRPr lang="en-US" sz="2000" b="0" i="0" u="none" strike="noStrike" cap="none" dirty="0">
              <a:solidFill>
                <a:schemeClr val="dk1"/>
              </a:solidFill>
              <a:latin typeface="Open sans"/>
              <a:ea typeface="Open sans"/>
              <a:cs typeface="Open sans"/>
            </a:endParaRPr>
          </a:p>
        </p:txBody>
      </p:sp>
      <p:sp>
        <p:nvSpPr>
          <p:cNvPr id="252" name="Google Shape;252;p6"/>
          <p:cNvSpPr/>
          <p:nvPr/>
        </p:nvSpPr>
        <p:spPr>
          <a:xfrm>
            <a:off x="5099195" y="1132089"/>
            <a:ext cx="23167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42D38"/>
              </a:buClr>
              <a:buSzPts val="3200"/>
              <a:buFont typeface="Arial"/>
              <a:buNone/>
            </a:pPr>
            <a:r>
              <a:rPr lang="en-US" sz="3200" b="1" i="0" u="none" strike="noStrike" cap="none">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Who</a:t>
            </a:r>
            <a:endParaRPr sz="1800" b="0" i="0" u="none" strike="noStrike" cap="none">
              <a:solidFill>
                <a:srgbClr val="E42D38"/>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57" name="Google Shape;257;p6"/>
          <p:cNvSpPr/>
          <p:nvPr/>
        </p:nvSpPr>
        <p:spPr>
          <a:xfrm>
            <a:off x="9089669" y="1132089"/>
            <a:ext cx="23167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42D38"/>
              </a:buClr>
              <a:buSzPts val="3200"/>
              <a:buFont typeface="Arial"/>
              <a:buNone/>
            </a:pPr>
            <a:r>
              <a:rPr lang="en-US" sz="3200" b="1"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What</a:t>
            </a:r>
            <a:endParaRPr sz="1800" b="0" i="0" u="none" strike="noStrike" cap="none"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58" name="Google Shape;258;p6"/>
          <p:cNvSpPr/>
          <p:nvPr/>
        </p:nvSpPr>
        <p:spPr>
          <a:xfrm>
            <a:off x="5099195" y="4021672"/>
            <a:ext cx="23167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42D38"/>
              </a:buClr>
              <a:buSzPts val="3200"/>
              <a:buFont typeface="Arial"/>
              <a:buNone/>
            </a:pPr>
            <a:r>
              <a:rPr lang="en-US" sz="3200" b="1" i="0" u="none" strike="noStrike" cap="none">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Where</a:t>
            </a:r>
            <a:endParaRPr sz="1800" b="0" i="0" u="none" strike="noStrike" cap="none">
              <a:solidFill>
                <a:srgbClr val="E42D38"/>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59" name="Google Shape;259;p6"/>
          <p:cNvSpPr/>
          <p:nvPr/>
        </p:nvSpPr>
        <p:spPr>
          <a:xfrm>
            <a:off x="9089669" y="4021672"/>
            <a:ext cx="23167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E42D38"/>
              </a:buClr>
              <a:buSzPts val="3200"/>
              <a:buFont typeface="Arial"/>
              <a:buNone/>
            </a:pPr>
            <a:r>
              <a:rPr lang="en-US" sz="3200" b="1" i="0" u="none" strike="noStrike" cap="none">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rPr>
              <a:t>How</a:t>
            </a:r>
            <a:endParaRPr sz="1800" b="0" i="0" u="none" strike="noStrike" cap="none">
              <a:solidFill>
                <a:srgbClr val="E42D38"/>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4"/>
          <p:cNvGrpSpPr/>
          <p:nvPr/>
        </p:nvGrpSpPr>
        <p:grpSpPr>
          <a:xfrm>
            <a:off x="-8317" y="2078471"/>
            <a:ext cx="12242564" cy="3696748"/>
            <a:chOff x="-8317" y="2078471"/>
            <a:chExt cx="12242564" cy="3696748"/>
          </a:xfrm>
        </p:grpSpPr>
        <p:pic>
          <p:nvPicPr>
            <p:cNvPr id="205" name="Google Shape;205;p4" descr="A person lying on a bed&#10;&#10;Description automatically generated"/>
            <p:cNvPicPr preferRelativeResize="0"/>
            <p:nvPr/>
          </p:nvPicPr>
          <p:blipFill rotWithShape="1">
            <a:blip r:embed="rId3">
              <a:alphaModFix/>
            </a:blip>
            <a:srcRect l="6578" t="29627" r="4995" b="10325"/>
            <a:stretch/>
          </p:blipFill>
          <p:spPr>
            <a:xfrm>
              <a:off x="-8317" y="2078471"/>
              <a:ext cx="4074633" cy="1844640"/>
            </a:xfrm>
            <a:prstGeom prst="rect">
              <a:avLst/>
            </a:prstGeom>
            <a:noFill/>
            <a:ln>
              <a:noFill/>
            </a:ln>
          </p:spPr>
        </p:pic>
        <p:pic>
          <p:nvPicPr>
            <p:cNvPr id="206" name="Google Shape;206;p4" descr="A picture containing table, indoor, person, sitting&#10;&#10;Description automatically generated"/>
            <p:cNvPicPr preferRelativeResize="0"/>
            <p:nvPr/>
          </p:nvPicPr>
          <p:blipFill rotWithShape="1">
            <a:blip r:embed="rId4">
              <a:alphaModFix/>
            </a:blip>
            <a:srcRect l="5830" t="10302" r="5545" b="28190"/>
            <a:stretch/>
          </p:blipFill>
          <p:spPr>
            <a:xfrm>
              <a:off x="4063365" y="2078471"/>
              <a:ext cx="4074633" cy="1882240"/>
            </a:xfrm>
            <a:prstGeom prst="rect">
              <a:avLst/>
            </a:prstGeom>
            <a:noFill/>
            <a:ln>
              <a:noFill/>
            </a:ln>
          </p:spPr>
        </p:pic>
        <p:pic>
          <p:nvPicPr>
            <p:cNvPr id="207" name="Google Shape;207;p4" descr="A person smiling in a park&#10;&#10;Description automatically generated"/>
            <p:cNvPicPr preferRelativeResize="0"/>
            <p:nvPr/>
          </p:nvPicPr>
          <p:blipFill rotWithShape="1">
            <a:blip r:embed="rId5">
              <a:alphaModFix/>
            </a:blip>
            <a:srcRect r="17955" b="44570"/>
            <a:stretch/>
          </p:blipFill>
          <p:spPr>
            <a:xfrm>
              <a:off x="8133317" y="2079930"/>
              <a:ext cx="4074633" cy="1835630"/>
            </a:xfrm>
            <a:prstGeom prst="rect">
              <a:avLst/>
            </a:prstGeom>
            <a:noFill/>
            <a:ln>
              <a:noFill/>
            </a:ln>
          </p:spPr>
        </p:pic>
        <p:pic>
          <p:nvPicPr>
            <p:cNvPr id="208" name="Google Shape;208;p4" descr="A boy wearing a red hat&#10;&#10;Description automatically generated"/>
            <p:cNvPicPr preferRelativeResize="0"/>
            <p:nvPr/>
          </p:nvPicPr>
          <p:blipFill rotWithShape="1">
            <a:blip r:embed="rId6">
              <a:alphaModFix/>
            </a:blip>
            <a:srcRect l="11981" t="13745" b="25997"/>
            <a:stretch/>
          </p:blipFill>
          <p:spPr>
            <a:xfrm>
              <a:off x="20560" y="3924164"/>
              <a:ext cx="4053387" cy="1850002"/>
            </a:xfrm>
            <a:prstGeom prst="rect">
              <a:avLst/>
            </a:prstGeom>
            <a:noFill/>
            <a:ln>
              <a:noFill/>
            </a:ln>
          </p:spPr>
        </p:pic>
        <p:pic>
          <p:nvPicPr>
            <p:cNvPr id="209" name="Google Shape;209;p4" descr="A picture containing person, man, sitting, wearing&#10;&#10;Description automatically generated"/>
            <p:cNvPicPr preferRelativeResize="0"/>
            <p:nvPr/>
          </p:nvPicPr>
          <p:blipFill rotWithShape="1">
            <a:blip r:embed="rId7">
              <a:alphaModFix/>
            </a:blip>
            <a:srcRect l="10843" t="2746" r="246" b="36898"/>
            <a:stretch/>
          </p:blipFill>
          <p:spPr>
            <a:xfrm>
              <a:off x="4068209" y="3924164"/>
              <a:ext cx="4074633" cy="1851055"/>
            </a:xfrm>
            <a:prstGeom prst="rect">
              <a:avLst/>
            </a:prstGeom>
            <a:noFill/>
            <a:ln>
              <a:noFill/>
            </a:ln>
          </p:spPr>
        </p:pic>
        <p:pic>
          <p:nvPicPr>
            <p:cNvPr id="210" name="Google Shape;210;p4" descr="A picture containing person, indoor, woman, bed&#10;&#10;Description automatically generated"/>
            <p:cNvPicPr preferRelativeResize="0"/>
            <p:nvPr/>
          </p:nvPicPr>
          <p:blipFill rotWithShape="1">
            <a:blip r:embed="rId8">
              <a:alphaModFix/>
            </a:blip>
            <a:srcRect l="270" t="9033" r="-268" b="23559"/>
            <a:stretch/>
          </p:blipFill>
          <p:spPr>
            <a:xfrm>
              <a:off x="8148579" y="3914065"/>
              <a:ext cx="4085668" cy="1851054"/>
            </a:xfrm>
            <a:prstGeom prst="rect">
              <a:avLst/>
            </a:prstGeom>
            <a:noFill/>
            <a:ln>
              <a:noFill/>
            </a:ln>
          </p:spPr>
        </p:pic>
      </p:grpSp>
      <p:sp>
        <p:nvSpPr>
          <p:cNvPr id="211" name="Google Shape;211;p4"/>
          <p:cNvSpPr/>
          <p:nvPr/>
        </p:nvSpPr>
        <p:spPr>
          <a:xfrm>
            <a:off x="-2416" y="2061133"/>
            <a:ext cx="12228730" cy="3703985"/>
          </a:xfrm>
          <a:prstGeom prst="rect">
            <a:avLst/>
          </a:prstGeom>
          <a:solidFill>
            <a:srgbClr val="C00000">
              <a:alpha val="6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2" name="Google Shape;212;p4"/>
          <p:cNvSpPr/>
          <p:nvPr/>
        </p:nvSpPr>
        <p:spPr>
          <a:xfrm>
            <a:off x="513332" y="320433"/>
            <a:ext cx="1072036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Vulnerable Groups </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To Consider</a:t>
            </a:r>
            <a:endParaRPr sz="40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13" name="Google Shape;213;p4"/>
          <p:cNvSpPr/>
          <p:nvPr/>
        </p:nvSpPr>
        <p:spPr>
          <a:xfrm>
            <a:off x="211265" y="2253686"/>
            <a:ext cx="249309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Pregnant &amp; Lactating Women (PLW’s)</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14" name="Google Shape;214;p4"/>
          <p:cNvSpPr/>
          <p:nvPr/>
        </p:nvSpPr>
        <p:spPr>
          <a:xfrm>
            <a:off x="4217390" y="2253688"/>
            <a:ext cx="196012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Children Under </a:t>
            </a: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5 Years</a:t>
            </a: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15" name="Google Shape;215;p4"/>
          <p:cNvSpPr/>
          <p:nvPr/>
        </p:nvSpPr>
        <p:spPr>
          <a:xfrm>
            <a:off x="8310823" y="2253687"/>
            <a:ext cx="162182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Older Persons</a:t>
            </a: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16" name="Google Shape;216;p4"/>
          <p:cNvSpPr/>
          <p:nvPr/>
        </p:nvSpPr>
        <p:spPr>
          <a:xfrm>
            <a:off x="4213883" y="4085584"/>
            <a:ext cx="162182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Persons With </a:t>
            </a: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Disabilities</a:t>
            </a: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17" name="Google Shape;217;p4"/>
          <p:cNvSpPr/>
          <p:nvPr/>
        </p:nvSpPr>
        <p:spPr>
          <a:xfrm>
            <a:off x="245479" y="4128533"/>
            <a:ext cx="337135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Minority Ethnic Groups (Information Dissemination </a:t>
            </a: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&amp; Language Barriers)</a:t>
            </a: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18" name="Google Shape;218;p4"/>
          <p:cNvSpPr/>
          <p:nvPr/>
        </p:nvSpPr>
        <p:spPr>
          <a:xfrm>
            <a:off x="8245062" y="4085583"/>
            <a:ext cx="338517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rPr>
              <a:t>People Living With A Chronic Disease Diabetes, HIV/AIDS</a:t>
            </a: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4" name="Google Shape;274;p7"/>
          <p:cNvSpPr txBox="1"/>
          <p:nvPr/>
        </p:nvSpPr>
        <p:spPr>
          <a:xfrm>
            <a:off x="510709" y="638259"/>
            <a:ext cx="3239798" cy="44946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Risk Factors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5" name="Google Shape;275;p7"/>
          <p:cNvSpPr/>
          <p:nvPr/>
        </p:nvSpPr>
        <p:spPr>
          <a:xfrm>
            <a:off x="5525905" y="801821"/>
            <a:ext cx="220607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Poor Access To Safe Water &amp; Adequate Food</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76" name="Google Shape;276;p7"/>
          <p:cNvSpPr/>
          <p:nvPr/>
        </p:nvSpPr>
        <p:spPr>
          <a:xfrm>
            <a:off x="5525905" y="2301161"/>
            <a:ext cx="18743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Overcrowding</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77" name="Google Shape;277;p7"/>
          <p:cNvSpPr/>
          <p:nvPr/>
        </p:nvSpPr>
        <p:spPr>
          <a:xfrm>
            <a:off x="5525905" y="3428999"/>
            <a:ext cx="16744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Displaced Populations </a:t>
            </a:r>
            <a:endParaRPr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78" name="Google Shape;278;p7"/>
          <p:cNvSpPr/>
          <p:nvPr/>
        </p:nvSpPr>
        <p:spPr>
          <a:xfrm>
            <a:off x="5525905" y="4763556"/>
            <a:ext cx="167444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Underlying Conditions</a:t>
            </a:r>
            <a:endParaRPr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79" name="Google Shape;279;p7"/>
          <p:cNvSpPr/>
          <p:nvPr/>
        </p:nvSpPr>
        <p:spPr>
          <a:xfrm>
            <a:off x="9021799" y="801822"/>
            <a:ext cx="237095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Poor Sanitation </a:t>
            </a:r>
            <a:endParaRPr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800"/>
              <a:buFont typeface="Arial"/>
              <a:buNone/>
            </a:pPr>
            <a:r>
              <a:rPr lang="en-US"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&amp; Hygiene Practices</a:t>
            </a:r>
            <a:endParaRPr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80" name="Google Shape;280;p7"/>
          <p:cNvSpPr/>
          <p:nvPr/>
        </p:nvSpPr>
        <p:spPr>
          <a:xfrm>
            <a:off x="9021799" y="2239243"/>
            <a:ext cx="1560751" cy="646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Seasonal Changes</a:t>
            </a:r>
            <a:endParaRPr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81" name="Google Shape;281;p7"/>
          <p:cNvSpPr/>
          <p:nvPr/>
        </p:nvSpPr>
        <p:spPr>
          <a:xfrm>
            <a:off x="9021799" y="3426948"/>
            <a:ext cx="176909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Lack Of Access To Treatment </a:t>
            </a:r>
            <a:endParaRPr sz="1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82" name="Google Shape;282;p7"/>
          <p:cNvSpPr/>
          <p:nvPr/>
        </p:nvSpPr>
        <p:spPr>
          <a:xfrm>
            <a:off x="9021799" y="4686591"/>
            <a:ext cx="3109675"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Low Levels Of Immunity </a:t>
            </a:r>
            <a:endParaRPr sz="18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400"/>
              <a:buFont typeface="Arial"/>
              <a:buNone/>
            </a:pPr>
            <a:r>
              <a:rPr lang="en-US" sz="14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t>
            </a:r>
            <a:r>
              <a:rPr lang="en-US" sz="1400" i="1"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Have these diseases been in the</a:t>
            </a:r>
            <a:endParaRPr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Clr>
                <a:schemeClr val="dk1"/>
              </a:buClr>
              <a:buSzPts val="1400"/>
              <a:buFont typeface="Arial"/>
              <a:buNone/>
            </a:pPr>
            <a:r>
              <a:rPr lang="en-US" sz="1400" i="1"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community before or are they new?</a:t>
            </a:r>
            <a:r>
              <a:rPr lang="en-US" sz="14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t>
            </a:r>
            <a:endParaRPr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83" name="Google Shape;283;p7"/>
          <p:cNvPicPr preferRelativeResize="0"/>
          <p:nvPr/>
        </p:nvPicPr>
        <p:blipFill rotWithShape="1">
          <a:blip r:embed="rId3">
            <a:alphaModFix/>
            <a:duotone>
              <a:prstClr val="black"/>
              <a:srgbClr val="D9C3A5">
                <a:tint val="50000"/>
                <a:satMod val="180000"/>
              </a:srgbClr>
            </a:duotone>
          </a:blip>
          <a:srcRect/>
          <a:stretch/>
        </p:blipFill>
        <p:spPr>
          <a:xfrm>
            <a:off x="4657161" y="2138458"/>
            <a:ext cx="656555" cy="747115"/>
          </a:xfrm>
          <a:prstGeom prst="rect">
            <a:avLst/>
          </a:prstGeom>
          <a:noFill/>
          <a:ln>
            <a:noFill/>
          </a:ln>
        </p:spPr>
      </p:pic>
      <p:pic>
        <p:nvPicPr>
          <p:cNvPr id="284" name="Google Shape;284;p7" descr="Icon&#10;&#10;Description automatically generated"/>
          <p:cNvPicPr preferRelativeResize="0"/>
          <p:nvPr/>
        </p:nvPicPr>
        <p:blipFill rotWithShape="1">
          <a:blip r:embed="rId4">
            <a:alphaModFix/>
            <a:duotone>
              <a:prstClr val="black"/>
              <a:srgbClr val="D9C3A5">
                <a:tint val="50000"/>
                <a:satMod val="180000"/>
              </a:srgbClr>
            </a:duotone>
          </a:blip>
          <a:srcRect/>
          <a:stretch/>
        </p:blipFill>
        <p:spPr>
          <a:xfrm>
            <a:off x="8063369" y="4728892"/>
            <a:ext cx="841525" cy="857826"/>
          </a:xfrm>
          <a:prstGeom prst="rect">
            <a:avLst/>
          </a:prstGeom>
          <a:noFill/>
          <a:ln>
            <a:noFill/>
          </a:ln>
        </p:spPr>
      </p:pic>
      <p:pic>
        <p:nvPicPr>
          <p:cNvPr id="285" name="Google Shape;285;p7" descr="Shape, icon, arrow&#10;&#10;Description automatically generated"/>
          <p:cNvPicPr preferRelativeResize="0"/>
          <p:nvPr/>
        </p:nvPicPr>
        <p:blipFill rotWithShape="1">
          <a:blip r:embed="rId5">
            <a:alphaModFix/>
            <a:duotone>
              <a:prstClr val="black"/>
              <a:srgbClr val="D9C3A5">
                <a:tint val="50000"/>
                <a:satMod val="180000"/>
              </a:srgbClr>
            </a:duotone>
          </a:blip>
          <a:srcRect/>
          <a:stretch/>
        </p:blipFill>
        <p:spPr>
          <a:xfrm>
            <a:off x="8063369" y="3314644"/>
            <a:ext cx="841525" cy="857826"/>
          </a:xfrm>
          <a:prstGeom prst="rect">
            <a:avLst/>
          </a:prstGeom>
          <a:noFill/>
          <a:ln>
            <a:noFill/>
          </a:ln>
        </p:spPr>
      </p:pic>
      <p:pic>
        <p:nvPicPr>
          <p:cNvPr id="286" name="Google Shape;286;p7" descr="A picture containing outdoor object, vector graphics&#10;&#10;Description automatically generated"/>
          <p:cNvPicPr preferRelativeResize="0"/>
          <p:nvPr/>
        </p:nvPicPr>
        <p:blipFill rotWithShape="1">
          <a:blip r:embed="rId6">
            <a:alphaModFix/>
            <a:duotone>
              <a:prstClr val="black"/>
              <a:srgbClr val="D9C3A5">
                <a:tint val="50000"/>
                <a:satMod val="180000"/>
              </a:srgbClr>
            </a:duotone>
          </a:blip>
          <a:srcRect/>
          <a:stretch/>
        </p:blipFill>
        <p:spPr>
          <a:xfrm>
            <a:off x="8063369" y="2195413"/>
            <a:ext cx="841525" cy="857826"/>
          </a:xfrm>
          <a:prstGeom prst="rect">
            <a:avLst/>
          </a:prstGeom>
          <a:noFill/>
          <a:ln>
            <a:noFill/>
          </a:ln>
        </p:spPr>
      </p:pic>
      <p:pic>
        <p:nvPicPr>
          <p:cNvPr id="287" name="Google Shape;287;p7" descr="Logo, icon&#10;&#10;Description automatically generated"/>
          <p:cNvPicPr preferRelativeResize="0"/>
          <p:nvPr/>
        </p:nvPicPr>
        <p:blipFill rotWithShape="1">
          <a:blip r:embed="rId7">
            <a:alphaModFix/>
            <a:duotone>
              <a:prstClr val="black"/>
              <a:srgbClr val="D9C3A5">
                <a:tint val="50000"/>
                <a:satMod val="180000"/>
              </a:srgbClr>
            </a:duotone>
          </a:blip>
          <a:srcRect/>
          <a:stretch/>
        </p:blipFill>
        <p:spPr>
          <a:xfrm>
            <a:off x="4599805" y="4640970"/>
            <a:ext cx="841525" cy="857826"/>
          </a:xfrm>
          <a:prstGeom prst="rect">
            <a:avLst/>
          </a:prstGeom>
          <a:noFill/>
          <a:ln>
            <a:noFill/>
          </a:ln>
        </p:spPr>
      </p:pic>
      <p:pic>
        <p:nvPicPr>
          <p:cNvPr id="288" name="Google Shape;288;p7" descr="A picture containing logo&#10;&#10;Description automatically generated"/>
          <p:cNvPicPr preferRelativeResize="0"/>
          <p:nvPr/>
        </p:nvPicPr>
        <p:blipFill rotWithShape="1">
          <a:blip r:embed="rId8">
            <a:alphaModFix/>
            <a:duotone>
              <a:prstClr val="black"/>
              <a:srgbClr val="D9C3A5">
                <a:tint val="50000"/>
                <a:satMod val="180000"/>
              </a:srgbClr>
            </a:duotone>
          </a:blip>
          <a:srcRect/>
          <a:stretch/>
        </p:blipFill>
        <p:spPr>
          <a:xfrm>
            <a:off x="4564677" y="3321180"/>
            <a:ext cx="841525" cy="857826"/>
          </a:xfrm>
          <a:prstGeom prst="rect">
            <a:avLst/>
          </a:prstGeom>
          <a:noFill/>
          <a:ln>
            <a:noFill/>
          </a:ln>
        </p:spPr>
      </p:pic>
      <p:pic>
        <p:nvPicPr>
          <p:cNvPr id="289" name="Google Shape;289;p7" descr="Icon&#10;&#10;Description automatically generated"/>
          <p:cNvPicPr preferRelativeResize="0"/>
          <p:nvPr/>
        </p:nvPicPr>
        <p:blipFill rotWithShape="1">
          <a:blip r:embed="rId9">
            <a:alphaModFix/>
            <a:duotone>
              <a:prstClr val="black"/>
              <a:srgbClr val="D9C3A5">
                <a:tint val="50000"/>
                <a:satMod val="180000"/>
              </a:srgbClr>
            </a:duotone>
          </a:blip>
          <a:srcRect/>
          <a:stretch/>
        </p:blipFill>
        <p:spPr>
          <a:xfrm>
            <a:off x="7995882" y="702452"/>
            <a:ext cx="976499" cy="995415"/>
          </a:xfrm>
          <a:prstGeom prst="rect">
            <a:avLst/>
          </a:prstGeom>
          <a:noFill/>
          <a:ln>
            <a:noFill/>
          </a:ln>
        </p:spPr>
      </p:pic>
      <p:pic>
        <p:nvPicPr>
          <p:cNvPr id="290" name="Google Shape;290;p7" descr="Shape, icon, arrow&#10;&#10;Description automatically generated"/>
          <p:cNvPicPr preferRelativeResize="0"/>
          <p:nvPr/>
        </p:nvPicPr>
        <p:blipFill rotWithShape="1">
          <a:blip r:embed="rId10">
            <a:alphaModFix/>
            <a:duotone>
              <a:prstClr val="black"/>
              <a:srgbClr val="D9C3A5">
                <a:tint val="50000"/>
                <a:satMod val="180000"/>
              </a:srgbClr>
            </a:duotone>
          </a:blip>
          <a:srcRect/>
          <a:stretch/>
        </p:blipFill>
        <p:spPr>
          <a:xfrm>
            <a:off x="4550387" y="818668"/>
            <a:ext cx="841525" cy="857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02" name="Google Shape;302;p8"/>
          <p:cNvSpPr txBox="1"/>
          <p:nvPr/>
        </p:nvSpPr>
        <p:spPr>
          <a:xfrm>
            <a:off x="510709" y="685694"/>
            <a:ext cx="323979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CDRT’s Role In Helping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3600"/>
              <a:buFont typeface="Arial"/>
              <a:buNone/>
            </a:pPr>
            <a:r>
              <a:rPr lang="en-US"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Manage An Epidemic</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3" name="Google Shape;303;p8"/>
          <p:cNvSpPr/>
          <p:nvPr/>
        </p:nvSpPr>
        <p:spPr>
          <a:xfrm>
            <a:off x="6654570" y="999211"/>
            <a:ext cx="512434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Assisting with </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Community Preparedness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04" name="Google Shape;304;p8"/>
          <p:cNvSpPr/>
          <p:nvPr/>
        </p:nvSpPr>
        <p:spPr>
          <a:xfrm>
            <a:off x="6654570" y="2103913"/>
            <a:ext cx="48837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Monitoring</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outbreaks &amp;</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contacting relevant health officials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05" name="Google Shape;305;p8"/>
          <p:cNvSpPr/>
          <p:nvPr/>
        </p:nvSpPr>
        <p:spPr>
          <a:xfrm>
            <a:off x="6654571" y="3318973"/>
            <a:ext cx="502672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Responding appropriately and assisting with the mobilization of volunteers &amp; education of the community</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06" name="Google Shape;306;p8"/>
          <p:cNvSpPr/>
          <p:nvPr/>
        </p:nvSpPr>
        <p:spPr>
          <a:xfrm>
            <a:off x="6654571" y="4763597"/>
            <a:ext cx="502672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Reporting any changes in community that can have a negative impact on health</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307" name="Google Shape;307;p8" descr="Logo&#10;&#10;Description automatically generated"/>
          <p:cNvPicPr preferRelativeResize="0"/>
          <p:nvPr/>
        </p:nvPicPr>
        <p:blipFill rotWithShape="1">
          <a:blip r:embed="rId3">
            <a:alphaModFix/>
            <a:duotone>
              <a:prstClr val="black"/>
              <a:srgbClr val="D9C3A5">
                <a:tint val="50000"/>
                <a:satMod val="180000"/>
              </a:srgbClr>
            </a:duotone>
          </a:blip>
          <a:srcRect/>
          <a:stretch/>
        </p:blipFill>
        <p:spPr>
          <a:xfrm>
            <a:off x="5222003" y="542252"/>
            <a:ext cx="1258827" cy="1283211"/>
          </a:xfrm>
          <a:prstGeom prst="rect">
            <a:avLst/>
          </a:prstGeom>
          <a:noFill/>
          <a:ln>
            <a:noFill/>
          </a:ln>
        </p:spPr>
      </p:pic>
      <p:pic>
        <p:nvPicPr>
          <p:cNvPr id="308" name="Google Shape;308;p8" descr="Icon&#10;&#10;Description automatically generated"/>
          <p:cNvPicPr preferRelativeResize="0"/>
          <p:nvPr/>
        </p:nvPicPr>
        <p:blipFill rotWithShape="1">
          <a:blip r:embed="rId4">
            <a:alphaModFix/>
            <a:duotone>
              <a:prstClr val="black"/>
              <a:srgbClr val="D9C3A5">
                <a:tint val="50000"/>
                <a:satMod val="180000"/>
              </a:srgbClr>
            </a:duotone>
          </a:blip>
          <a:srcRect/>
          <a:stretch/>
        </p:blipFill>
        <p:spPr>
          <a:xfrm>
            <a:off x="5222003" y="1677677"/>
            <a:ext cx="1258827" cy="1283211"/>
          </a:xfrm>
          <a:prstGeom prst="rect">
            <a:avLst/>
          </a:prstGeom>
          <a:noFill/>
          <a:ln>
            <a:noFill/>
          </a:ln>
        </p:spPr>
      </p:pic>
      <p:pic>
        <p:nvPicPr>
          <p:cNvPr id="309" name="Google Shape;309;p8" descr="Text, icon&#10;&#10;Description automatically generated"/>
          <p:cNvPicPr preferRelativeResize="0"/>
          <p:nvPr/>
        </p:nvPicPr>
        <p:blipFill rotWithShape="1">
          <a:blip r:embed="rId5">
            <a:alphaModFix/>
            <a:duotone>
              <a:prstClr val="black"/>
              <a:srgbClr val="D9C3A5">
                <a:tint val="50000"/>
                <a:satMod val="180000"/>
              </a:srgbClr>
            </a:duotone>
          </a:blip>
          <a:srcRect/>
          <a:stretch/>
        </p:blipFill>
        <p:spPr>
          <a:xfrm>
            <a:off x="5222003" y="4491282"/>
            <a:ext cx="1258827" cy="1283211"/>
          </a:xfrm>
          <a:prstGeom prst="rect">
            <a:avLst/>
          </a:prstGeom>
          <a:noFill/>
          <a:ln>
            <a:noFill/>
          </a:ln>
        </p:spPr>
      </p:pic>
      <p:pic>
        <p:nvPicPr>
          <p:cNvPr id="310" name="Google Shape;310;p8" descr="Icon&#10;&#10;Description automatically generated"/>
          <p:cNvPicPr preferRelativeResize="0"/>
          <p:nvPr/>
        </p:nvPicPr>
        <p:blipFill rotWithShape="1">
          <a:blip r:embed="rId6">
            <a:alphaModFix/>
            <a:duotone>
              <a:prstClr val="black"/>
              <a:srgbClr val="D9C3A5">
                <a:tint val="50000"/>
                <a:satMod val="180000"/>
              </a:srgbClr>
            </a:duotone>
          </a:blip>
          <a:srcRect/>
          <a:stretch/>
        </p:blipFill>
        <p:spPr>
          <a:xfrm>
            <a:off x="5222003" y="3084479"/>
            <a:ext cx="1258827" cy="128321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1816</Words>
  <Application>Microsoft Office PowerPoint</Application>
  <PresentationFormat>Widescreen</PresentationFormat>
  <Paragraphs>377</Paragraphs>
  <Slides>39</Slides>
  <Notes>38</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Arial Nova</vt:lpstr>
      <vt:lpstr>Calibri</vt:lpstr>
      <vt:lpstr>Noto Sans Symbols</vt:lpstr>
      <vt:lpstr>Open sans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Vanita REDOY</cp:lastModifiedBy>
  <cp:revision>19</cp:revision>
  <dcterms:created xsi:type="dcterms:W3CDTF">2021-09-10T07:38:40Z</dcterms:created>
  <dcterms:modified xsi:type="dcterms:W3CDTF">2024-07-02T19:27:23Z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2022-06-01T21:13:42Z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cab1fa68-911d-4164-925c-eab1c89ec5b7</vt:lpwstr>
  </property>
  <property fmtid="{D5CDD505-2E9C-101B-9397-08002B2CF9AE}" pid="8" name="MSIP_Label_caf3f7fd-5cd4-4287-9002-aceb9af13c42_ContentBits">
    <vt:lpwstr>2</vt:lpwstr>
  </property>
</Properties>
</file>