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12" r:id="rId30"/>
    <p:sldId id="311"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74BTpHjDNiXY5SM5tQdta70w6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70BAD-7AC3-4210-BB3F-02314DA7D731}" v="1" dt="2024-07-03T00:11:34.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0962" autoAdjust="0"/>
  </p:normalViewPr>
  <p:slideViewPr>
    <p:cSldViewPr snapToGrid="0">
      <p:cViewPr varScale="1">
        <p:scale>
          <a:sx n="71" d="100"/>
          <a:sy n="71" d="100"/>
        </p:scale>
        <p:origin x="14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AD470BAD-7AC3-4210-BB3F-02314DA7D731}"/>
    <pc:docChg chg="custSel addSld modSld">
      <pc:chgData name="Vanita REDOY" userId="bdf92b45-d4ea-4a1c-a375-114a0375a38b" providerId="ADAL" clId="{AD470BAD-7AC3-4210-BB3F-02314DA7D731}" dt="2024-07-03T00:11:55.811" v="536" actId="20577"/>
      <pc:docMkLst>
        <pc:docMk/>
      </pc:docMkLst>
      <pc:sldChg chg="addSp modSp mod">
        <pc:chgData name="Vanita REDOY" userId="bdf92b45-d4ea-4a1c-a375-114a0375a38b" providerId="ADAL" clId="{AD470BAD-7AC3-4210-BB3F-02314DA7D731}" dt="2024-07-03T00:11:55.811" v="536" actId="20577"/>
        <pc:sldMkLst>
          <pc:docMk/>
          <pc:sldMk cId="0" sldId="282"/>
        </pc:sldMkLst>
        <pc:spChg chg="add mod">
          <ac:chgData name="Vanita REDOY" userId="bdf92b45-d4ea-4a1c-a375-114a0375a38b" providerId="ADAL" clId="{AD470BAD-7AC3-4210-BB3F-02314DA7D731}" dt="2024-07-03T00:11:55.811" v="536" actId="20577"/>
          <ac:spMkLst>
            <pc:docMk/>
            <pc:sldMk cId="0" sldId="282"/>
            <ac:spMk id="2" creationId="{8B09D60E-407D-6ECD-6C6F-D84820756264}"/>
          </ac:spMkLst>
        </pc:spChg>
        <pc:spChg chg="mod">
          <ac:chgData name="Vanita REDOY" userId="bdf92b45-d4ea-4a1c-a375-114a0375a38b" providerId="ADAL" clId="{AD470BAD-7AC3-4210-BB3F-02314DA7D731}" dt="2024-07-03T00:08:40.024" v="192" actId="20577"/>
          <ac:spMkLst>
            <pc:docMk/>
            <pc:sldMk cId="0" sldId="282"/>
            <ac:spMk id="436" creationId="{00000000-0000-0000-0000-000000000000}"/>
          </ac:spMkLst>
        </pc:spChg>
        <pc:spChg chg="mod">
          <ac:chgData name="Vanita REDOY" userId="bdf92b45-d4ea-4a1c-a375-114a0375a38b" providerId="ADAL" clId="{AD470BAD-7AC3-4210-BB3F-02314DA7D731}" dt="2024-07-03T00:11:22.257" v="528" actId="20577"/>
          <ac:spMkLst>
            <pc:docMk/>
            <pc:sldMk cId="0" sldId="282"/>
            <ac:spMk id="442" creationId="{00000000-0000-0000-0000-000000000000}"/>
          </ac:spMkLst>
        </pc:spChg>
      </pc:sldChg>
      <pc:sldChg chg="add">
        <pc:chgData name="Vanita REDOY" userId="bdf92b45-d4ea-4a1c-a375-114a0375a38b" providerId="ADAL" clId="{AD470BAD-7AC3-4210-BB3F-02314DA7D731}" dt="2024-07-03T00:07:04.389" v="0" actId="2890"/>
        <pc:sldMkLst>
          <pc:docMk/>
          <pc:sldMk cId="3773683983"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are the items that you should include in the “grab and go” bag?</a:t>
            </a: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impromptu circumstances CDRTs may be responsible for opening a shelter to a community. Once permission is granted to open an alternative shelter the following should be done:</a:t>
            </a:r>
            <a:endParaRPr/>
          </a:p>
          <a:p>
            <a:pPr marL="0" lvl="0" indent="0" algn="l" rtl="0">
              <a:spcBef>
                <a:spcPts val="0"/>
              </a:spcBef>
              <a:spcAft>
                <a:spcPts val="0"/>
              </a:spcAft>
              <a:buNone/>
            </a:pPr>
            <a:r>
              <a:rPr lang="en-US"/>
              <a:t>Inspect the building/shelter- check that essential facilities and equipment are in place and functioning (running water, toilets, communication system, electricity). Make note of any equipment that might be needed and share this with response agencies.</a:t>
            </a:r>
            <a:endParaRPr/>
          </a:p>
          <a:p>
            <a:pPr marL="0" lvl="0" indent="0" algn="l" rtl="0">
              <a:spcBef>
                <a:spcPts val="0"/>
              </a:spcBef>
              <a:spcAft>
                <a:spcPts val="0"/>
              </a:spcAft>
              <a:buNone/>
            </a:pPr>
            <a:r>
              <a:rPr lang="en-US"/>
              <a:t>Determine and allocate spaces for shelterees- how many persons could be accommodated at the shelter. Sphere guidelines outlining space requirements will be discussed later in the presentation. </a:t>
            </a:r>
            <a:endParaRPr/>
          </a:p>
          <a:p>
            <a:pPr marL="0" lvl="0" indent="0" algn="l" rtl="0">
              <a:spcBef>
                <a:spcPts val="0"/>
              </a:spcBef>
              <a:spcAft>
                <a:spcPts val="0"/>
              </a:spcAft>
              <a:buNone/>
            </a:pPr>
            <a:r>
              <a:rPr lang="en-US"/>
              <a:t>Plan for obtaining, transport etc- This should include having a proper inventory and careful checking of expiration dates and defects in canned food.</a:t>
            </a:r>
            <a:endParaRPr/>
          </a:p>
          <a:p>
            <a:pPr marL="0" lvl="0" indent="0" algn="l" rtl="0">
              <a:spcBef>
                <a:spcPts val="0"/>
              </a:spcBef>
              <a:spcAft>
                <a:spcPts val="0"/>
              </a:spcAft>
              <a:buNone/>
            </a:pPr>
            <a:r>
              <a:rPr lang="en-US"/>
              <a:t>Set up meetings to coordinate tasks- Draft rules and regulations for shelterees; prepare activities and equipment for the shelter and enlist the support of the shelterees in managing the shelter.</a:t>
            </a:r>
            <a:endParaRPr/>
          </a:p>
          <a:p>
            <a:pPr marL="0" lvl="0" indent="0" algn="l" rtl="0">
              <a:spcBef>
                <a:spcPts val="0"/>
              </a:spcBef>
              <a:spcAft>
                <a:spcPts val="0"/>
              </a:spcAft>
              <a:buNone/>
            </a:pPr>
            <a:r>
              <a:rPr lang="en-US"/>
              <a:t>Meet with shelterees to abreast them of the rules of the shelter so they will know what to expect.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5a73bc6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c5a73bc6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32" name="Google Shape;232;g2c5a73bc64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Guide or handouts to discuss the sphere core standards</a:t>
            </a:r>
            <a:endParaRPr/>
          </a:p>
          <a:p>
            <a:pPr marL="0" lvl="0" indent="0" algn="l" rtl="0">
              <a:spcBef>
                <a:spcPts val="0"/>
              </a:spcBef>
              <a:spcAft>
                <a:spcPts val="0"/>
              </a:spcAft>
              <a:buNone/>
            </a:pPr>
            <a:r>
              <a:rPr lang="en-US"/>
              <a:t>Also go through the steps for opening and closing a shelter</a:t>
            </a:r>
            <a:endParaRPr/>
          </a:p>
          <a:p>
            <a:pPr marL="0" lvl="0" indent="0" algn="l" rtl="0">
              <a:spcBef>
                <a:spcPts val="0"/>
              </a:spcBef>
              <a:spcAft>
                <a:spcPts val="0"/>
              </a:spcAft>
              <a:buNone/>
            </a:pPr>
            <a:endParaRPr/>
          </a:p>
        </p:txBody>
      </p:sp>
      <p:sp>
        <p:nvSpPr>
          <p:cNvPr id="244" name="Google Shape;2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hese would also be linked to shelteree needs identified:</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Privacy – families, women and girls need privacy. Arrangements should be made to offer privacy and protection to these persons. Some uninhibited shelterees have engaged in sexual acts in the presence of other shelterees. Codes of conduct and enforcement arrangements are necessary in shelters</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Illegal immigrants and migrants often live in marginal areas prone to hazard impact and will need collective shelters. Unfortunately they may be reluctant to use these facilities due to discrimination, abuse or fear of deportation. In an emergency the most vulnerable must be protected.</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National policies on shelter and recovery often omit the landless and socially outcast. Arrangements for these shelterees are slow in coming.</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Reluctant to leave – Shelters are often a magnet for assistance and aid. Shelterees who benefit from public and private goodwill are reluctant to leave and arrangements/encouragement for closing the shelters are necessary.</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Where permission is granted there should also be arrangements to compensate for the damage incurred</a:t>
            </a:r>
            <a:endParaRPr b="0"/>
          </a:p>
          <a:p>
            <a:pPr marL="0" lvl="0" indent="0" algn="l" rtl="0">
              <a:spcBef>
                <a:spcPts val="0"/>
              </a:spcBef>
              <a:spcAft>
                <a:spcPts val="0"/>
              </a:spcAft>
              <a:buNone/>
            </a:pPr>
            <a:br>
              <a:rPr lang="en-US" b="0"/>
            </a:br>
            <a:endParaRPr/>
          </a:p>
        </p:txBody>
      </p:sp>
      <p:sp>
        <p:nvSpPr>
          <p:cNvPr id="365" name="Google Shape;36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Security – The grouping of people present risk to children, women and men. Special arrangements are needed to protect those vulnerable to discrimination, abuse and harassment. Security should also be provided against the presence of illegal drugs and weapons.</a:t>
            </a:r>
            <a:endParaRPr/>
          </a:p>
          <a:p>
            <a:pPr marL="0" lvl="0" indent="0" algn="l" rtl="0">
              <a:spcBef>
                <a:spcPts val="0"/>
              </a:spcBef>
              <a:spcAft>
                <a:spcPts val="0"/>
              </a:spcAft>
              <a:buNone/>
            </a:pPr>
            <a:r>
              <a:rPr lang="en-US"/>
              <a:t>Water &amp; sanitation – May buildings used as shelters are not usually equipped for occupation for more than a day. Special arrangements for water and sanitation are required for the operation of shelters</a:t>
            </a:r>
            <a:endParaRPr/>
          </a:p>
          <a:p>
            <a:pPr marL="0" lvl="0" indent="0" algn="l" rtl="0">
              <a:spcBef>
                <a:spcPts val="0"/>
              </a:spcBef>
              <a:spcAft>
                <a:spcPts val="0"/>
              </a:spcAft>
              <a:buNone/>
            </a:pPr>
            <a:r>
              <a:rPr lang="en-US"/>
              <a:t>Food -Shelterees may often not have food for the duration and this need arranged. Long term sheltering e.g. volcanic eruption require special arrangements to give privacy to families and encourage self sufficiency</a:t>
            </a:r>
            <a:endParaRPr/>
          </a:p>
          <a:p>
            <a:pPr marL="0" lvl="0" indent="0" algn="l" rtl="0">
              <a:spcBef>
                <a:spcPts val="0"/>
              </a:spcBef>
              <a:spcAft>
                <a:spcPts val="0"/>
              </a:spcAft>
              <a:buNone/>
            </a:pPr>
            <a:r>
              <a:rPr lang="en-US"/>
              <a:t>Livestock &amp; animals – Shelters often prohibit these. But livestock represent wealth and persons at risk are reluctant to move away from their animals. Families have attachments to pets which if abandoned can result in psychological damage. Special arrangements should be made for animals when shelters are in operation</a:t>
            </a:r>
            <a:endParaRPr/>
          </a:p>
          <a:p>
            <a:pPr marL="0" lvl="0" indent="0" algn="l" rtl="0">
              <a:spcBef>
                <a:spcPts val="0"/>
              </a:spcBef>
              <a:spcAft>
                <a:spcPts val="0"/>
              </a:spcAft>
              <a:buNone/>
            </a:pPr>
            <a:r>
              <a:rPr lang="en-US"/>
              <a:t>Socialy displaced – unfortunately shelters can be a dumping ground for relatives wanting to have someone else care for older or infirm relatives. Homeless persons and persons with mental illnesses often end up in shelters. These persons require special medical care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0" name="Google Shape;38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5a73bc64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2c5a73bc64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5a73bc64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2c5a73bc64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856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Persons should identify possible host family shelters in their Family Emergency Plan.</a:t>
            </a:r>
            <a:endParaRPr/>
          </a:p>
          <a:p>
            <a:pPr marL="0" lvl="0" indent="0" algn="l" rtl="0">
              <a:spcBef>
                <a:spcPts val="0"/>
              </a:spcBef>
              <a:spcAft>
                <a:spcPts val="0"/>
              </a:spcAft>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 CDRT member the aim is to pre-disaster reduce the shelter risk in your community through on going improvements in construction and infrastructure that will reduce your community’s susceptibility to such risk. Shelter management post disaster should always seek to empower those affected to rebuild not just their homes (building) but their livelihoods and their community as well. Partnering with the affected populations as well as other key partners is the best way to achieve this.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4" name="Google Shape;1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8"/>
          <p:cNvSpPr>
            <a:spLocks noGrp="1"/>
          </p:cNvSpPr>
          <p:nvPr>
            <p:ph type="pic" idx="2"/>
          </p:nvPr>
        </p:nvSpPr>
        <p:spPr>
          <a:xfrm>
            <a:off x="5183188" y="987425"/>
            <a:ext cx="6172200" cy="4873625"/>
          </a:xfrm>
          <a:prstGeom prst="rect">
            <a:avLst/>
          </a:prstGeom>
          <a:noFill/>
          <a:ln>
            <a:noFill/>
          </a:ln>
        </p:spPr>
      </p:sp>
      <p:sp>
        <p:nvSpPr>
          <p:cNvPr id="69" name="Google Shape;69;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29"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4.png"/><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adrim.org/" TargetMode="External"/><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1026" name="Picture 2" descr="Media 20273 image">
            <a:extLst>
              <a:ext uri="{FF2B5EF4-FFF2-40B4-BE49-F238E27FC236}">
                <a16:creationId xmlns:a16="http://schemas.microsoft.com/office/drawing/2014/main" id="{68F13BD9-C30A-F7B0-7B29-7A35084B1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8"/>
          <a:stretch/>
        </p:blipFill>
        <p:spPr bwMode="auto">
          <a:xfrm>
            <a:off x="-14868" y="0"/>
            <a:ext cx="12206868" cy="684366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5897759" cy="3598674"/>
            <a:chOff x="324999" y="2351761"/>
            <a:chExt cx="5897759" cy="3598674"/>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6619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s" sz="4400" b="1" i="0" u="none" strike="noStrike" cap="none" baseline="0">
                  <a:solidFill>
                    <a:schemeClr val="lt1"/>
                  </a:solidFill>
                  <a:latin typeface="Arial" panose="020B0604020202020204" pitchFamily="34" charset="0"/>
                  <a:cs typeface="+mn-cs"/>
                  <a:sym typeface="Arial" panose="020B0604020202020204" pitchFamily="34" charset="0"/>
                </a:rPr>
                <a:t>Los CDRT y la gestión de refugios</a:t>
              </a:r>
            </a:p>
            <a:p>
              <a:pPr marL="0" marR="0" lvl="0" indent="0" algn="l" rtl="0">
                <a:spcBef>
                  <a:spcPts val="0"/>
                </a:spcBef>
                <a:spcAft>
                  <a:spcPts val="0"/>
                </a:spcAft>
                <a:buClr>
                  <a:schemeClr val="lt1"/>
                </a:buClr>
                <a:buSzPts val="5400"/>
                <a:buFont typeface="Arial"/>
                <a:buNone/>
              </a:pPr>
              <a:endParaRPr lang="es"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574426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s" sz="2100" b="0" i="0" u="none" strike="noStrike" cap="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los equipos comunitarios de respuesta a desastres</a:t>
              </a:r>
              <a:endParaRPr lang="es"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9" descr="A group of people outside a building&#10;&#10;Description automatically generated with medium confidence"/>
          <p:cNvPicPr preferRelativeResize="0"/>
          <p:nvPr/>
        </p:nvPicPr>
        <p:blipFill rotWithShape="1">
          <a:blip r:embed="rId3">
            <a:alphaModFix/>
          </a:blip>
          <a:srcRect b="3547"/>
          <a:stretch/>
        </p:blipFill>
        <p:spPr>
          <a:xfrm>
            <a:off x="2699555" y="0"/>
            <a:ext cx="9480187" cy="6858000"/>
          </a:xfrm>
          <a:prstGeom prst="rect">
            <a:avLst/>
          </a:prstGeom>
          <a:noFill/>
          <a:ln>
            <a:noFill/>
          </a:ln>
        </p:spPr>
      </p:pic>
      <p:sp>
        <p:nvSpPr>
          <p:cNvPr id="196" name="Google Shape;196;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El papel de su CDRT</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¿Cuál es el papel del CDRT en lo que respecta a la gestión de refugios?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09" name="Google Shape;209;p11"/>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Papel del CDRT:</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2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Educación/sensibilización.</a:t>
            </a:r>
            <a:endParaRPr lang="es" sz="105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10" name="Google Shape;210;p11"/>
          <p:cNvSpPr txBox="1"/>
          <p:nvPr/>
        </p:nvSpPr>
        <p:spPr>
          <a:xfrm>
            <a:off x="4812024" y="993734"/>
            <a:ext cx="6666776" cy="50167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Anime a los miembros de la comunidad </a:t>
            </a: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 conocer la ubicación de los refugios.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Eduque a la comunidad </a:t>
            </a: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sobre cómo preparar una bolsa «para llevar» que puedan llevarse consigo a un refugio.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Eduque a los miembros de la comunidad </a:t>
            </a: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sobre las normas y reglamentos que deben seguirse en un refugio.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Identifique a las familias/individuos de alto riesgo</a:t>
            </a: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revise esta información con ellos.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Mantenga contactos periódicos </a:t>
            </a: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 otros miembros del CDRT para revisar funciones y responsabilidades.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2" name="Google Shape;222;p12"/>
          <p:cNvSpPr txBox="1"/>
          <p:nvPr/>
        </p:nvSpPr>
        <p:spPr>
          <a:xfrm>
            <a:off x="381084" y="638259"/>
            <a:ext cx="348137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Preactivación:</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Abrir un refugio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23" name="Google Shape;223;p12"/>
          <p:cNvSpPr txBox="1"/>
          <p:nvPr/>
        </p:nvSpPr>
        <p:spPr>
          <a:xfrm>
            <a:off x="4923535" y="638259"/>
            <a:ext cx="6662581"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Inspeccione el edificio/refugio.</a:t>
            </a:r>
          </a:p>
          <a:p>
            <a:pPr marL="0" marR="0" lvl="0" indent="0" algn="l" rtl="0">
              <a:spcBef>
                <a:spcPts val="0"/>
              </a:spcBef>
              <a:spcAft>
                <a:spcPts val="0"/>
              </a:spcAft>
              <a:buNone/>
            </a:pPr>
            <a:endParaRPr lang="es" sz="20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Determine </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asigne espacios para las personas acogidas.</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es"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Coordine </a:t>
            </a: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es" sz="18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 las agencias estatales la obtención, </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transporte, recepción y almacenamiento de suministros en el refugio.</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es"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Apoye</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la movilización del equipo.</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es"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Establezca y mantenga el contacto </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 las agencias de respuesta y los grupos de interés pertinentes. </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es"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Organice reuniones </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coordinar las tareas con otros miembros/voluntarios del CDRT.</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es"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Obtenga </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todos los formularios necesarios.</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es"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Reúnase </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 las personas acogidas.</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87350" marR="0" lvl="0" indent="-285750" algn="l" rtl="0">
              <a:spcBef>
                <a:spcPts val="0"/>
              </a:spcBef>
              <a:spcAft>
                <a:spcPts val="0"/>
              </a:spcAft>
              <a:buClr>
                <a:srgbClr val="F5333F"/>
              </a:buClr>
              <a:buSzPts val="1600"/>
              <a:buFont typeface="Wingdings" panose="05000000000000000000" pitchFamily="2" charset="2"/>
              <a:buChar char="ü"/>
            </a:pPr>
            <a:endParaRPr lang="es" sz="1800" b="0" i="0" u="none" strike="noStrike" cap="none"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600"/>
              <a:buFont typeface="Wingdings" panose="05000000000000000000" pitchFamily="2" charset="2"/>
              <a:buChar char="ü"/>
            </a:pPr>
            <a:r>
              <a:rPr lang="es" sz="1800" b="1"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Elabore una lista </a:t>
            </a:r>
            <a:r>
              <a:rPr lang="es" sz="1800" b="0" i="0" u="none" strike="noStrike" cap="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las necesidades y prioridades de las personas acogidas.</a:t>
            </a:r>
            <a:endParaRPr lang="es" sz="18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c5a73bc64c_0_0"/>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5" name="Google Shape;235;g2c5a73bc64c_0_0"/>
          <p:cNvSpPr txBox="1"/>
          <p:nvPr/>
        </p:nvSpPr>
        <p:spPr>
          <a:xfrm>
            <a:off x="414537" y="638259"/>
            <a:ext cx="34815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Actividad: </a:t>
            </a:r>
            <a:r>
              <a:rPr lang="es" sz="36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Realizar una inspección</a:t>
            </a:r>
            <a:endParaRPr lang="es"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442;g2c5a73bc64c_0_12">
            <a:extLst>
              <a:ext uri="{FF2B5EF4-FFF2-40B4-BE49-F238E27FC236}">
                <a16:creationId xmlns:a16="http://schemas.microsoft.com/office/drawing/2014/main" id="{7C901582-31A3-6A46-57DA-30900BAD0957}"/>
              </a:ext>
            </a:extLst>
          </p:cNvPr>
          <p:cNvSpPr txBox="1"/>
          <p:nvPr/>
        </p:nvSpPr>
        <p:spPr>
          <a:xfrm>
            <a:off x="4625637" y="950322"/>
            <a:ext cx="7122000" cy="4247286"/>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es"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Los participantes recibirán un formulario de inspección del refugio y se dividirán en equipos.</a:t>
            </a:r>
          </a:p>
          <a:p>
            <a:pPr marL="457200" lvl="0" indent="-457200" algn="l" rtl="0">
              <a:spcBef>
                <a:spcPts val="0"/>
              </a:spcBef>
              <a:spcAft>
                <a:spcPts val="0"/>
              </a:spcAft>
              <a:buClr>
                <a:srgbClr val="F5333F"/>
              </a:buClr>
              <a:buFont typeface="Arial" panose="020B0604020202020204" pitchFamily="34" charset="0"/>
              <a:buChar char="•"/>
            </a:pPr>
            <a:endParaRPr lang="es"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es"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Cada equipo dispondrá de 15 minutos para recorrer el «refugio» designado y rellenar el formulario de inspección (no se preocupe si no puede rellenarlo en su totalidad). </a:t>
            </a:r>
          </a:p>
          <a:p>
            <a:pPr marL="457200" lvl="0" indent="-457200" algn="l" rtl="0">
              <a:spcBef>
                <a:spcPts val="0"/>
              </a:spcBef>
              <a:spcAft>
                <a:spcPts val="0"/>
              </a:spcAft>
              <a:buClr>
                <a:srgbClr val="F5333F"/>
              </a:buClr>
              <a:buFont typeface="Arial" panose="020B0604020202020204" pitchFamily="34" charset="0"/>
              <a:buChar char="•"/>
            </a:pPr>
            <a:endParaRPr lang="es"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Se pedirá a los participantes que hablen de su experiencia.  </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3" descr="A picture containing floor, indoor&#10;&#10;Description automatically generated"/>
          <p:cNvPicPr preferRelativeResize="0"/>
          <p:nvPr/>
        </p:nvPicPr>
        <p:blipFill rotWithShape="1">
          <a:blip r:embed="rId3">
            <a:alphaModFix/>
          </a:blip>
          <a:srcRect b="5201"/>
          <a:stretch/>
        </p:blipFill>
        <p:spPr>
          <a:xfrm>
            <a:off x="1906859" y="-5347"/>
            <a:ext cx="10285141" cy="6863347"/>
          </a:xfrm>
          <a:prstGeom prst="rect">
            <a:avLst/>
          </a:prstGeom>
          <a:noFill/>
          <a:ln>
            <a:noFill/>
          </a:ln>
        </p:spPr>
      </p:pic>
      <p:sp>
        <p:nvSpPr>
          <p:cNvPr id="247" name="Google Shape;247;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48" name="Google Shape;248;p13"/>
          <p:cNvSpPr txBox="1"/>
          <p:nvPr/>
        </p:nvSpPr>
        <p:spPr>
          <a:xfrm>
            <a:off x="236668" y="638259"/>
            <a:ext cx="37681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endParaRPr lang="es"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3600" b="1"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¿Cuáles son algunas de las necesidades básicas que debe proporcionar un refugio?</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36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9" name="Google Shape;259;p14"/>
          <p:cNvSpPr txBox="1"/>
          <p:nvPr/>
        </p:nvSpPr>
        <p:spPr>
          <a:xfrm>
            <a:off x="139848" y="638259"/>
            <a:ext cx="405472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Consideraciones clave</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60" name="Google Shape;260;p14"/>
          <p:cNvSpPr txBox="1"/>
          <p:nvPr/>
        </p:nvSpPr>
        <p:spPr>
          <a:xfrm>
            <a:off x="5144099" y="5802747"/>
            <a:ext cx="60998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Para más información, consulte el apartado 10.4.3 de la Guía práctica.</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61" name="Google Shape;261;p14"/>
          <p:cNvSpPr txBox="1"/>
          <p:nvPr/>
        </p:nvSpPr>
        <p:spPr>
          <a:xfrm>
            <a:off x="5144099" y="960168"/>
            <a:ext cx="6099900"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Alimentación y nutrición</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Salud</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Agua y saneamiento</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Crear un entorno seguro para los niños y otros grupos vulnerables</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Seguridad</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Espacio físico</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Accesibilidad para personas con discapacidad</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742950" marR="0" lvl="0" indent="-285750" algn="l" rtl="0">
              <a:spcBef>
                <a:spcPts val="0"/>
              </a:spcBef>
              <a:spcAft>
                <a:spcPts val="0"/>
              </a:spcAft>
              <a:buClr>
                <a:srgbClr val="F5333F"/>
              </a:buClr>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Acceso al apoyo psicosocial</a:t>
            </a: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3" name="Google Shape;273;p15"/>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Normas para la capacidad de los refugios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Alojamientos para dormir</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4" name="Google Shape;274;p15"/>
          <p:cNvSpPr txBox="1"/>
          <p:nvPr/>
        </p:nvSpPr>
        <p:spPr>
          <a:xfrm>
            <a:off x="4959750" y="1939756"/>
            <a:ext cx="6758700"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Superficie mínima de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3,5 metros cuadrados (40 pies cuadrados)</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por persona.</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Distancia mínima de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75 cm (2,5 pies)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entre las camas. </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Mínimo una manta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ropa de cama (esterilla, colchón, catre, sábanas) por persona. </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275" name="Google Shape;275;p15"/>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29347" y="638259"/>
            <a:ext cx="1833029" cy="831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7" name="Google Shape;287;p16"/>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Normas para la capacidad de los refugios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Necesidades de agua</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88" name="Google Shape;288;p16"/>
          <p:cNvSpPr txBox="1"/>
          <p:nvPr/>
        </p:nvSpPr>
        <p:spPr>
          <a:xfrm>
            <a:off x="4872741" y="2196234"/>
            <a:ext cx="6758551"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beber: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2,5-3 litros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por persona y día. </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las prácticas de higiene: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2-6 litros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por persona y día. </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Mínimo de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15 litros por persona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por día.</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89" name="Google Shape;289;p16"/>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131233" y="378149"/>
            <a:ext cx="517416" cy="10918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1" name="Google Shape;301;p17"/>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Normas para la capacidad de los refugios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Instalaciones de lavado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2" name="Google Shape;302;p17"/>
          <p:cNvSpPr txBox="1"/>
          <p:nvPr/>
        </p:nvSpPr>
        <p:spPr>
          <a:xfrm>
            <a:off x="4959750" y="1939756"/>
            <a:ext cx="6758551" cy="37856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Los baños para hombres y mujeres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deben estar separados.</a:t>
            </a:r>
            <a:endParaRPr lang="es"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 retrete por cada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25 mujeres.</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1 retrete y 1 urinario por cada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35 varones.</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Un (1) lavamanos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por cada 10 personas.</a:t>
            </a:r>
            <a:endParaRPr lang="es"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Una (1) ducha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por cada 30 personas.</a:t>
            </a:r>
            <a:endParaRPr lang="es" sz="24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03" name="Google Shape;303;p17"/>
          <p:cNvPicPr preferRelativeResize="0"/>
          <p:nvPr/>
        </p:nvPicPr>
        <p:blipFill rotWithShape="1">
          <a:blip r:embed="rId3">
            <a:alphaModFix/>
            <a:duotone>
              <a:prstClr val="black"/>
              <a:schemeClr val="accent3">
                <a:tint val="45000"/>
                <a:satMod val="400000"/>
              </a:schemeClr>
            </a:duotone>
          </a:blip>
          <a:srcRect/>
          <a:stretch/>
        </p:blipFill>
        <p:spPr>
          <a:xfrm>
            <a:off x="5053056" y="795545"/>
            <a:ext cx="1490297" cy="6744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5" name="Google Shape;315;p18"/>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Normas para la capacidad de los refugios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Salud y saneamiento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16" name="Google Shape;316;p18"/>
          <p:cNvSpPr txBox="1"/>
          <p:nvPr/>
        </p:nvSpPr>
        <p:spPr>
          <a:xfrm>
            <a:off x="4993204" y="2095873"/>
            <a:ext cx="6758700" cy="326239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Acceso a productos de higiene</a:t>
            </a:r>
            <a:r>
              <a:rPr lang="es" sz="24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incluidos los productos para la menstruación y la incontinencia.</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Acceso a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mosquiteras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donde sea necesario.</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Wingdings" panose="05000000000000000000" pitchFamily="2" charset="2"/>
              <a:buChar char="ü"/>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Wingdings" panose="05000000000000000000" pitchFamily="2" charset="2"/>
              <a:buChar char="ü"/>
            </a:pP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Establecer un área privada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donde las personas acogidas puedan acceder a apoyo psicosocial y de salud mental y a servicios médicos.</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17" name="Google Shape;317;p18"/>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99511" y="746069"/>
            <a:ext cx="1787426" cy="9285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Agradecimientos</a:t>
            </a:r>
            <a:endParaRPr lang="es"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Agradecemos a la Cruz Roja de Belice, a la Cruz Roja de Granada, a la Cruz Roja de Guyana, a la Cruz Roja de Jamaica, a la Cruz Roja de San Vicente y las Granadinas, a la Cruz Roja de Trinidad y Tobago y a la Agencia para el Manejo de Emergencias por Desastres en el Caribe (CDEMA) su compromiso de colaboración con el Centro de Referencia para la Gestión del Riesgo de Desastres en el Caribe (CADRIM). Juntos, examinamos y revisamos el material de formación de los CDRT, para hacerlos más adecuados y eficaces en la formación de respuesta a desastres. Su dedicación ejemplifica el espíritu de cooperación dentro de la comunidad humanitaria, y apreciamos profundamente sus inestimables contribuciones.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9" name="Google Shape;329;p19"/>
          <p:cNvSpPr txBox="1"/>
          <p:nvPr/>
        </p:nvSpPr>
        <p:spPr>
          <a:xfrm>
            <a:off x="5158374" y="1921716"/>
            <a:ext cx="5678100" cy="38471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Incendios y seguridad</a:t>
            </a:r>
          </a:p>
          <a:p>
            <a:pPr marL="0" marR="0" lvl="0" indent="0" algn="l" rtl="0">
              <a:spcBef>
                <a:spcPts val="0"/>
              </a:spcBef>
              <a:spcAft>
                <a:spcPts val="0"/>
              </a:spcAft>
              <a:buNone/>
            </a:pPr>
            <a:endParaRPr lang="es"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Las personas acogidas no deberán guardar </a:t>
            </a:r>
            <a:r>
              <a:rPr lang="es"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armas peligrosas, líquidos u otros peligros para la seguridad</a:t>
            </a:r>
            <a:r>
              <a:rPr lang="es"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2000" b="1"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endParaRPr lang="es"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se permitirá </a:t>
            </a:r>
            <a:r>
              <a:rPr lang="es"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fumar.</a:t>
            </a:r>
            <a:endParaRPr lang="es"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lang="es"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se consumirán bebidas alcohólicas </a:t>
            </a:r>
            <a:r>
              <a:rPr lang="es" sz="20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la zona del refugio.</a:t>
            </a:r>
            <a:endParaRPr lang="es"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endParaRPr lang="es"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se permiten las drogas.</a:t>
            </a:r>
            <a:endParaRPr lang="es"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30" name="Google Shape;330;p1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158374" y="749232"/>
            <a:ext cx="908762" cy="836471"/>
          </a:xfrm>
          <a:prstGeom prst="rect">
            <a:avLst/>
          </a:prstGeom>
          <a:noFill/>
          <a:ln>
            <a:noFill/>
          </a:ln>
        </p:spPr>
      </p:pic>
      <p:sp>
        <p:nvSpPr>
          <p:cNvPr id="2" name="Google Shape;341;p20">
            <a:extLst>
              <a:ext uri="{FF2B5EF4-FFF2-40B4-BE49-F238E27FC236}">
                <a16:creationId xmlns:a16="http://schemas.microsoft.com/office/drawing/2014/main" id="{E1EC9A96-8BD2-1310-7D66-1DFDA575D1FD}"/>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 name="Google Shape;342;p20">
            <a:extLst>
              <a:ext uri="{FF2B5EF4-FFF2-40B4-BE49-F238E27FC236}">
                <a16:creationId xmlns:a16="http://schemas.microsoft.com/office/drawing/2014/main" id="{DD55AB07-04A3-502B-70D3-B57E2FF0571B}"/>
              </a:ext>
            </a:extLst>
          </p:cNvPr>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Normas y necesidades del refugio</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0"/>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561225" y="191542"/>
            <a:ext cx="906887" cy="893434"/>
          </a:xfrm>
          <a:prstGeom prst="rect">
            <a:avLst/>
          </a:prstGeom>
          <a:noFill/>
          <a:ln>
            <a:noFill/>
          </a:ln>
        </p:spPr>
      </p:pic>
      <p:sp>
        <p:nvSpPr>
          <p:cNvPr id="341" name="Google Shape;34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20"/>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Normas y necesidades del refugio</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3" name="Google Shape;343;p20"/>
          <p:cNvSpPr txBox="1"/>
          <p:nvPr/>
        </p:nvSpPr>
        <p:spPr>
          <a:xfrm>
            <a:off x="5468112" y="128708"/>
            <a:ext cx="6601968" cy="677104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s" sz="20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Salud y saneamiento</a:t>
            </a:r>
          </a:p>
          <a:p>
            <a:pPr marR="0" lvl="0" algn="l" rtl="0">
              <a:spcBef>
                <a:spcPts val="0"/>
              </a:spcBef>
              <a:spcAft>
                <a:spcPts val="0"/>
              </a:spcAft>
            </a:pPr>
            <a:endParaRPr lang="es" sz="20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Los suelos de los refugios y la zona del patio </a:t>
            </a:r>
            <a:r>
              <a:rPr lang="es" sz="2000" b="1"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deberán mantenerse limpios </a:t>
            </a:r>
            <a:r>
              <a:rPr lang="es" sz="20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barridos, libres de materiales de desecho.</a:t>
            </a:r>
            <a:endParaRPr lang="es"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Las zonas para dormir deberán </a:t>
            </a:r>
            <a:r>
              <a:rPr lang="es" sz="2000" b="1"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mantenerse limpias y ordenadas en todo momento.</a:t>
            </a:r>
            <a:endParaRPr lang="es" sz="2000" b="1"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Deposite los contenedores de residuos sólidos en las zonas designadas y </a:t>
            </a:r>
            <a:r>
              <a:rPr lang="es" sz="2000" b="1"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asegúrese de que se eliminan correctamente </a:t>
            </a:r>
            <a:r>
              <a:rPr lang="es" sz="20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 frecuencia.</a:t>
            </a:r>
            <a:endParaRPr lang="es"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1"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Garantice la disponibilidad de agua </a:t>
            </a:r>
            <a:r>
              <a:rPr lang="es" sz="20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mantener la higiene (bañarse, lavarse, ir al baño, etc.).</a:t>
            </a:r>
            <a:endParaRPr lang="es" sz="20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2000" dirty="0">
              <a:solidFill>
                <a:schemeClr val="tx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Los cuartos de baño y los lavabos </a:t>
            </a:r>
            <a:r>
              <a:rPr lang="es" sz="2000" b="1"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deben mantenerse limpios.</a:t>
            </a:r>
            <a:endParaRPr lang="es" sz="2000" b="1"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ctr" rtl="0">
              <a:spcBef>
                <a:spcPts val="0"/>
              </a:spcBef>
              <a:spcAft>
                <a:spcPts val="0"/>
              </a:spcAft>
              <a:buNone/>
            </a:pPr>
            <a:endParaRPr lang="es"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ctr" rtl="0">
              <a:spcBef>
                <a:spcPts val="0"/>
              </a:spcBef>
              <a:spcAft>
                <a:spcPts val="0"/>
              </a:spcAft>
              <a:buNone/>
            </a:pPr>
            <a:r>
              <a:rPr lang="es" sz="1800" b="1" i="0" u="none" baseline="0" dirty="0">
                <a:solidFill>
                  <a:schemeClr val="bg1"/>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Nota: Se exigirá a las personas acogidas que lleven a cabo estas actividades.</a:t>
            </a:r>
            <a:endParaRPr lang="es" sz="1800" b="1" dirty="0">
              <a:solidFill>
                <a:schemeClr val="bg1"/>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1"/>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609522" y="423220"/>
            <a:ext cx="940663" cy="898427"/>
          </a:xfrm>
          <a:prstGeom prst="rect">
            <a:avLst/>
          </a:prstGeom>
          <a:noFill/>
          <a:ln>
            <a:noFill/>
          </a:ln>
        </p:spPr>
      </p:pic>
      <p:sp>
        <p:nvSpPr>
          <p:cNvPr id="354" name="Google Shape;354;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5" name="Google Shape;355;p21"/>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Normas y necesidades del refugio</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56" name="Google Shape;356;p21"/>
          <p:cNvSpPr txBox="1"/>
          <p:nvPr/>
        </p:nvSpPr>
        <p:spPr>
          <a:xfrm>
            <a:off x="5767033" y="423220"/>
            <a:ext cx="6260016" cy="538604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s" sz="20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Otras normas</a:t>
            </a:r>
            <a:endParaRPr lang="es"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Prohibido el ganado y los animales domésticos </a:t>
            </a: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(algunos refugios pueden permitir que los animales domésticos permanezcan en el exterior).</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Nada de </a:t>
            </a:r>
            <a:r>
              <a:rPr lang="es"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música alta.</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Ningún comportamiento </a:t>
            </a:r>
            <a:r>
              <a:rPr lang="es"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escandaloso o descortés</a:t>
            </a: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Las personas acogidas que abandonen el refugio por cualquier periodo de tiempo </a:t>
            </a:r>
            <a:r>
              <a:rPr lang="es"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deberán firmar su salida y entrada en la zona de registro.</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deje a los niños sin vigilancia </a:t>
            </a: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manténgalos localizados.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Recuerde </a:t>
            </a: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que en los refugios se siguen aplicando </a:t>
            </a:r>
            <a:r>
              <a:rPr lang="es" sz="1800" b="1"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las leyes vigentes</a:t>
            </a: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del país.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2" name="Google Shape;382;p23" descr="A picture containing window, indoor&#10;&#10;Description automatically generated">
            <a:extLst>
              <a:ext uri="{FF2B5EF4-FFF2-40B4-BE49-F238E27FC236}">
                <a16:creationId xmlns:a16="http://schemas.microsoft.com/office/drawing/2014/main" id="{F97470EB-C5FF-71F3-8144-7D39D396709A}"/>
              </a:ext>
            </a:extLst>
          </p:cNvPr>
          <p:cNvPicPr preferRelativeResize="0"/>
          <p:nvPr/>
        </p:nvPicPr>
        <p:blipFill rotWithShape="1">
          <a:blip r:embed="rId3">
            <a:alphaModFix/>
          </a:blip>
          <a:srcRect r="11831"/>
          <a:stretch/>
        </p:blipFill>
        <p:spPr>
          <a:xfrm>
            <a:off x="2219092" y="3252"/>
            <a:ext cx="9972908" cy="6858000"/>
          </a:xfrm>
          <a:prstGeom prst="rect">
            <a:avLst/>
          </a:prstGeom>
          <a:noFill/>
          <a:ln>
            <a:noFill/>
          </a:ln>
        </p:spPr>
      </p:pic>
      <p:sp>
        <p:nvSpPr>
          <p:cNvPr id="368" name="Google Shape;368;p22"/>
          <p:cNvSpPr/>
          <p:nvPr/>
        </p:nvSpPr>
        <p:spPr>
          <a:xfrm>
            <a:off x="4491892" y="3429000"/>
            <a:ext cx="7435348" cy="1987241"/>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0" name="Google Shape;370;p22"/>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Desafíos en los refugios</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71" name="Google Shape;371;p22"/>
          <p:cNvSpPr txBox="1"/>
          <p:nvPr/>
        </p:nvSpPr>
        <p:spPr>
          <a:xfrm>
            <a:off x="4914310" y="3655560"/>
            <a:ext cx="6660300" cy="1477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Privacidad.</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Miedo a la discriminación de los inmigrantes.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Política de recuperación sin refugio para los sin tierra.</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Reticencia a marcharse.</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Indemnización por daños.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23" descr="A picture containing window, indoor&#10;&#10;Description automatically generated"/>
          <p:cNvPicPr preferRelativeResize="0"/>
          <p:nvPr/>
        </p:nvPicPr>
        <p:blipFill rotWithShape="1">
          <a:blip r:embed="rId3">
            <a:alphaModFix/>
          </a:blip>
          <a:srcRect r="11831"/>
          <a:stretch/>
        </p:blipFill>
        <p:spPr>
          <a:xfrm>
            <a:off x="2219092" y="3252"/>
            <a:ext cx="9972908" cy="6858000"/>
          </a:xfrm>
          <a:prstGeom prst="rect">
            <a:avLst/>
          </a:prstGeom>
          <a:noFill/>
          <a:ln>
            <a:noFill/>
          </a:ln>
        </p:spPr>
      </p:pic>
      <p:sp>
        <p:nvSpPr>
          <p:cNvPr id="383" name="Google Shape;383;p23"/>
          <p:cNvSpPr/>
          <p:nvPr/>
        </p:nvSpPr>
        <p:spPr>
          <a:xfrm>
            <a:off x="4491892" y="3429000"/>
            <a:ext cx="7435348" cy="1987241"/>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5" name="Google Shape;385;p23"/>
          <p:cNvSpPr txBox="1"/>
          <p:nvPr/>
        </p:nvSpPr>
        <p:spPr>
          <a:xfrm>
            <a:off x="661689" y="638259"/>
            <a:ext cx="29870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Desafíos en los refugios</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86" name="Google Shape;386;p23"/>
          <p:cNvSpPr txBox="1"/>
          <p:nvPr/>
        </p:nvSpPr>
        <p:spPr>
          <a:xfrm>
            <a:off x="4914310" y="3562960"/>
            <a:ext cx="6660300" cy="1477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Seguridad</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Agua y saneamiento</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Comidas.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Ganado y animales.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chemeClr val="lt1"/>
              </a:buClr>
              <a:buSzPts val="1800"/>
              <a:buFont typeface="Arial"/>
              <a:buChar char="•"/>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Desplazados sociales. </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7" name="Google Shape;397;p24"/>
          <p:cNvSpPr txBox="1"/>
          <p:nvPr/>
        </p:nvSpPr>
        <p:spPr>
          <a:xfrm>
            <a:off x="874675" y="638259"/>
            <a:ext cx="29227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Informar de las actividades del refugio</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98" name="Google Shape;398;p24"/>
          <p:cNvSpPr txBox="1"/>
          <p:nvPr/>
        </p:nvSpPr>
        <p:spPr>
          <a:xfrm>
            <a:off x="4573887" y="797530"/>
            <a:ext cx="7039216" cy="5047495"/>
          </a:xfrm>
          <a:prstGeom prst="rect">
            <a:avLst/>
          </a:prstGeom>
          <a:noFill/>
          <a:ln>
            <a:noFill/>
          </a:ln>
        </p:spPr>
        <p:txBody>
          <a:bodyPr spcFirstLastPara="1" wrap="square" lIns="91425" tIns="45700" rIns="91425" bIns="45700" anchor="t" anchorCtr="0">
            <a:spAutoFit/>
          </a:bodyPr>
          <a:lstStyle/>
          <a:p>
            <a:pPr marL="114300" marR="0" lvl="0" indent="0" algn="just" rtl="0">
              <a:spcBef>
                <a:spcPts val="0"/>
              </a:spcBef>
              <a:spcAft>
                <a:spcPts val="0"/>
              </a:spcAft>
              <a:buClr>
                <a:srgbClr val="859F25"/>
              </a:buClr>
              <a:buSzPts val="1800"/>
              <a:buFont typeface="Arial"/>
              <a:buNone/>
            </a:pP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El responsable del refugio mantiene un registro del refugio para documentar problemas, </a:t>
            </a: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soluciones y otra información importante a lo largo de la operación del refugio.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Los CDRT pueden comentar los problemas con el gestor del refugio y contribuir al registro del mismo.</a:t>
            </a:r>
            <a:endParaRPr lang="es"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114300" marR="0" lvl="0" indent="0" algn="just" rtl="0">
              <a:spcBef>
                <a:spcPts val="0"/>
              </a:spcBef>
              <a:spcAft>
                <a:spcPts val="0"/>
              </a:spcAft>
              <a:buClr>
                <a:schemeClr val="dk1"/>
              </a:buClr>
              <a:buSzPts val="1800"/>
              <a:buFont typeface="Calibri"/>
              <a:buNone/>
            </a:pP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just" rtl="0">
              <a:spcBef>
                <a:spcPts val="0"/>
              </a:spcBef>
              <a:spcAft>
                <a:spcPts val="0"/>
              </a:spcAft>
              <a:buClr>
                <a:srgbClr val="F5333F"/>
              </a:buClr>
              <a:buSzPts val="1800"/>
              <a:buFont typeface="Arial" panose="020B0604020202020204" pitchFamily="34" charset="0"/>
              <a:buChar char="•"/>
            </a:pPr>
            <a:r>
              <a:rPr lang="es" sz="22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Apoyar al responsable del refugio en la preparación y el suministro de estadísticas sobre el número de residentes en el refugio, tal y como exigen el gobierno y los organismos de ayuda. </a:t>
            </a:r>
            <a:endParaRPr lang="es" sz="2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342900" algn="just" rtl="0">
              <a:spcBef>
                <a:spcPts val="0"/>
              </a:spcBef>
              <a:spcAft>
                <a:spcPts val="0"/>
              </a:spcAft>
              <a:buClr>
                <a:srgbClr val="F5333F"/>
              </a:buClr>
              <a:buSzPts val="1800"/>
              <a:buFont typeface="Arial" panose="020B0604020202020204" pitchFamily="34" charset="0"/>
              <a:buChar char="•"/>
            </a:pPr>
            <a:endParaRPr lang="es"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just" rtl="0">
              <a:spcBef>
                <a:spcPts val="0"/>
              </a:spcBef>
              <a:spcAft>
                <a:spcPts val="0"/>
              </a:spcAft>
              <a:buClr>
                <a:srgbClr val="F5333F"/>
              </a:buClr>
              <a:buSzPts val="1800"/>
              <a:buFont typeface="Arial" panose="020B0604020202020204" pitchFamily="34" charset="0"/>
              <a:buChar char="•"/>
            </a:pPr>
            <a:r>
              <a:rPr lang="es" sz="22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Los requisitos para informar sobre la población podrían cambiar en el transcurso de una operación de ayuda. </a:t>
            </a:r>
            <a:endParaRPr lang="es" sz="22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9" name="Google Shape;409;p26"/>
          <p:cNvSpPr txBox="1"/>
          <p:nvPr/>
        </p:nvSpPr>
        <p:spPr>
          <a:xfrm>
            <a:off x="551700" y="638259"/>
            <a:ext cx="350393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Cierre de un refugio:</a:t>
            </a:r>
            <a:r>
              <a:rPr lang="es" sz="36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Desactivación</a:t>
            </a:r>
            <a:endParaRPr lang="es"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10" name="Google Shape;410;p26"/>
          <p:cNvSpPr txBox="1"/>
          <p:nvPr/>
        </p:nvSpPr>
        <p:spPr>
          <a:xfrm>
            <a:off x="5000264" y="1305341"/>
            <a:ext cx="6880200" cy="51398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Evacuación del refugio completada</a:t>
            </a:r>
            <a:endParaRPr lang="es"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Arreglos de rehabilitación concluidos para las personas acogidas.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Organización del transporte necesario.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Personas acogidas que han salido. </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b="1" dirty="0">
              <a:solidFill>
                <a:srgbClr val="859F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Detalles administrativos terminados</a:t>
            </a:r>
            <a:endParaRPr lang="es"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Personal voluntario informado.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Todos los formularios cumplimentados (registros, solicitudes, inventarios).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Registro de actividades finalizado. </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F5333F"/>
              </a:buClr>
              <a:buSzPts val="1800"/>
              <a:buFont typeface="Arial" panose="020B0604020202020204" pitchFamily="34" charset="0"/>
              <a:buChar char="•"/>
            </a:pPr>
            <a:r>
              <a:rPr lang="es"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Redacción de los informes finales.</a:t>
            </a: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11" name="Google Shape;411;p26"/>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96484" y="3565461"/>
            <a:ext cx="742522" cy="742522"/>
          </a:xfrm>
          <a:prstGeom prst="rect">
            <a:avLst/>
          </a:prstGeom>
          <a:noFill/>
          <a:ln>
            <a:noFill/>
          </a:ln>
        </p:spPr>
      </p:pic>
      <p:pic>
        <p:nvPicPr>
          <p:cNvPr id="412" name="Google Shape;412;p26"/>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977686" y="429664"/>
            <a:ext cx="761320" cy="7707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10000" y="1101082"/>
            <a:ext cx="829006" cy="778763"/>
          </a:xfrm>
          <a:prstGeom prst="rect">
            <a:avLst/>
          </a:prstGeom>
          <a:noFill/>
          <a:ln>
            <a:noFill/>
          </a:ln>
        </p:spPr>
      </p:pic>
      <p:sp>
        <p:nvSpPr>
          <p:cNvPr id="423" name="Google Shape;423;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4" name="Google Shape;424;p27"/>
          <p:cNvSpPr txBox="1"/>
          <p:nvPr/>
        </p:nvSpPr>
        <p:spPr>
          <a:xfrm>
            <a:off x="585154" y="638259"/>
            <a:ext cx="347047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Cierre de un refugio:</a:t>
            </a:r>
            <a:r>
              <a:rPr lang="es" sz="36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Desactivación</a:t>
            </a:r>
            <a:endParaRPr lang="es"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25" name="Google Shape;425;p27"/>
          <p:cNvSpPr txBox="1"/>
          <p:nvPr/>
        </p:nvSpPr>
        <p:spPr>
          <a:xfrm>
            <a:off x="4796206" y="2172575"/>
            <a:ext cx="6880200"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Limpieza y restauración del edificio del refugio</a:t>
            </a:r>
            <a:endParaRPr lang="es" sz="24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Resto de suministros y equipos devueltos.</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Refugio inspeccionado por el responsable de la instalación.</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Daños en la estructura reparados/comunicados.</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859F25"/>
              </a:buClr>
              <a:buSzPts val="1800"/>
              <a:buFont typeface="Arial" panose="020B0604020202020204" pitchFamily="34" charset="0"/>
              <a:buChar char="•"/>
            </a:pPr>
            <a:r>
              <a:rPr lang="es" sz="24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Limpieza del refugio.</a:t>
            </a:r>
            <a:endParaRPr lang="es" sz="24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5a73bc64c_0_12"/>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6" name="Google Shape;436;g2c5a73bc64c_0_12"/>
          <p:cNvSpPr txBox="1"/>
          <p:nvPr/>
        </p:nvSpPr>
        <p:spPr>
          <a:xfrm>
            <a:off x="551700" y="638259"/>
            <a:ext cx="3482418"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Actividad (Puede realizarse después de la formación) </a:t>
            </a:r>
            <a:endParaRPr lang="es"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2" name="Google Shape;442;g2c5a73bc64c_0_12"/>
          <p:cNvSpPr txBox="1"/>
          <p:nvPr/>
        </p:nvSpPr>
        <p:spPr>
          <a:xfrm>
            <a:off x="4518300" y="207918"/>
            <a:ext cx="7122000" cy="4278064"/>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es" sz="22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Considere su comunidad e identifique a las personas que pueden ayudarle en la gestión del refugio.</a:t>
            </a:r>
          </a:p>
          <a:p>
            <a:pPr lvl="0" algn="l" rtl="0">
              <a:spcBef>
                <a:spcPts val="0"/>
              </a:spcBef>
              <a:spcAft>
                <a:spcPts val="0"/>
              </a:spcAft>
              <a:buClr>
                <a:srgbClr val="F5333F"/>
              </a:buClr>
            </a:pPr>
            <a:endParaRPr lang="es" sz="22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es" sz="22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Identifique a las personas vulnerables de la comunidad que puedan necesitar refugio.</a:t>
            </a:r>
          </a:p>
          <a:p>
            <a:pPr marL="457200" lvl="0" indent="-457200" algn="l" rtl="0">
              <a:spcBef>
                <a:spcPts val="0"/>
              </a:spcBef>
              <a:spcAft>
                <a:spcPts val="0"/>
              </a:spcAft>
              <a:buClr>
                <a:srgbClr val="F5333F"/>
              </a:buClr>
              <a:buFont typeface="Arial" panose="020B0604020202020204" pitchFamily="34" charset="0"/>
              <a:buChar char="•"/>
            </a:pPr>
            <a:endParaRPr lang="es" sz="22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es" sz="22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Identifique los refugios de su comunidad o los edificios que pueden utilizarse como refugios temporales (incluya cualquier limitación como, por ejemplo, si el edificio no puede utilizarse como refugio cuando se produce una inundación porque se encuentra en una zona propensa a las inundaciones).</a:t>
            </a:r>
            <a:endParaRPr lang="es" sz="22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TextBox 1">
            <a:extLst>
              <a:ext uri="{FF2B5EF4-FFF2-40B4-BE49-F238E27FC236}">
                <a16:creationId xmlns:a16="http://schemas.microsoft.com/office/drawing/2014/main" id="{8B09D60E-407D-6ECD-6C6F-D84820756264}"/>
              </a:ext>
            </a:extLst>
          </p:cNvPr>
          <p:cNvSpPr txBox="1"/>
          <p:nvPr/>
        </p:nvSpPr>
        <p:spPr>
          <a:xfrm>
            <a:off x="4846320" y="5555632"/>
            <a:ext cx="6492240" cy="923330"/>
          </a:xfrm>
          <a:prstGeom prst="rect">
            <a:avLst/>
          </a:prstGeom>
          <a:solidFill>
            <a:srgbClr val="F5333F"/>
          </a:solidFill>
        </p:spPr>
        <p:txBody>
          <a:bodyPr wrap="square" rtlCol="0">
            <a:spAutoFit/>
          </a:bodyPr>
          <a:lstStyle/>
          <a:p>
            <a:pPr algn="ctr" rtl="0"/>
            <a:r>
              <a:rPr lang="es" sz="2000" b="1" i="0" u="none"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Nota: </a:t>
            </a:r>
            <a:r>
              <a:rPr lang="es" sz="20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también puede consultar la Unidad 10 en la página 21 del Cuaderno de trabajo de CDRT</a:t>
            </a:r>
          </a:p>
          <a:p>
            <a:endParaRPr lang="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5a73bc64c_0_12"/>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36" name="Google Shape;436;g2c5a73bc64c_0_12"/>
          <p:cNvSpPr txBox="1"/>
          <p:nvPr/>
        </p:nvSpPr>
        <p:spPr>
          <a:xfrm>
            <a:off x="551700" y="638259"/>
            <a:ext cx="3207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Actividad: </a:t>
            </a:r>
            <a:r>
              <a:rPr lang="es" sz="36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Montaje de un refugio simulado. </a:t>
            </a:r>
            <a:endParaRPr lang="es"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2" name="Google Shape;442;g2c5a73bc64c_0_12"/>
          <p:cNvSpPr txBox="1"/>
          <p:nvPr/>
        </p:nvSpPr>
        <p:spPr>
          <a:xfrm>
            <a:off x="4762800" y="1428087"/>
            <a:ext cx="7122000" cy="3508623"/>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F5333F"/>
              </a:buClr>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Los participantes se dividirán en 6 equipos (registro, dormitorio, alimentación, sanidad y PSS y personas acogidas).</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endParaRPr lang="es"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es"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Cada equipo dispone de 10 minutos para instalar sus zonas designadas.</a:t>
            </a:r>
          </a:p>
          <a:p>
            <a:pPr marL="457200" lvl="0" indent="-457200" algn="l" rtl="0">
              <a:spcBef>
                <a:spcPts val="0"/>
              </a:spcBef>
              <a:spcAft>
                <a:spcPts val="0"/>
              </a:spcAft>
              <a:buClr>
                <a:srgbClr val="F5333F"/>
              </a:buClr>
              <a:buFont typeface="Arial" panose="020B0604020202020204" pitchFamily="34" charset="0"/>
              <a:buChar char="•"/>
            </a:pPr>
            <a:endParaRPr lang="es" sz="240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lvl="0" indent="-457200" algn="l" rtl="0">
              <a:spcBef>
                <a:spcPts val="0"/>
              </a:spcBef>
              <a:spcAft>
                <a:spcPts val="0"/>
              </a:spcAft>
              <a:buClr>
                <a:srgbClr val="F5333F"/>
              </a:buClr>
              <a:buFont typeface="Arial" panose="020B0604020202020204" pitchFamily="34" charset="0"/>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Los participantes hablarán de su experiencia.</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377368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33576" y="120899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Objetivos</a:t>
            </a:r>
            <a:endParaRPr lang="es"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05" name="Google Shape;105;p2"/>
          <p:cNvSpPr/>
          <p:nvPr/>
        </p:nvSpPr>
        <p:spPr>
          <a:xfrm>
            <a:off x="1167265" y="2116517"/>
            <a:ext cx="10713083"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Entender qué es un refugio.</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Conocer los tipos de refugios.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Conocer las consideraciones básicas que debe tener un refugio.</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Aprender sobre la apertura de un refugio alternativo o las actividades previas a la activación. </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Conocer las normas de capacidad de los refugios.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Aprender las normas de un refugio.</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Conocer los retos a los que se enfrentan en los refugios.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18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Saber cómo cerrar un refugio o desactivar un refugio.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06" name="Google Shape;106;p2"/>
          <p:cNvPicPr preferRelativeResize="0"/>
          <p:nvPr/>
        </p:nvPicPr>
        <p:blipFill rotWithShape="1">
          <a:blip r:embed="rId3">
            <a:alphaModFix/>
          </a:blip>
          <a:srcRect/>
          <a:stretch/>
        </p:blipFill>
        <p:spPr>
          <a:xfrm>
            <a:off x="633576" y="21558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Participe</a:t>
              </a:r>
              <a:endParaRPr lang="es"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s"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Hay muchas maneras de formar parte de la mayor red humanitaria del mundo</a:t>
              </a:r>
              <a:endParaRPr lang="es"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623356"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Ofrézcase como voluntario, haga un donativo, únase a nosotros como socio </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 comparta nuestros llamamientos e historias en las redes sociales. Obtenga más información sobre la IFRC y sepa cómo ponerse en contacto con su Sociedad Nacional de la Cruz Roja o de la Media Luna Roja, en </a:t>
            </a: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www.ifrc.org/es</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62691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mantenerse informado sobre las actividades de respuesta a desastres en el Caribe o para acceder a información adicional sobre los cursos de formación disponibles, materiales de formación, investigación y herramientas de gestión de la información, visite: </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es" sz="1800" b="0"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large empty room&#10;&#10;Description automatically generated"/>
          <p:cNvPicPr preferRelativeResize="0"/>
          <p:nvPr/>
        </p:nvPicPr>
        <p:blipFill rotWithShape="1">
          <a:blip r:embed="rId3">
            <a:alphaModFix/>
          </a:blip>
          <a:srcRect t="15770"/>
          <a:stretch/>
        </p:blipFill>
        <p:spPr>
          <a:xfrm>
            <a:off x="735980" y="0"/>
            <a:ext cx="11456019" cy="6858000"/>
          </a:xfrm>
          <a:prstGeom prst="rect">
            <a:avLst/>
          </a:prstGeom>
          <a:noFill/>
          <a:ln>
            <a:noFill/>
          </a:ln>
        </p:spPr>
      </p:pic>
      <p:sp>
        <p:nvSpPr>
          <p:cNvPr id="117" name="Google Shape;117;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340843" y="1028552"/>
            <a:ext cx="349641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¿Qué es un refugio?</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es"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Un refugio es un espacio habitable cubierto y seguro que proporciona intimidad y dignidad a las personas que se encuentran en él.</a:t>
            </a:r>
            <a:endParaRPr lang="es"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es" sz="20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Gestión de refugios:</a:t>
            </a:r>
            <a:endParaRPr lang="es"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Se refiere a la gestión de dichos espacios expuestos anteriormente.</a:t>
            </a:r>
            <a:endParaRPr lang="es" sz="16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A picture containing outdoor, outdoor object&#10;&#10;Description automatically generated"/>
          <p:cNvPicPr preferRelativeResize="0"/>
          <p:nvPr/>
        </p:nvPicPr>
        <p:blipFill rotWithShape="1">
          <a:blip r:embed="rId3">
            <a:alphaModFix/>
          </a:blip>
          <a:srcRect t="23292" b="25155"/>
          <a:stretch/>
        </p:blipFill>
        <p:spPr>
          <a:xfrm>
            <a:off x="3066585" y="0"/>
            <a:ext cx="9125415" cy="6858000"/>
          </a:xfrm>
          <a:prstGeom prst="rect">
            <a:avLst/>
          </a:prstGeom>
          <a:noFill/>
          <a:ln>
            <a:noFill/>
          </a:ln>
        </p:spPr>
      </p:pic>
      <p:sp>
        <p:nvSpPr>
          <p:cNvPr id="129" name="Google Shape;129;p4"/>
          <p:cNvSpPr/>
          <p:nvPr/>
        </p:nvSpPr>
        <p:spPr>
          <a:xfrm>
            <a:off x="-16475" y="-5347"/>
            <a:ext cx="4707345"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p:nvPr/>
        </p:nvSpPr>
        <p:spPr>
          <a:xfrm>
            <a:off x="225311" y="980194"/>
            <a:ext cx="42237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2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Tipos de</a:t>
            </a:r>
            <a:r>
              <a:rPr lang="es" sz="32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es" sz="32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refugios:</a:t>
            </a:r>
          </a:p>
          <a:p>
            <a:pPr marL="0" marR="0" lvl="0" indent="0" algn="l" rtl="0">
              <a:lnSpc>
                <a:spcPct val="90000"/>
              </a:lnSpc>
              <a:spcBef>
                <a:spcPts val="0"/>
              </a:spcBef>
              <a:spcAft>
                <a:spcPts val="0"/>
              </a:spcAft>
              <a:buClr>
                <a:schemeClr val="lt1"/>
              </a:buClr>
              <a:buSzPts val="4400"/>
              <a:buFont typeface="Arial"/>
              <a:buNone/>
            </a:pPr>
            <a:endParaRPr lang="es" dirty="0">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es" sz="24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4400"/>
              <a:buFont typeface="Arial" panose="020B0604020202020204" pitchFamily="34" charset="0"/>
              <a:buChar char="•"/>
            </a:pPr>
            <a:r>
              <a:rPr lang="es" sz="2400" b="1"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Albergues de acogida individual </a:t>
            </a:r>
            <a:r>
              <a:rPr lang="es"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r>
              <a:rPr lang="es"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acogidos</a:t>
            </a:r>
            <a:r>
              <a:rPr lang="es"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por familiares </a:t>
            </a:r>
            <a:r>
              <a:rPr lang="es" sz="24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 </a:t>
            </a:r>
            <a:r>
              <a:rPr lang="es"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amigos).</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es" sz="2400" b="0"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90000"/>
              </a:lnSpc>
              <a:spcBef>
                <a:spcPts val="0"/>
              </a:spcBef>
              <a:spcAft>
                <a:spcPts val="0"/>
              </a:spcAft>
              <a:buClr>
                <a:schemeClr val="lt1"/>
              </a:buClr>
              <a:buSzPts val="4400"/>
              <a:buFont typeface="Arial" panose="020B0604020202020204" pitchFamily="34" charset="0"/>
              <a:buChar char="•"/>
            </a:pPr>
            <a:r>
              <a:rPr lang="es" sz="2400" b="1"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Refugios comunitarios o colectivos </a:t>
            </a:r>
            <a:r>
              <a:rPr lang="es"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(centros comunitarios, escuelas, edificios religiosos, estadios, edificios públicos o privados).</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223024" y="638259"/>
            <a:ext cx="35850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Ventajas y desventajas de los refugios para un solo huésped </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3" name="Google Shape;143;p5"/>
          <p:cNvSpPr txBox="1"/>
          <p:nvPr/>
        </p:nvSpPr>
        <p:spPr>
          <a:xfrm>
            <a:off x="4710896" y="1592977"/>
            <a:ext cx="22920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Ventajas</a:t>
            </a:r>
            <a:endParaRPr lang="es"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4" name="Google Shape;144;p5"/>
          <p:cNvSpPr txBox="1"/>
          <p:nvPr/>
        </p:nvSpPr>
        <p:spPr>
          <a:xfrm>
            <a:off x="8512341" y="1592977"/>
            <a:ext cx="280838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Desventajas</a:t>
            </a:r>
            <a:endParaRPr lang="es"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5" name="Google Shape;145;p5"/>
          <p:cNvSpPr txBox="1"/>
          <p:nvPr/>
        </p:nvSpPr>
        <p:spPr>
          <a:xfrm>
            <a:off x="4562355" y="2374758"/>
            <a:ext cx="3067290" cy="313928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5333F"/>
              </a:buClr>
              <a:buSzPct val="150000"/>
              <a:buFont typeface="Wingdings" panose="05000000000000000000" pitchFamily="2" charset="2"/>
              <a:buChar char="ü"/>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Las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necesidades vitales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están disponibles.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Menos</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consideraciones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sanitarias.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Menos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problemas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logísticos y organizativos.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spcBef>
                <a:spcPts val="0"/>
              </a:spcBef>
              <a:spcAft>
                <a:spcPts val="0"/>
              </a:spcAft>
              <a:buClr>
                <a:srgbClr val="F5333F"/>
              </a:buClr>
              <a:buSzPct val="150000"/>
              <a:buFont typeface="Wingdings" panose="05000000000000000000" pitchFamily="2" charset="2"/>
              <a:buChar char="ü"/>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 puede hacer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rápidamente.</a:t>
            </a:r>
            <a:endParaRPr lang="es" sz="16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5" name="Group 4">
            <a:extLst>
              <a:ext uri="{FF2B5EF4-FFF2-40B4-BE49-F238E27FC236}">
                <a16:creationId xmlns:a16="http://schemas.microsoft.com/office/drawing/2014/main" id="{0AD9B994-F5B6-D8ED-7C3B-EF5537D0CAFA}"/>
              </a:ext>
            </a:extLst>
          </p:cNvPr>
          <p:cNvGrpSpPr/>
          <p:nvPr/>
        </p:nvGrpSpPr>
        <p:grpSpPr>
          <a:xfrm>
            <a:off x="8459997" y="2374757"/>
            <a:ext cx="3420350" cy="3139281"/>
            <a:chOff x="8459997" y="2374757"/>
            <a:chExt cx="3420350" cy="3139281"/>
          </a:xfrm>
        </p:grpSpPr>
        <p:sp>
          <p:nvSpPr>
            <p:cNvPr id="146" name="Google Shape;146;p5"/>
            <p:cNvSpPr txBox="1"/>
            <p:nvPr/>
          </p:nvSpPr>
          <p:spPr>
            <a:xfrm>
              <a:off x="8813057" y="2374757"/>
              <a:ext cx="3067290" cy="31392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859F25"/>
                </a:buClr>
                <a:buSzPts val="1600"/>
              </a:pP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Suelen pasarse por alto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las evaluaciones de daños y se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pasan por alto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cuando se presta asistencia social.</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84150" algn="l" rtl="0">
                <a:spcBef>
                  <a:spcPts val="0"/>
                </a:spcBef>
                <a:spcAft>
                  <a:spcPts val="0"/>
                </a:spcAft>
                <a:buClr>
                  <a:srgbClr val="859F25"/>
                </a:buClr>
                <a:buSzPts val="1600"/>
                <a:buFont typeface="Arial"/>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crea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tanta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presión social.</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184150" algn="l" rtl="0">
                <a:spcBef>
                  <a:spcPts val="0"/>
                </a:spcBef>
                <a:spcAft>
                  <a:spcPts val="0"/>
                </a:spcAft>
                <a:buClr>
                  <a:srgbClr val="859F25"/>
                </a:buClr>
                <a:buSzPts val="1600"/>
                <a:buFont typeface="Arial"/>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Altera el estilo de vida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la familia de acogida.</a:t>
              </a:r>
              <a:endParaRPr lang="es" sz="16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BCDAEFAD-D49E-337D-4470-907F8ED01069}"/>
                </a:ext>
              </a:extLst>
            </p:cNvPr>
            <p:cNvSpPr txBox="1"/>
            <p:nvPr/>
          </p:nvSpPr>
          <p:spPr>
            <a:xfrm>
              <a:off x="8459997" y="2374757"/>
              <a:ext cx="546409" cy="400110"/>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617F09ED-2E44-0D2A-5691-61A0C029E840}"/>
                </a:ext>
              </a:extLst>
            </p:cNvPr>
            <p:cNvSpPr txBox="1"/>
            <p:nvPr/>
          </p:nvSpPr>
          <p:spPr>
            <a:xfrm>
              <a:off x="8467434" y="4021421"/>
              <a:ext cx="546409" cy="400110"/>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E3A51852-F60C-841D-B468-4AA2A878DFAF}"/>
                </a:ext>
              </a:extLst>
            </p:cNvPr>
            <p:cNvSpPr txBox="1"/>
            <p:nvPr/>
          </p:nvSpPr>
          <p:spPr>
            <a:xfrm>
              <a:off x="8486022" y="4865194"/>
              <a:ext cx="546409" cy="400110"/>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cxnSp>
        <p:nvCxnSpPr>
          <p:cNvPr id="7" name="Straight Connector 6">
            <a:extLst>
              <a:ext uri="{FF2B5EF4-FFF2-40B4-BE49-F238E27FC236}">
                <a16:creationId xmlns:a16="http://schemas.microsoft.com/office/drawing/2014/main" id="{A29C3B1D-3152-5C1D-508A-94E6401D43D9}"/>
              </a:ext>
            </a:extLst>
          </p:cNvPr>
          <p:cNvCxnSpPr/>
          <p:nvPr/>
        </p:nvCxnSpPr>
        <p:spPr>
          <a:xfrm>
            <a:off x="7830365" y="992459"/>
            <a:ext cx="0" cy="5319131"/>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7" name="Google Shape;157;p6"/>
          <p:cNvSpPr txBox="1"/>
          <p:nvPr/>
        </p:nvSpPr>
        <p:spPr>
          <a:xfrm>
            <a:off x="311653" y="638259"/>
            <a:ext cx="35912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Ventajas y desventajas de los refugios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colectivos </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58" name="Google Shape;158;p6"/>
          <p:cNvSpPr txBox="1"/>
          <p:nvPr/>
        </p:nvSpPr>
        <p:spPr>
          <a:xfrm>
            <a:off x="4710897" y="638259"/>
            <a:ext cx="206904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Ventajas</a:t>
            </a:r>
            <a:endParaRPr lang="es"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59" name="Google Shape;159;p6"/>
          <p:cNvSpPr txBox="1"/>
          <p:nvPr/>
        </p:nvSpPr>
        <p:spPr>
          <a:xfrm>
            <a:off x="8292195" y="638259"/>
            <a:ext cx="256019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Desventajas</a:t>
            </a:r>
            <a:endParaRPr lang="es" sz="24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0" name="Google Shape;160;p6"/>
          <p:cNvSpPr txBox="1"/>
          <p:nvPr/>
        </p:nvSpPr>
        <p:spPr>
          <a:xfrm>
            <a:off x="4710896" y="1386812"/>
            <a:ext cx="2916538" cy="3139281"/>
          </a:xfrm>
          <a:prstGeom prst="rect">
            <a:avLst/>
          </a:prstGeom>
          <a:noFill/>
          <a:ln>
            <a:noFill/>
          </a:ln>
        </p:spPr>
        <p:txBody>
          <a:bodyPr spcFirstLastPara="1" wrap="square" lIns="91425" tIns="45700" rIns="91425" bIns="45700" anchor="t" anchorCtr="0">
            <a:spAutoFit/>
          </a:bodyPr>
          <a:lstStyle/>
          <a:p>
            <a:pPr marL="457200" indent="-457200" algn="l" rtl="0">
              <a:buClr>
                <a:srgbClr val="F5333F"/>
              </a:buClr>
              <a:buSzPct val="150000"/>
              <a:buFont typeface="Wingdings" panose="05000000000000000000" pitchFamily="2" charset="2"/>
              <a:buChar char="ü"/>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Situado en el centro </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la comunidad.</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algunos casos, </a:t>
            </a: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requiere mucha reorganización.</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457200" indent="-457200" algn="l" rtl="0">
              <a:buClr>
                <a:srgbClr val="F5333F"/>
              </a:buClr>
              <a:buSzPct val="150000"/>
              <a:buFont typeface="Wingdings" panose="05000000000000000000" pitchFamily="2" charset="2"/>
              <a:buChar char="ü"/>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 un </a:t>
            </a: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punto central </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la entrega de ayuda.</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1" name="Google Shape;161;p6"/>
          <p:cNvSpPr txBox="1"/>
          <p:nvPr/>
        </p:nvSpPr>
        <p:spPr>
          <a:xfrm>
            <a:off x="8603700" y="1386812"/>
            <a:ext cx="3276647" cy="48012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859F25"/>
              </a:buClr>
              <a:buSzPts val="1600"/>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 edificio y sus alrededores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pueden ser peligrosos</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1600" marR="0" lvl="0" algn="l" rtl="0">
              <a:spcBef>
                <a:spcPts val="0"/>
              </a:spcBef>
              <a:spcAft>
                <a:spcPts val="0"/>
              </a:spcAft>
              <a:buClr>
                <a:srgbClr val="859F25"/>
              </a:buClr>
              <a:buSzPts val="1600"/>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Puede provocar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un gran hacinamiento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ejercer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presión social.</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1600" marR="0" lvl="0" algn="l" rtl="0">
              <a:spcBef>
                <a:spcPts val="0"/>
              </a:spcBef>
              <a:spcAft>
                <a:spcPts val="0"/>
              </a:spcAft>
              <a:buClr>
                <a:srgbClr val="859F25"/>
              </a:buClr>
              <a:buSzPts val="1600"/>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Si el número de personas en el centro es grande,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intimidad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suele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ser limitada.</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1600" marR="0" lvl="0" algn="l" rtl="0">
              <a:spcBef>
                <a:spcPts val="0"/>
              </a:spcBef>
              <a:spcAft>
                <a:spcPts val="0"/>
              </a:spcAft>
              <a:buClr>
                <a:srgbClr val="859F25"/>
              </a:buClr>
              <a:buSzPts val="1600"/>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R="0" lvl="0" algn="l" rtl="0">
              <a:spcBef>
                <a:spcPts val="0"/>
              </a:spcBef>
              <a:spcAft>
                <a:spcPts val="0"/>
              </a:spcAft>
              <a:buClr>
                <a:srgbClr val="859F25"/>
              </a:buClr>
              <a:buSzPts val="1600"/>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ocupación del edificio como refugio puede provocar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daños en las instalaciones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sus recursos y </a:t>
            </a:r>
            <a:r>
              <a:rPr lang="es" sz="18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retrasar el restablecimiento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este servicio</a:t>
            </a:r>
            <a:r>
              <a:rPr lang="es" sz="16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6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E244C058-0C41-8652-5D71-8436D431B1E1}"/>
              </a:ext>
            </a:extLst>
          </p:cNvPr>
          <p:cNvSpPr txBox="1"/>
          <p:nvPr/>
        </p:nvSpPr>
        <p:spPr>
          <a:xfrm>
            <a:off x="8292195" y="1386812"/>
            <a:ext cx="546409" cy="400110"/>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BC099038-FEEA-8382-B7A0-700AABBEC9C5}"/>
              </a:ext>
            </a:extLst>
          </p:cNvPr>
          <p:cNvSpPr txBox="1"/>
          <p:nvPr/>
        </p:nvSpPr>
        <p:spPr>
          <a:xfrm>
            <a:off x="8299630" y="2498216"/>
            <a:ext cx="546409" cy="400110"/>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899A0F02-F95D-6D13-B061-BDC8B658EC79}"/>
              </a:ext>
            </a:extLst>
          </p:cNvPr>
          <p:cNvSpPr txBox="1"/>
          <p:nvPr/>
        </p:nvSpPr>
        <p:spPr>
          <a:xfrm>
            <a:off x="8307067" y="3587315"/>
            <a:ext cx="546409" cy="400110"/>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 name="TextBox 4">
            <a:extLst>
              <a:ext uri="{FF2B5EF4-FFF2-40B4-BE49-F238E27FC236}">
                <a16:creationId xmlns:a16="http://schemas.microsoft.com/office/drawing/2014/main" id="{EA51944B-C927-F6CD-DFF5-0C1D388C4188}"/>
              </a:ext>
            </a:extLst>
          </p:cNvPr>
          <p:cNvSpPr txBox="1"/>
          <p:nvPr/>
        </p:nvSpPr>
        <p:spPr>
          <a:xfrm>
            <a:off x="8314502" y="4721018"/>
            <a:ext cx="546409" cy="400110"/>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cxnSp>
        <p:nvCxnSpPr>
          <p:cNvPr id="6" name="Straight Connector 5">
            <a:extLst>
              <a:ext uri="{FF2B5EF4-FFF2-40B4-BE49-F238E27FC236}">
                <a16:creationId xmlns:a16="http://schemas.microsoft.com/office/drawing/2014/main" id="{250B18EA-CAF0-2E29-A0C8-86EFC151F7F6}"/>
              </a:ext>
            </a:extLst>
          </p:cNvPr>
          <p:cNvCxnSpPr>
            <a:cxnSpLocks/>
          </p:cNvCxnSpPr>
          <p:nvPr/>
        </p:nvCxnSpPr>
        <p:spPr>
          <a:xfrm>
            <a:off x="7830365" y="490654"/>
            <a:ext cx="0" cy="582093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2" name="Google Shape;172;p7"/>
          <p:cNvSpPr txBox="1"/>
          <p:nvPr/>
        </p:nvSpPr>
        <p:spPr>
          <a:xfrm>
            <a:off x="713594" y="638259"/>
            <a:ext cx="275091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Todos los refugios deberían:</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73" name="Google Shape;173;p7"/>
          <p:cNvSpPr txBox="1"/>
          <p:nvPr/>
        </p:nvSpPr>
        <p:spPr>
          <a:xfrm>
            <a:off x="4801948" y="515693"/>
            <a:ext cx="6625800" cy="58784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Proporcionar socorro:</a:t>
            </a:r>
            <a:endParaRPr lang="es"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spcBef>
                <a:spcPts val="0"/>
              </a:spcBef>
              <a:spcAft>
                <a:spcPts val="0"/>
              </a:spcAft>
              <a:buClr>
                <a:srgbClr val="F5333F"/>
              </a:buClr>
              <a:buSzPts val="1800"/>
              <a:buFont typeface="Noto Sans Symbols"/>
              <a:buChar char="✔"/>
            </a:pPr>
            <a:r>
              <a:rPr lang="es" sz="20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 centra en salvar vidas, incluye refugios rápidos como tiendas de campaña y kits de refugio.</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Proporcionar algo más que alivio: </a:t>
            </a:r>
            <a:endParaRPr lang="es"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Proteger del clima.</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Preservar la dignidad.</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buClr>
                <a:srgbClr val="F5333F"/>
              </a:buClr>
              <a:buSzPts val="1800"/>
              <a:buFont typeface="Noto Sans Symbols"/>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Proporcionar seguridad y protección.</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Los refugios también deberían:</a:t>
            </a:r>
            <a:endParaRPr lang="es" sz="20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Aumentar la resistencia a la mala salud y a la propagación de enfermedades.</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Apoyar la vida familiar y comunitaria durante una emergencia.</a:t>
            </a:r>
            <a:endParaRPr lang="es" sz="20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lvl="0" indent="-285750" algn="l" rtl="0">
              <a:buClr>
                <a:srgbClr val="F5333F"/>
              </a:buClr>
              <a:buSzPts val="1800"/>
              <a:buFont typeface="Noto Sans Symbols"/>
              <a:buChar char="✔"/>
            </a:pPr>
            <a:r>
              <a:rPr lang="es"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Estrategias comunitarias de superación.</a:t>
            </a: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Rectangle 3">
            <a:extLst>
              <a:ext uri="{FF2B5EF4-FFF2-40B4-BE49-F238E27FC236}">
                <a16:creationId xmlns:a16="http://schemas.microsoft.com/office/drawing/2014/main" id="{6AAC14F3-BB65-9A9F-AF3C-D6A925955EA3}"/>
              </a:ext>
            </a:extLst>
          </p:cNvPr>
          <p:cNvSpPr/>
          <p:nvPr/>
        </p:nvSpPr>
        <p:spPr>
          <a:xfrm>
            <a:off x="4194578" y="-5347"/>
            <a:ext cx="7997422"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pic>
        <p:nvPicPr>
          <p:cNvPr id="3" name="Picture 2" descr="Media 20273 image">
            <a:extLst>
              <a:ext uri="{FF2B5EF4-FFF2-40B4-BE49-F238E27FC236}">
                <a16:creationId xmlns:a16="http://schemas.microsoft.com/office/drawing/2014/main" id="{1B30C6C7-E0EC-D328-52FA-26778EB1F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8"/>
          <a:stretch/>
        </p:blipFill>
        <p:spPr bwMode="auto">
          <a:xfrm>
            <a:off x="2821259" y="799517"/>
            <a:ext cx="9370741" cy="5253617"/>
          </a:xfrm>
          <a:prstGeom prst="rect">
            <a:avLst/>
          </a:prstGeom>
          <a:noFill/>
          <a:extLst>
            <a:ext uri="{909E8E84-426E-40DD-AFC4-6F175D3DCCD1}">
              <a14:hiddenFill xmlns:a14="http://schemas.microsoft.com/office/drawing/2010/main">
                <a:solidFill>
                  <a:srgbClr val="FFFFFF"/>
                </a:solidFill>
              </a14:hiddenFill>
            </a:ext>
          </a:extLst>
        </p:spPr>
      </p:pic>
      <p:sp>
        <p:nvSpPr>
          <p:cNvPr id="184" name="Google Shape;184;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85" name="Google Shape;185;p8"/>
          <p:cNvSpPr txBox="1"/>
          <p:nvPr/>
        </p:nvSpPr>
        <p:spPr>
          <a:xfrm>
            <a:off x="713200" y="638259"/>
            <a:ext cx="28840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strike="noStrike" cap="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Los refugios deberían:</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i="0" u="none" strike="noStrike" cap="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24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Promover la autosuficiencia y desalentar la dependencia.</a:t>
            </a:r>
            <a:endParaRPr lang="es" sz="24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2614</Words>
  <Application>Microsoft Office PowerPoint</Application>
  <PresentationFormat>Grand écran</PresentationFormat>
  <Paragraphs>315</Paragraphs>
  <Slides>30</Slides>
  <Notes>29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Arial Nova</vt:lpstr>
      <vt:lpstr>Calibri</vt:lpstr>
      <vt:lpstr>Noto Sans Symbols</vt:lpstr>
      <vt:lpstr>Open sans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13</cp:revision>
  <dcterms:created xsi:type="dcterms:W3CDTF">2021-09-10T07:38:40Z</dcterms:created>
  <dcterms:modified xsi:type="dcterms:W3CDTF">2024-09-24T09:17:17Z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2022-06-01T21:28:33Z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32695c1e-19a2-4dde-8fe4-30801ad5459f</vt:lpwstr>
  </property>
  <property fmtid="{D5CDD505-2E9C-101B-9397-08002B2CF9AE}" pid="8" name="MSIP_Label_caf3f7fd-5cd4-4287-9002-aceb9af13c42_ContentBits">
    <vt:lpwstr>2</vt:lpwstr>
  </property>
</Properties>
</file>