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310" r:id="rId2"/>
    <p:sldId id="30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0" r:id="rId17"/>
    <p:sldId id="272" r:id="rId18"/>
    <p:sldId id="273" r:id="rId19"/>
    <p:sldId id="274" r:id="rId20"/>
    <p:sldId id="275" r:id="rId21"/>
    <p:sldId id="269" r:id="rId22"/>
    <p:sldId id="276" r:id="rId23"/>
    <p:sldId id="277" r:id="rId24"/>
    <p:sldId id="278" r:id="rId25"/>
    <p:sldId id="312" r:id="rId26"/>
    <p:sldId id="280" r:id="rId27"/>
    <p:sldId id="282" r:id="rId28"/>
    <p:sldId id="283" r:id="rId29"/>
    <p:sldId id="284" r:id="rId30"/>
    <p:sldId id="311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0U1vfL4dKKQNu24jyC0tycIj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33F"/>
    <a:srgbClr val="011E41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E5BC0-3D60-4F1B-BAF2-6FD2D5864766}" v="1" dt="2024-07-02T16:30:46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85" autoAdjust="0"/>
  </p:normalViewPr>
  <p:slideViewPr>
    <p:cSldViewPr snapToGrid="0">
      <p:cViewPr varScale="1">
        <p:scale>
          <a:sx n="54" d="100"/>
          <a:sy n="54" d="100"/>
        </p:scale>
        <p:origin x="11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ita REDOY" userId="bdf92b45-d4ea-4a1c-a375-114a0375a38b" providerId="ADAL" clId="{438E5BC0-3D60-4F1B-BAF2-6FD2D5864766}"/>
    <pc:docChg chg="custSel delSld modSld sldOrd">
      <pc:chgData name="Vanita REDOY" userId="bdf92b45-d4ea-4a1c-a375-114a0375a38b" providerId="ADAL" clId="{438E5BC0-3D60-4F1B-BAF2-6FD2D5864766}" dt="2024-07-02T16:38:02.345" v="1419" actId="2696"/>
      <pc:docMkLst>
        <pc:docMk/>
      </pc:docMkLst>
      <pc:sldChg chg="ord">
        <pc:chgData name="Vanita REDOY" userId="bdf92b45-d4ea-4a1c-a375-114a0375a38b" providerId="ADAL" clId="{438E5BC0-3D60-4F1B-BAF2-6FD2D5864766}" dt="2024-07-02T16:26:51.195" v="274"/>
        <pc:sldMkLst>
          <pc:docMk/>
          <pc:sldMk cId="0" sldId="268"/>
        </pc:sldMkLst>
      </pc:sldChg>
      <pc:sldChg chg="modSp mod ord modNotesTx">
        <pc:chgData name="Vanita REDOY" userId="bdf92b45-d4ea-4a1c-a375-114a0375a38b" providerId="ADAL" clId="{438E5BC0-3D60-4F1B-BAF2-6FD2D5864766}" dt="2024-07-02T16:33:52.121" v="1027" actId="6549"/>
        <pc:sldMkLst>
          <pc:docMk/>
          <pc:sldMk cId="0" sldId="269"/>
        </pc:sldMkLst>
        <pc:spChg chg="mod">
          <ac:chgData name="Vanita REDOY" userId="bdf92b45-d4ea-4a1c-a375-114a0375a38b" providerId="ADAL" clId="{438E5BC0-3D60-4F1B-BAF2-6FD2D5864766}" dt="2024-07-02T16:25:27.722" v="201" actId="20577"/>
          <ac:spMkLst>
            <pc:docMk/>
            <pc:sldMk cId="0" sldId="269"/>
            <ac:spMk id="276" creationId="{00000000-0000-0000-0000-000000000000}"/>
          </ac:spMkLst>
        </pc:spChg>
      </pc:sldChg>
      <pc:sldChg chg="ord">
        <pc:chgData name="Vanita REDOY" userId="bdf92b45-d4ea-4a1c-a375-114a0375a38b" providerId="ADAL" clId="{438E5BC0-3D60-4F1B-BAF2-6FD2D5864766}" dt="2024-07-02T16:26:14.545" v="272"/>
        <pc:sldMkLst>
          <pc:docMk/>
          <pc:sldMk cId="0" sldId="271"/>
        </pc:sldMkLst>
      </pc:sldChg>
      <pc:sldChg chg="modSp mod modNotesTx">
        <pc:chgData name="Vanita REDOY" userId="bdf92b45-d4ea-4a1c-a375-114a0375a38b" providerId="ADAL" clId="{438E5BC0-3D60-4F1B-BAF2-6FD2D5864766}" dt="2024-07-02T16:33:35.385" v="1026" actId="20577"/>
        <pc:sldMkLst>
          <pc:docMk/>
          <pc:sldMk cId="0" sldId="275"/>
        </pc:sldMkLst>
        <pc:spChg chg="mod">
          <ac:chgData name="Vanita REDOY" userId="bdf92b45-d4ea-4a1c-a375-114a0375a38b" providerId="ADAL" clId="{438E5BC0-3D60-4F1B-BAF2-6FD2D5864766}" dt="2024-07-02T16:29:04.205" v="301" actId="20577"/>
          <ac:spMkLst>
            <pc:docMk/>
            <pc:sldMk cId="0" sldId="275"/>
            <ac:spMk id="373" creationId="{00000000-0000-0000-0000-000000000000}"/>
          </ac:spMkLst>
        </pc:spChg>
        <pc:spChg chg="mod">
          <ac:chgData name="Vanita REDOY" userId="bdf92b45-d4ea-4a1c-a375-114a0375a38b" providerId="ADAL" clId="{438E5BC0-3D60-4F1B-BAF2-6FD2D5864766}" dt="2024-07-02T16:31:55.455" v="743" actId="14100"/>
          <ac:spMkLst>
            <pc:docMk/>
            <pc:sldMk cId="0" sldId="275"/>
            <ac:spMk id="374" creationId="{00000000-0000-0000-0000-000000000000}"/>
          </ac:spMkLst>
        </pc:spChg>
        <pc:spChg chg="mod">
          <ac:chgData name="Vanita REDOY" userId="bdf92b45-d4ea-4a1c-a375-114a0375a38b" providerId="ADAL" clId="{438E5BC0-3D60-4F1B-BAF2-6FD2D5864766}" dt="2024-07-02T16:31:52.043" v="742" actId="14100"/>
          <ac:spMkLst>
            <pc:docMk/>
            <pc:sldMk cId="0" sldId="275"/>
            <ac:spMk id="375" creationId="{00000000-0000-0000-0000-000000000000}"/>
          </ac:spMkLst>
        </pc:spChg>
        <pc:spChg chg="mod">
          <ac:chgData name="Vanita REDOY" userId="bdf92b45-d4ea-4a1c-a375-114a0375a38b" providerId="ADAL" clId="{438E5BC0-3D60-4F1B-BAF2-6FD2D5864766}" dt="2024-07-02T16:32:44.022" v="866" actId="20577"/>
          <ac:spMkLst>
            <pc:docMk/>
            <pc:sldMk cId="0" sldId="275"/>
            <ac:spMk id="376" creationId="{00000000-0000-0000-0000-000000000000}"/>
          </ac:spMkLst>
        </pc:spChg>
        <pc:spChg chg="mod">
          <ac:chgData name="Vanita REDOY" userId="bdf92b45-d4ea-4a1c-a375-114a0375a38b" providerId="ADAL" clId="{438E5BC0-3D60-4F1B-BAF2-6FD2D5864766}" dt="2024-07-02T16:31:47.149" v="741" actId="14100"/>
          <ac:spMkLst>
            <pc:docMk/>
            <pc:sldMk cId="0" sldId="275"/>
            <ac:spMk id="377" creationId="{00000000-0000-0000-0000-000000000000}"/>
          </ac:spMkLst>
        </pc:spChg>
        <pc:picChg chg="mod">
          <ac:chgData name="Vanita REDOY" userId="bdf92b45-d4ea-4a1c-a375-114a0375a38b" providerId="ADAL" clId="{438E5BC0-3D60-4F1B-BAF2-6FD2D5864766}" dt="2024-07-02T16:31:31.581" v="702" actId="1076"/>
          <ac:picMkLst>
            <pc:docMk/>
            <pc:sldMk cId="0" sldId="275"/>
            <ac:picMk id="368" creationId="{00000000-0000-0000-0000-000000000000}"/>
          </ac:picMkLst>
        </pc:picChg>
      </pc:sldChg>
      <pc:sldChg chg="modNotesTx">
        <pc:chgData name="Vanita REDOY" userId="bdf92b45-d4ea-4a1c-a375-114a0375a38b" providerId="ADAL" clId="{438E5BC0-3D60-4F1B-BAF2-6FD2D5864766}" dt="2024-07-02T16:34:53.570" v="1172" actId="20577"/>
        <pc:sldMkLst>
          <pc:docMk/>
          <pc:sldMk cId="0" sldId="276"/>
        </pc:sldMkLst>
      </pc:sldChg>
      <pc:sldChg chg="modSp mod">
        <pc:chgData name="Vanita REDOY" userId="bdf92b45-d4ea-4a1c-a375-114a0375a38b" providerId="ADAL" clId="{438E5BC0-3D60-4F1B-BAF2-6FD2D5864766}" dt="2024-07-02T16:36:39.385" v="1369" actId="113"/>
        <pc:sldMkLst>
          <pc:docMk/>
          <pc:sldMk cId="0" sldId="277"/>
        </pc:sldMkLst>
        <pc:spChg chg="mod">
          <ac:chgData name="Vanita REDOY" userId="bdf92b45-d4ea-4a1c-a375-114a0375a38b" providerId="ADAL" clId="{438E5BC0-3D60-4F1B-BAF2-6FD2D5864766}" dt="2024-07-02T16:35:55.294" v="1328" actId="20577"/>
          <ac:spMkLst>
            <pc:docMk/>
            <pc:sldMk cId="0" sldId="277"/>
            <ac:spMk id="406" creationId="{00000000-0000-0000-0000-000000000000}"/>
          </ac:spMkLst>
        </pc:spChg>
        <pc:spChg chg="mod">
          <ac:chgData name="Vanita REDOY" userId="bdf92b45-d4ea-4a1c-a375-114a0375a38b" providerId="ADAL" clId="{438E5BC0-3D60-4F1B-BAF2-6FD2D5864766}" dt="2024-07-02T16:36:39.385" v="1369" actId="113"/>
          <ac:spMkLst>
            <pc:docMk/>
            <pc:sldMk cId="0" sldId="277"/>
            <ac:spMk id="407" creationId="{00000000-0000-0000-0000-000000000000}"/>
          </ac:spMkLst>
        </pc:spChg>
      </pc:sldChg>
      <pc:sldChg chg="modSp mod">
        <pc:chgData name="Vanita REDOY" userId="bdf92b45-d4ea-4a1c-a375-114a0375a38b" providerId="ADAL" clId="{438E5BC0-3D60-4F1B-BAF2-6FD2D5864766}" dt="2024-07-02T16:37:46.250" v="1418" actId="20577"/>
        <pc:sldMkLst>
          <pc:docMk/>
          <pc:sldMk cId="0" sldId="278"/>
        </pc:sldMkLst>
        <pc:spChg chg="mod">
          <ac:chgData name="Vanita REDOY" userId="bdf92b45-d4ea-4a1c-a375-114a0375a38b" providerId="ADAL" clId="{438E5BC0-3D60-4F1B-BAF2-6FD2D5864766}" dt="2024-07-02T16:37:46.250" v="1418" actId="20577"/>
          <ac:spMkLst>
            <pc:docMk/>
            <pc:sldMk cId="0" sldId="278"/>
            <ac:spMk id="420" creationId="{00000000-0000-0000-0000-000000000000}"/>
          </ac:spMkLst>
        </pc:spChg>
      </pc:sldChg>
      <pc:sldChg chg="del">
        <pc:chgData name="Vanita REDOY" userId="bdf92b45-d4ea-4a1c-a375-114a0375a38b" providerId="ADAL" clId="{438E5BC0-3D60-4F1B-BAF2-6FD2D5864766}" dt="2024-07-02T16:38:02.345" v="1419" actId="2696"/>
        <pc:sldMkLst>
          <pc:docMk/>
          <pc:sldMk cId="0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2989-18D5-6443-E44A-D9DA367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07241-67F4-D317-A968-E8EB780B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B7E54-A89A-95BC-64C0-63A8AB4C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CC80-1342-0EE6-77D1-B21438D6F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892D1-C521-4241-BBF2-D66905FDC5C3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6581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Update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Develop and maintain training materials to the highest standard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Evaluate impact of trainings and</a:t>
            </a:r>
            <a:r>
              <a:rPr lang="en-US"/>
              <a:t> the effectiveness of training and modify materials as appropriate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Assess Training needs - </a:t>
            </a:r>
            <a:r>
              <a:rPr lang="en-US"/>
              <a:t>Maintain effective communication with the CDRTs to ascertain training needs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Research/Source</a:t>
            </a:r>
            <a:r>
              <a:rPr lang="en-US"/>
              <a:t>  - Assist in the procurement of materials to support the delivery of trainings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Record</a:t>
            </a:r>
            <a:r>
              <a:rPr lang="en-US"/>
              <a:t> CDRT Skills set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Note: This is the typical structure of a CDRT Team. This would also differ in each country. The team should be organized to suit the needs of the community.</a:t>
            </a:r>
            <a:endParaRPr dirty="0"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What are the things that your community has that can help it to be prepared or to response to a disaster. Make a list of them. These could be persons with skills, a shelter, equipment and so 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What are they?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Where are they located?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Who has access to them?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7" name="Google Shape;3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the community to share examples of alerts that are received whether they are from national </a:t>
            </a:r>
            <a:r>
              <a:rPr lang="en-US" dirty="0" err="1"/>
              <a:t>organisations</a:t>
            </a:r>
            <a:r>
              <a:rPr lang="en-US" dirty="0"/>
              <a:t> or from a community early warning system.</a:t>
            </a:r>
            <a:endParaRPr dirty="0"/>
          </a:p>
        </p:txBody>
      </p:sp>
      <p:sp>
        <p:nvSpPr>
          <p:cNvPr id="366" name="Google Shape;3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Understand CDRT Roles and Responsibilities – learning about different types of response agencies their roles and how CDRTs fit in and fill gaps in the National Response Systems, as well as gathering what is expected of a CDRT, before, during and after an emergency.</a:t>
            </a:r>
            <a:endParaRPr/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How to form a CDRT and team organization – How to organise a CDRT team based on skills set and deploy CDRT members based on resources, as well as services needed.</a:t>
            </a:r>
            <a:endParaRPr/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CDRT Structure and decision making – Understanding the CDRT reporting lines, operating lines and how decision are made in a timely manner to prevent loss and damage. </a:t>
            </a:r>
            <a:endParaRPr/>
          </a:p>
          <a:p>
            <a:pPr marL="285750" lvl="0" indent="-2857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CDRTs and response -  assessing when CDRT intervention is needed, how to intervene, while prioritizing personal safety, what is required when responding and what type of reporting, as well as assessments are needed.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priority of a CDRT during a disaster is to ensure their safety and that of family members</a:t>
            </a:r>
            <a:endParaRPr dirty="0"/>
          </a:p>
        </p:txBody>
      </p:sp>
      <p:sp>
        <p:nvSpPr>
          <p:cNvPr id="385" name="Google Shape;3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087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18D03983-4C5E-6466-08E2-FF601DE2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>
            <a:extLst>
              <a:ext uri="{FF2B5EF4-FFF2-40B4-BE49-F238E27FC236}">
                <a16:creationId xmlns:a16="http://schemas.microsoft.com/office/drawing/2014/main" id="{95A2D405-61F7-CE4C-07FE-A70938B4B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:notes">
            <a:extLst>
              <a:ext uri="{FF2B5EF4-FFF2-40B4-BE49-F238E27FC236}">
                <a16:creationId xmlns:a16="http://schemas.microsoft.com/office/drawing/2014/main" id="{6D2467FA-3F2C-D179-14A1-7E98A7592A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294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EFFD56E4-E8B7-8A95-B418-8738C3597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>
            <a:extLst>
              <a:ext uri="{FF2B5EF4-FFF2-40B4-BE49-F238E27FC236}">
                <a16:creationId xmlns:a16="http://schemas.microsoft.com/office/drawing/2014/main" id="{1F4B2980-130F-E68F-D253-C7CDE8F6C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:notes">
            <a:extLst>
              <a:ext uri="{FF2B5EF4-FFF2-40B4-BE49-F238E27FC236}">
                <a16:creationId xmlns:a16="http://schemas.microsoft.com/office/drawing/2014/main" id="{C988D984-0389-3F58-D8A3-A005BA1A95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1491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>
          <a:extLst>
            <a:ext uri="{FF2B5EF4-FFF2-40B4-BE49-F238E27FC236}">
              <a16:creationId xmlns:a16="http://schemas.microsoft.com/office/drawing/2014/main" id="{F5C4CAAC-6B8A-A2DB-1B16-54E5D23E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:notes">
            <a:extLst>
              <a:ext uri="{FF2B5EF4-FFF2-40B4-BE49-F238E27FC236}">
                <a16:creationId xmlns:a16="http://schemas.microsoft.com/office/drawing/2014/main" id="{737BEBCD-0EBE-B107-AE7D-95B32D151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:notes">
            <a:extLst>
              <a:ext uri="{FF2B5EF4-FFF2-40B4-BE49-F238E27FC236}">
                <a16:creationId xmlns:a16="http://schemas.microsoft.com/office/drawing/2014/main" id="{245066E6-E4B8-F3D5-C75C-76AFC44846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384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6" name="Google Shape;7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CDRTs as well as Community Emergency Response Teams (CERTs), collectively referred to as Community Response Teams, form part of the national response mechanism of a country.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 that the structure at a national level can differ in each country. It’s important to understand how it works in your country’s context.</a:t>
            </a:r>
            <a:endParaRPr dirty="0"/>
          </a:p>
        </p:txBody>
      </p:sp>
      <p:sp>
        <p:nvSpPr>
          <p:cNvPr id="141" name="Google Shape;1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Members of the Steering Committee should include the National Disaster Organization as the Chair, the National Society as the Co-chair and members of three relevant partnering agencies (fire, medical, police/military, social development ministry and/or NGOs.</a:t>
            </a: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Leads and oversees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Leads steering committee and oversees all CRT activities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Builds</a:t>
            </a:r>
            <a:r>
              <a:rPr lang="en-US"/>
              <a:t> </a:t>
            </a:r>
            <a:r>
              <a:rPr lang="en-US" b="1"/>
              <a:t>the team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Develops and manages relationships and communication across the assigned priority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Strategic planning</a:t>
            </a:r>
            <a:r>
              <a:rPr lang="en-US"/>
              <a:t>, </a:t>
            </a:r>
            <a:r>
              <a:rPr lang="en-US" b="1"/>
              <a:t>Growth</a:t>
            </a:r>
            <a:r>
              <a:rPr lang="en-US"/>
              <a:t> </a:t>
            </a:r>
            <a:r>
              <a:rPr lang="en-US" b="1"/>
              <a:t>&amp;</a:t>
            </a:r>
            <a:r>
              <a:rPr lang="en-US"/>
              <a:t> </a:t>
            </a:r>
            <a:r>
              <a:rPr lang="en-US" b="1"/>
              <a:t>Development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Participates in ongoing strategic planning and seeks new opportunities for growth and development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Monitoring and Evaluation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Participates in monitoring and evaluating efforts within the priority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participants what other responsibilities they believe the secretariat to handle: (full list below)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meetings are effectively organised and minutes taken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Liaise with chair to plan meetings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Receive agenda items from committee members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Circulate approved minutes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that agreed actions are carried out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Maintaining effective records and administration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up-to-date contact details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Filing minutes and reports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list of names and addresses that are useful to the group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a list of the group’s activities and future plans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Upholding legal requirements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Acting as custodian 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Checking quorum is present at meetings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elections are in line with stipulated procedures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 group activities are in line with its objectives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 and correspondence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Respond to all committee correspondence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Filing all committee correspondence  received and copies sent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Keeping copies of any publications (e.g. leaflets, etc.)</a:t>
            </a: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5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7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12" Type="http://schemas.microsoft.com/office/2007/relationships/hdphoto" Target="../media/hdphoto2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20.wdp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-5ktoiB514?start=1&amp;feature=oembed" TargetMode="Externa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www.cadrim.org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D6DB-32DE-9D1C-A499-06E9460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1" descr="A person in a car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D08D51A0-E3AB-D816-5C93-F96B7E531E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201" b="9399"/>
          <a:stretch/>
        </p:blipFill>
        <p:spPr>
          <a:xfrm>
            <a:off x="0" y="-5637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EF38AA-6D17-DD78-05EB-8999F147A72E}"/>
              </a:ext>
            </a:extLst>
          </p:cNvPr>
          <p:cNvGrpSpPr/>
          <p:nvPr/>
        </p:nvGrpSpPr>
        <p:grpSpPr>
          <a:xfrm>
            <a:off x="0" y="1814273"/>
            <a:ext cx="12192000" cy="4540107"/>
            <a:chOff x="3544" y="1909969"/>
            <a:chExt cx="12192000" cy="4540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ED9CD-EE05-A3CC-73F5-492FB5ED1D6C}"/>
                </a:ext>
              </a:extLst>
            </p:cNvPr>
            <p:cNvSpPr/>
            <p:nvPr/>
          </p:nvSpPr>
          <p:spPr>
            <a:xfrm>
              <a:off x="3544" y="2272581"/>
              <a:ext cx="12192000" cy="3814884"/>
            </a:xfrm>
            <a:prstGeom prst="rect">
              <a:avLst/>
            </a:prstGeom>
            <a:solidFill>
              <a:srgbClr val="011E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1727F-170E-BDFB-EB01-99558065BDDF}"/>
                </a:ext>
              </a:extLst>
            </p:cNvPr>
            <p:cNvSpPr/>
            <p:nvPr/>
          </p:nvSpPr>
          <p:spPr>
            <a:xfrm>
              <a:off x="341197" y="1909972"/>
              <a:ext cx="5857584" cy="4540102"/>
            </a:xfrm>
            <a:prstGeom prst="rect">
              <a:avLst/>
            </a:prstGeom>
            <a:solidFill>
              <a:srgbClr val="F5333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79017C5-8D35-655A-42D2-C458264A3972}"/>
                </a:ext>
              </a:extLst>
            </p:cNvPr>
            <p:cNvSpPr/>
            <p:nvPr/>
          </p:nvSpPr>
          <p:spPr>
            <a:xfrm>
              <a:off x="6193713" y="1909969"/>
              <a:ext cx="435935" cy="362609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97CA66A-4577-F098-22DC-7DBEEB7788B5}"/>
                </a:ext>
              </a:extLst>
            </p:cNvPr>
            <p:cNvSpPr/>
            <p:nvPr/>
          </p:nvSpPr>
          <p:spPr>
            <a:xfrm rot="5400000">
              <a:off x="6198200" y="6094518"/>
              <a:ext cx="351071" cy="360046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AD033-47AF-64B5-B807-D389BD05FCAE}"/>
              </a:ext>
            </a:extLst>
          </p:cNvPr>
          <p:cNvGrpSpPr/>
          <p:nvPr/>
        </p:nvGrpSpPr>
        <p:grpSpPr>
          <a:xfrm>
            <a:off x="324999" y="2351761"/>
            <a:ext cx="6589617" cy="3222682"/>
            <a:chOff x="324999" y="2351761"/>
            <a:chExt cx="6589617" cy="3222682"/>
          </a:xfrm>
        </p:grpSpPr>
        <p:sp>
          <p:nvSpPr>
            <p:cNvPr id="9" name="Google Shape;91;p1">
              <a:extLst>
                <a:ext uri="{FF2B5EF4-FFF2-40B4-BE49-F238E27FC236}">
                  <a16:creationId xmlns:a16="http://schemas.microsoft.com/office/drawing/2014/main" id="{4E259CB5-FEB6-2042-C481-12EB360132CC}"/>
                </a:ext>
              </a:extLst>
            </p:cNvPr>
            <p:cNvSpPr/>
            <p:nvPr/>
          </p:nvSpPr>
          <p:spPr>
            <a:xfrm>
              <a:off x="478496" y="3557413"/>
              <a:ext cx="5502402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Arial"/>
                <a:buNone/>
              </a:pPr>
              <a:r>
                <a:rPr lang="en-US" sz="4400" b="1" i="0" u="none" strike="noStrike" cap="none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</a:ext>
                  </a:extLst>
                </a:rPr>
                <a:t>CDRTs Roles &amp; Structure</a:t>
              </a:r>
            </a:p>
          </p:txBody>
        </p:sp>
        <p:sp>
          <p:nvSpPr>
            <p:cNvPr id="10" name="Google Shape;92;p1">
              <a:extLst>
                <a:ext uri="{FF2B5EF4-FFF2-40B4-BE49-F238E27FC236}">
                  <a16:creationId xmlns:a16="http://schemas.microsoft.com/office/drawing/2014/main" id="{5C5BABCC-525A-2249-FFD7-2F30C65EBAB6}"/>
                </a:ext>
              </a:extLst>
            </p:cNvPr>
            <p:cNvSpPr/>
            <p:nvPr/>
          </p:nvSpPr>
          <p:spPr>
            <a:xfrm>
              <a:off x="478496" y="5143596"/>
              <a:ext cx="643612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US" sz="2100" b="0" i="0" u="none" strike="noStrike" cap="none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For Community Disaster Response Teams</a:t>
              </a:r>
              <a:endParaRPr sz="2100" b="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pic>
          <p:nvPicPr>
            <p:cNvPr id="5" name="Picture 4" descr="A black and white rectangle with black text&#10;&#10;Description automatically generated">
              <a:extLst>
                <a:ext uri="{FF2B5EF4-FFF2-40B4-BE49-F238E27FC236}">
                  <a16:creationId xmlns:a16="http://schemas.microsoft.com/office/drawing/2014/main" id="{59A31C01-99C1-533A-8B38-26A52FCA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99" y="2351761"/>
              <a:ext cx="4278901" cy="1135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35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-16475" y="-5347"/>
            <a:ext cx="4683477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362134" y="1317492"/>
            <a:ext cx="4043611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Public Relations/ Communications Officer</a:t>
            </a:r>
            <a:endParaRPr sz="3200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1800" b="1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Share Info to the CDRT Team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Promote good work of CDRTs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Builds communication network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Public education activities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Engagement &amp; Inclusivity </a:t>
            </a:r>
            <a:endParaRPr sz="2200" dirty="0"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1800" b="1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52B5909B-BACE-82E0-FD37-92D306C24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1"/>
          <a:stretch/>
        </p:blipFill>
        <p:spPr bwMode="auto">
          <a:xfrm>
            <a:off x="4667003" y="0"/>
            <a:ext cx="7524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/>
          <p:nvPr/>
        </p:nvSpPr>
        <p:spPr>
          <a:xfrm>
            <a:off x="0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700377" y="638259"/>
            <a:ext cx="2493482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Training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Officer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pic>
        <p:nvPicPr>
          <p:cNvPr id="218" name="Google Shape;218;p10" descr="A group of people sitting at a table in front of a wind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07" r="21018"/>
          <a:stretch/>
        </p:blipFill>
        <p:spPr>
          <a:xfrm>
            <a:off x="4211052" y="0"/>
            <a:ext cx="7980948" cy="686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0"/>
          <p:cNvSpPr/>
          <p:nvPr/>
        </p:nvSpPr>
        <p:spPr>
          <a:xfrm>
            <a:off x="4475625" y="3200400"/>
            <a:ext cx="7435200" cy="3323946"/>
          </a:xfrm>
          <a:prstGeom prst="rect">
            <a:avLst/>
          </a:prstGeom>
          <a:solidFill>
            <a:srgbClr val="F5333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4615725" y="3200399"/>
            <a:ext cx="72951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Update Training Materials To The Highest Standard</a:t>
            </a:r>
            <a:endParaRPr sz="20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Evaluate Impact Of Trainings </a:t>
            </a:r>
            <a:endParaRPr sz="20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Assess Training Needs </a:t>
            </a:r>
            <a:endParaRPr sz="20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Source Trainers, Equipment &amp; Materials For CDRT members</a:t>
            </a:r>
            <a:endParaRPr sz="20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Record CDRT Skills set  </a:t>
            </a:r>
            <a:endParaRPr sz="20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000" dirty="0">
                <a:solidFill>
                  <a:schemeClr val="lt1"/>
                </a:solidFill>
                <a:latin typeface="+mj-lt"/>
              </a:rPr>
              <a:t>Plan Simulations/Drills</a:t>
            </a:r>
            <a:endParaRPr sz="2000" dirty="0">
              <a:solidFill>
                <a:schemeClr val="l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1" descr="A picture containing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9982" r="30719"/>
          <a:stretch/>
        </p:blipFill>
        <p:spPr>
          <a:xfrm>
            <a:off x="3562079" y="0"/>
            <a:ext cx="9311538" cy="686334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/>
          <p:nvPr/>
        </p:nvSpPr>
        <p:spPr>
          <a:xfrm>
            <a:off x="-1" y="-5347"/>
            <a:ext cx="472637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 txBox="1"/>
          <p:nvPr/>
        </p:nvSpPr>
        <p:spPr>
          <a:xfrm>
            <a:off x="553971" y="1281867"/>
            <a:ext cx="3828024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Zonal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Coordinator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Schedule Trainings and refresher courses 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</a:rPr>
              <a:t>Be the liaison between CDRTs and the response agency.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Programme Management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Update CDRT roster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4BA48EB9-1045-26FB-D57E-B5BD5DFC2FC3}"/>
              </a:ext>
            </a:extLst>
          </p:cNvPr>
          <p:cNvCxnSpPr/>
          <p:nvPr/>
        </p:nvCxnSpPr>
        <p:spPr>
          <a:xfrm>
            <a:off x="5095353" y="1852050"/>
            <a:ext cx="0" cy="4328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Google Shape;242;p12"/>
          <p:cNvSpPr/>
          <p:nvPr/>
        </p:nvSpPr>
        <p:spPr>
          <a:xfrm>
            <a:off x="0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 txBox="1"/>
          <p:nvPr/>
        </p:nvSpPr>
        <p:spPr>
          <a:xfrm>
            <a:off x="502653" y="1318743"/>
            <a:ext cx="370839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 </a:t>
            </a:r>
            <a:b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Governance </a:t>
            </a:r>
            <a:b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Structure At The Community Level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B51FA19-BD27-585A-4DF7-5E5E1D288248}"/>
              </a:ext>
            </a:extLst>
          </p:cNvPr>
          <p:cNvGrpSpPr/>
          <p:nvPr/>
        </p:nvGrpSpPr>
        <p:grpSpPr>
          <a:xfrm>
            <a:off x="4363142" y="241597"/>
            <a:ext cx="7612958" cy="6318113"/>
            <a:chOff x="4363142" y="422353"/>
            <a:chExt cx="7612958" cy="631811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2F8F032-0E2A-218C-4BD7-254C32BE1425}"/>
                </a:ext>
              </a:extLst>
            </p:cNvPr>
            <p:cNvGrpSpPr/>
            <p:nvPr/>
          </p:nvGrpSpPr>
          <p:grpSpPr>
            <a:xfrm>
              <a:off x="4363142" y="2230142"/>
              <a:ext cx="1545331" cy="4510324"/>
              <a:chOff x="4744142" y="2128542"/>
              <a:chExt cx="1786894" cy="451032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968A0D-7768-A94C-61DC-DA3F101F560E}"/>
                  </a:ext>
                </a:extLst>
              </p:cNvPr>
              <p:cNvSpPr/>
              <p:nvPr/>
            </p:nvSpPr>
            <p:spPr>
              <a:xfrm>
                <a:off x="4744142" y="2128542"/>
                <a:ext cx="1758540" cy="579474"/>
              </a:xfrm>
              <a:prstGeom prst="rect">
                <a:avLst/>
              </a:prstGeom>
              <a:solidFill>
                <a:srgbClr val="3232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Team 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3412A1-EA5E-88E8-66F9-A70DAF6258E9}"/>
                  </a:ext>
                </a:extLst>
              </p:cNvPr>
              <p:cNvSpPr/>
              <p:nvPr/>
            </p:nvSpPr>
            <p:spPr>
              <a:xfrm>
                <a:off x="4744142" y="2901795"/>
                <a:ext cx="1758540" cy="46733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Health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4BAE1E-13FB-0FE1-4394-BB9765E5F05C}"/>
                  </a:ext>
                </a:extLst>
              </p:cNvPr>
              <p:cNvSpPr/>
              <p:nvPr/>
            </p:nvSpPr>
            <p:spPr>
              <a:xfrm>
                <a:off x="4744142" y="3562908"/>
                <a:ext cx="1758540" cy="46733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Search &amp; Rescue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03182C8-04F5-DA83-D463-83FA6CAD4748}"/>
                  </a:ext>
                </a:extLst>
              </p:cNvPr>
              <p:cNvSpPr/>
              <p:nvPr/>
            </p:nvSpPr>
            <p:spPr>
              <a:xfrm>
                <a:off x="4744142" y="5450370"/>
                <a:ext cx="1758540" cy="46733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Preparedness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4346B80-357E-8AA5-1358-4C017C782343}"/>
                  </a:ext>
                </a:extLst>
              </p:cNvPr>
              <p:cNvSpPr/>
              <p:nvPr/>
            </p:nvSpPr>
            <p:spPr>
              <a:xfrm>
                <a:off x="4744142" y="4202128"/>
                <a:ext cx="1758540" cy="46733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Shelter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1B7014E-AF8A-97CB-A6EB-83D75BC3C957}"/>
                  </a:ext>
                </a:extLst>
              </p:cNvPr>
              <p:cNvSpPr/>
              <p:nvPr/>
            </p:nvSpPr>
            <p:spPr>
              <a:xfrm>
                <a:off x="4744142" y="4841348"/>
                <a:ext cx="1758540" cy="46733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Assessments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983F617-35CC-7DE6-9589-90C20F3D3BD3}"/>
                  </a:ext>
                </a:extLst>
              </p:cNvPr>
              <p:cNvSpPr/>
              <p:nvPr/>
            </p:nvSpPr>
            <p:spPr>
              <a:xfrm>
                <a:off x="4772496" y="6059392"/>
                <a:ext cx="1758540" cy="5794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Emergency Communication</a:t>
                </a:r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93094F8E-29C6-28F8-D4CE-91BA611098BF}"/>
                </a:ext>
              </a:extLst>
            </p:cNvPr>
            <p:cNvGrpSpPr/>
            <p:nvPr/>
          </p:nvGrpSpPr>
          <p:grpSpPr>
            <a:xfrm>
              <a:off x="4898559" y="422353"/>
              <a:ext cx="7077541" cy="6318113"/>
              <a:chOff x="4898559" y="422353"/>
              <a:chExt cx="7077541" cy="6318113"/>
            </a:xfrm>
          </p:grpSpPr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E3DD7D84-2D64-2C83-AC62-BF398810ED80}"/>
                  </a:ext>
                </a:extLst>
              </p:cNvPr>
              <p:cNvCxnSpPr/>
              <p:nvPr/>
            </p:nvCxnSpPr>
            <p:spPr>
              <a:xfrm>
                <a:off x="11227380" y="2032809"/>
                <a:ext cx="0" cy="43283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236F232A-5F85-662F-05B4-650DA2F88B0D}"/>
                  </a:ext>
                </a:extLst>
              </p:cNvPr>
              <p:cNvCxnSpPr/>
              <p:nvPr/>
            </p:nvCxnSpPr>
            <p:spPr>
              <a:xfrm>
                <a:off x="9185915" y="2032810"/>
                <a:ext cx="0" cy="43283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18C6388-FF06-2C1D-8F24-9ED44B96818F}"/>
                  </a:ext>
                </a:extLst>
              </p:cNvPr>
              <p:cNvCxnSpPr/>
              <p:nvPr/>
            </p:nvCxnSpPr>
            <p:spPr>
              <a:xfrm>
                <a:off x="7162183" y="2039901"/>
                <a:ext cx="0" cy="43283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A5D06BB-A5C3-1DF6-DE24-B95FA07E1DF5}"/>
                  </a:ext>
                </a:extLst>
              </p:cNvPr>
              <p:cNvGrpSpPr/>
              <p:nvPr/>
            </p:nvGrpSpPr>
            <p:grpSpPr>
              <a:xfrm>
                <a:off x="8417678" y="2230142"/>
                <a:ext cx="1545331" cy="4510324"/>
                <a:chOff x="4744142" y="2128542"/>
                <a:chExt cx="1786894" cy="4510324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7DD57E17-D9F4-3678-033C-9C0FE0E0A821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Team 1</a:t>
                  </a: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CBD93B8-6760-4731-ED51-68DD6C3B57D5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Health</a:t>
                  </a:r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4115988-6C1A-9E1D-66EA-134D7DBB5CFF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Search &amp; Rescue</a:t>
                  </a: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5BD445C-0300-48BB-AE08-16E4AAFBE732}"/>
                    </a:ext>
                  </a:extLst>
                </p:cNvPr>
                <p:cNvSpPr/>
                <p:nvPr/>
              </p:nvSpPr>
              <p:spPr>
                <a:xfrm>
                  <a:off x="4744142" y="5450370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Preparedness</a:t>
                  </a: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F19368D-301A-40BF-DA02-0E741461C8E1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Shelter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C21C32E-CD79-26DE-5013-944A37BC82EC}"/>
                    </a:ext>
                  </a:extLst>
                </p:cNvPr>
                <p:cNvSpPr/>
                <p:nvPr/>
              </p:nvSpPr>
              <p:spPr>
                <a:xfrm>
                  <a:off x="4744142" y="484134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Assessments</a:t>
                  </a: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5708515-B2DF-853A-2514-3FB59CA0D941}"/>
                    </a:ext>
                  </a:extLst>
                </p:cNvPr>
                <p:cNvSpPr/>
                <p:nvPr/>
              </p:nvSpPr>
              <p:spPr>
                <a:xfrm>
                  <a:off x="4772496" y="6059392"/>
                  <a:ext cx="1758540" cy="5794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Emergency Communication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5836B5-F35D-5F92-D5B0-B11A20B8FF7D}"/>
                  </a:ext>
                </a:extLst>
              </p:cNvPr>
              <p:cNvSpPr/>
              <p:nvPr/>
            </p:nvSpPr>
            <p:spPr>
              <a:xfrm>
                <a:off x="4898559" y="997486"/>
                <a:ext cx="1758540" cy="467334"/>
              </a:xfrm>
              <a:prstGeom prst="rect">
                <a:avLst/>
              </a:prstGeom>
              <a:solidFill>
                <a:srgbClr val="011E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Deputy Leader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25AF120-492C-6A44-851C-E0F536640A71}"/>
                  </a:ext>
                </a:extLst>
              </p:cNvPr>
              <p:cNvSpPr/>
              <p:nvPr/>
            </p:nvSpPr>
            <p:spPr>
              <a:xfrm>
                <a:off x="6875425" y="422353"/>
                <a:ext cx="2576033" cy="579474"/>
              </a:xfrm>
              <a:prstGeom prst="rect">
                <a:avLst/>
              </a:prstGeom>
              <a:solidFill>
                <a:srgbClr val="F533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Community Response Team Leader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9A71F7-768B-7B56-CB3D-99883C892A8E}"/>
                  </a:ext>
                </a:extLst>
              </p:cNvPr>
              <p:cNvSpPr/>
              <p:nvPr/>
            </p:nvSpPr>
            <p:spPr>
              <a:xfrm>
                <a:off x="7284171" y="1394774"/>
                <a:ext cx="1758540" cy="467334"/>
              </a:xfrm>
              <a:prstGeom prst="rect">
                <a:avLst/>
              </a:prstGeom>
              <a:solidFill>
                <a:srgbClr val="011E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rgbClr val="F5333F"/>
                    </a:solidFill>
                  </a:rPr>
                  <a:t>Groups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8680D94-8102-94F6-140F-157180179267}"/>
                  </a:ext>
                </a:extLst>
              </p:cNvPr>
              <p:cNvGrpSpPr/>
              <p:nvPr/>
            </p:nvGrpSpPr>
            <p:grpSpPr>
              <a:xfrm>
                <a:off x="6404587" y="2230142"/>
                <a:ext cx="1545331" cy="4510324"/>
                <a:chOff x="4744142" y="2128542"/>
                <a:chExt cx="1786894" cy="4510324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96C32B8-476E-6DE2-984C-A37F5EE968C2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Team 1</a:t>
                  </a: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9B252C1-0621-A768-324F-AE8B5E4D1035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Health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35975F6-7AEF-2171-4B21-49EAA368578B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Search &amp; Rescue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F7F17F5-7518-831C-288D-B55DC200E1F8}"/>
                    </a:ext>
                  </a:extLst>
                </p:cNvPr>
                <p:cNvSpPr/>
                <p:nvPr/>
              </p:nvSpPr>
              <p:spPr>
                <a:xfrm>
                  <a:off x="4744142" y="5450370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Preparedness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9C5447C-508C-E6D0-767B-0B62CD8D1F16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Shelter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1BB48B4-0634-C1C3-2016-CFEFA1454990}"/>
                    </a:ext>
                  </a:extLst>
                </p:cNvPr>
                <p:cNvSpPr/>
                <p:nvPr/>
              </p:nvSpPr>
              <p:spPr>
                <a:xfrm>
                  <a:off x="4744142" y="484134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Assessments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E21BDF5-123F-41AC-87A7-543747D402F4}"/>
                    </a:ext>
                  </a:extLst>
                </p:cNvPr>
                <p:cNvSpPr/>
                <p:nvPr/>
              </p:nvSpPr>
              <p:spPr>
                <a:xfrm>
                  <a:off x="4772496" y="6059392"/>
                  <a:ext cx="1758540" cy="5794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Emergency Communication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65D95F0-ED81-6DE9-56B4-A32B951BE632}"/>
                  </a:ext>
                </a:extLst>
              </p:cNvPr>
              <p:cNvGrpSpPr/>
              <p:nvPr/>
            </p:nvGrpSpPr>
            <p:grpSpPr>
              <a:xfrm>
                <a:off x="10430769" y="2230142"/>
                <a:ext cx="1545331" cy="4510324"/>
                <a:chOff x="4744142" y="2128542"/>
                <a:chExt cx="1786894" cy="451032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ED16F01-D648-77C7-CFC8-11C823C23687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Team 1</a:t>
                  </a:r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48A218DD-9315-8145-9884-7D2EDD6E538B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Health</a:t>
                  </a:r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BFDA8CA1-D918-F8FF-1B7C-584AD5E4599C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Search &amp; Rescue</a:t>
                  </a:r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F66B6A9-033F-BC3A-C731-996CE2D2D923}"/>
                    </a:ext>
                  </a:extLst>
                </p:cNvPr>
                <p:cNvSpPr/>
                <p:nvPr/>
              </p:nvSpPr>
              <p:spPr>
                <a:xfrm>
                  <a:off x="4744142" y="5450370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Preparedness</a:t>
                  </a:r>
                </a:p>
              </p:txBody>
            </p: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B104A6C3-27C9-873C-FFCA-FE2585E13CF3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Shelter</a:t>
                  </a:r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F84B538D-FA13-8F41-CA9B-5FE898106970}"/>
                    </a:ext>
                  </a:extLst>
                </p:cNvPr>
                <p:cNvSpPr/>
                <p:nvPr/>
              </p:nvSpPr>
              <p:spPr>
                <a:xfrm>
                  <a:off x="4744142" y="484134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Assessments</a:t>
                  </a:r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EC2F4D3F-7EFB-FD4B-45E9-39FE8417D44B}"/>
                    </a:ext>
                  </a:extLst>
                </p:cNvPr>
                <p:cNvSpPr/>
                <p:nvPr/>
              </p:nvSpPr>
              <p:spPr>
                <a:xfrm>
                  <a:off x="4772496" y="6059392"/>
                  <a:ext cx="1758540" cy="57947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Emergency Communication</a:t>
                  </a:r>
                </a:p>
              </p:txBody>
            </p:sp>
          </p:grp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8C7D4212-E3AF-2867-A68F-0964F737050B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H="1">
                <a:off x="8163441" y="1001827"/>
                <a:ext cx="1" cy="10345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73D8B6B-42B6-EBA4-F3C9-BD8884D7B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5919" y="2030820"/>
                <a:ext cx="611977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B885E9F7-F094-8B9A-352E-6C49D265CC17}"/>
                  </a:ext>
                </a:extLst>
              </p:cNvPr>
              <p:cNvCxnSpPr>
                <a:stCxn id="10" idx="3"/>
              </p:cNvCxnSpPr>
              <p:nvPr/>
            </p:nvCxnSpPr>
            <p:spPr>
              <a:xfrm>
                <a:off x="6657099" y="1231153"/>
                <a:ext cx="150634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304113" y="1062569"/>
            <a:ext cx="361832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 </a:t>
            </a:r>
            <a:r>
              <a:rPr lang="en-US" sz="3600" b="1" dirty="0" err="1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Organisation</a:t>
            </a: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 for Community-Based Response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6340687" y="1062569"/>
            <a:ext cx="4821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Establish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an operational structure specific to the community.</a:t>
            </a:r>
            <a:endParaRPr dirty="0">
              <a:latin typeface="+mj-lt"/>
            </a:endParaRPr>
          </a:p>
        </p:txBody>
      </p:sp>
      <p:pic>
        <p:nvPicPr>
          <p:cNvPr id="257" name="Google Shape;257;p13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28383" y="5332340"/>
            <a:ext cx="678499" cy="61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3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95487" y="4267917"/>
            <a:ext cx="544291" cy="6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02286" y="3164213"/>
            <a:ext cx="730692" cy="65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61935" y="2161177"/>
            <a:ext cx="611395" cy="70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11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88031" y="1062569"/>
            <a:ext cx="559203" cy="70086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6340687" y="2299677"/>
            <a:ext cx="4821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Appoint 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 Team Leader.</a:t>
            </a:r>
            <a:endParaRPr dirty="0">
              <a:latin typeface="+mj-lt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6340687" y="3259786"/>
            <a:ext cx="4821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Assign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a location for coordination.</a:t>
            </a:r>
            <a:endParaRPr dirty="0">
              <a:latin typeface="+mj-lt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6340687" y="4241821"/>
            <a:ext cx="4821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Appoint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persons to assist with logistics and planning.</a:t>
            </a:r>
            <a:endParaRPr dirty="0">
              <a:latin typeface="+mj-lt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6340687" y="5314872"/>
            <a:ext cx="4821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Decide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if sub-teams are needed with a leader for each.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6" descr="A picture containing tree, outdoor, ground, roa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161" b="15692"/>
          <a:stretch/>
        </p:blipFill>
        <p:spPr>
          <a:xfrm>
            <a:off x="3197774" y="-5348"/>
            <a:ext cx="8994226" cy="686334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>
            <a:off x="-16475" y="-5347"/>
            <a:ext cx="477847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 txBox="1"/>
          <p:nvPr/>
        </p:nvSpPr>
        <p:spPr>
          <a:xfrm>
            <a:off x="217428" y="960252"/>
            <a:ext cx="4117065" cy="481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CDRT’s Preparedness Role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1800" dirty="0">
              <a:solidFill>
                <a:srgbClr val="F5333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rgbClr val="2A320C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Discuss with community members:</a:t>
            </a:r>
            <a:endParaRPr sz="2200" dirty="0"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Emergency Plans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Shelters in the Community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Review Evacuation Routes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Early Warning Measures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Practicing and Testing of Plans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C98C8E9F-D731-0EE1-6E27-AB11D6C6A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296" name="Google Shape;296;p15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257254" y="1056235"/>
            <a:ext cx="366359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Educating The Community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Share information on potential threats in the community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Raise awareness and promote preparedness activities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Present the benefits of planning before an emergency 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494983" y="919096"/>
            <a:ext cx="341630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Develop Community Disaster Plans</a:t>
            </a:r>
            <a:endParaRPr sz="3600" b="1" dirty="0">
              <a:solidFill>
                <a:srgbClr val="F5333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 txBox="1"/>
          <p:nvPr/>
        </p:nvSpPr>
        <p:spPr>
          <a:xfrm>
            <a:off x="4965258" y="4104451"/>
            <a:ext cx="6502500" cy="243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What hazards can affect the community?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Who would be affected?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Which areas are vulnerable? 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Who are the vulnerable persons and where are they located? 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What resources exist in the community?</a:t>
            </a:r>
            <a:endParaRPr sz="2200" dirty="0">
              <a:latin typeface="+mj-lt"/>
            </a:endParaRPr>
          </a:p>
        </p:txBody>
      </p:sp>
      <p:pic>
        <p:nvPicPr>
          <p:cNvPr id="323" name="Google Shape;323;p17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953182" y="558324"/>
            <a:ext cx="812800" cy="88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7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345298" y="561036"/>
            <a:ext cx="959556" cy="77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40304" y="1845336"/>
            <a:ext cx="846667" cy="74506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7"/>
          <p:cNvSpPr txBox="1"/>
          <p:nvPr/>
        </p:nvSpPr>
        <p:spPr>
          <a:xfrm>
            <a:off x="4965258" y="1536964"/>
            <a:ext cx="19711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Preparedness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9688492" y="1536964"/>
            <a:ext cx="13421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Mapping</a:t>
            </a:r>
            <a:endParaRPr>
              <a:solidFill>
                <a:srgbClr val="F5333F"/>
              </a:solidFill>
              <a:latin typeface="+mj-lt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6936406" y="2858039"/>
            <a:ext cx="26544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Risk &amp; Vulnerability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18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953182" y="1738941"/>
            <a:ext cx="812800" cy="88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345298" y="1741653"/>
            <a:ext cx="959556" cy="77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40304" y="3025953"/>
            <a:ext cx="846667" cy="74506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8"/>
          <p:cNvSpPr txBox="1"/>
          <p:nvPr/>
        </p:nvSpPr>
        <p:spPr>
          <a:xfrm>
            <a:off x="4965259" y="2717581"/>
            <a:ext cx="20947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Preparedness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344" name="Google Shape;344;p18"/>
          <p:cNvSpPr txBox="1"/>
          <p:nvPr/>
        </p:nvSpPr>
        <p:spPr>
          <a:xfrm>
            <a:off x="9688492" y="2717581"/>
            <a:ext cx="13421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Mapping</a:t>
            </a:r>
            <a:endParaRPr>
              <a:solidFill>
                <a:srgbClr val="F5333F"/>
              </a:solidFill>
              <a:latin typeface="+mj-lt"/>
            </a:endParaRPr>
          </a:p>
        </p:txBody>
      </p:sp>
      <p:sp>
        <p:nvSpPr>
          <p:cNvPr id="345" name="Google Shape;345;p18"/>
          <p:cNvSpPr txBox="1"/>
          <p:nvPr/>
        </p:nvSpPr>
        <p:spPr>
          <a:xfrm>
            <a:off x="6936406" y="4038656"/>
            <a:ext cx="2654462" cy="774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Resources </a:t>
            </a:r>
            <a:endParaRPr>
              <a:solidFill>
                <a:srgbClr val="F5333F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&amp; Capacities</a:t>
            </a:r>
            <a:endParaRPr>
              <a:solidFill>
                <a:srgbClr val="F5333F"/>
              </a:solidFill>
              <a:latin typeface="+mj-lt"/>
            </a:endParaRPr>
          </a:p>
        </p:txBody>
      </p:sp>
      <p:sp>
        <p:nvSpPr>
          <p:cNvPr id="346" name="Google Shape;346;p18"/>
          <p:cNvSpPr txBox="1"/>
          <p:nvPr/>
        </p:nvSpPr>
        <p:spPr>
          <a:xfrm>
            <a:off x="393508" y="1055596"/>
            <a:ext cx="366359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Mapping Resources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What are they?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Where are they located?</a:t>
            </a:r>
            <a:endParaRPr sz="2200" dirty="0">
              <a:latin typeface="+mj-l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Who has access to them</a:t>
            </a:r>
            <a:r>
              <a:rPr lang="en-US" sz="18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?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00027168-2700-E3DD-E9B0-4982C121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5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" name="Google Shape;357;p19"/>
          <p:cNvSpPr/>
          <p:nvPr/>
        </p:nvSpPr>
        <p:spPr>
          <a:xfrm>
            <a:off x="4946" y="0"/>
            <a:ext cx="42111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9"/>
          <p:cNvSpPr txBox="1"/>
          <p:nvPr/>
        </p:nvSpPr>
        <p:spPr>
          <a:xfrm>
            <a:off x="257254" y="1181685"/>
            <a:ext cx="3706484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Develop</a:t>
            </a:r>
            <a:endParaRPr sz="3200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Effective </a:t>
            </a:r>
            <a:endParaRPr sz="3200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Modes of Communication</a:t>
            </a:r>
            <a:endParaRPr sz="3200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Establishing effective ways to communicate with other CDRT members and the community is very important.</a:t>
            </a:r>
            <a:endParaRPr sz="2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Test your communication plans</a:t>
            </a:r>
            <a:r>
              <a:rPr lang="en-US" sz="2200" dirty="0">
                <a:solidFill>
                  <a:srgbClr val="2A320C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6C55-BA20-D3CE-700B-1BD4B2483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327130A8-E259-AD8E-EE58-7479C8ECE1B1}"/>
              </a:ext>
            </a:extLst>
          </p:cNvPr>
          <p:cNvSpPr/>
          <p:nvPr/>
        </p:nvSpPr>
        <p:spPr>
          <a:xfrm>
            <a:off x="957444" y="575431"/>
            <a:ext cx="69775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Acknowledgements</a:t>
            </a:r>
            <a:endParaRPr sz="4000" b="0" i="0" u="none" strike="noStrike" cap="none" dirty="0">
              <a:solidFill>
                <a:schemeClr val="dk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BD614-2D36-8D9F-4C10-13F12C5C2EE3}"/>
              </a:ext>
            </a:extLst>
          </p:cNvPr>
          <p:cNvSpPr txBox="1"/>
          <p:nvPr/>
        </p:nvSpPr>
        <p:spPr>
          <a:xfrm>
            <a:off x="957444" y="1574800"/>
            <a:ext cx="104319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thank the Belize Red Cross, Grenada Red Cross, Guyana Red Cross, Jamaica Red Cross, St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Vincent and the Grenadines Red Cross, Trinidad and Tobago Red Cross and the Caribbean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Emergency Management Agency (CDEMA) for their commitment to collaborating with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Caribbean Disaster Risk Management (CADRIM) Reference Centre. Together, we reviewed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revised the CDRT Training Material, enhancing its relevance and effectiveness in disaster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training. Your dedication exemplifies the spirit of cooperation within the humanitarian </a:t>
            </a:r>
          </a:p>
          <a:p>
            <a:pPr>
              <a:spcAft>
                <a:spcPts val="600"/>
              </a:spcAft>
            </a:pPr>
            <a:r>
              <a:rPr lang="en-US" sz="18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community, and we deeply appreciate your invaluable contributions.</a:t>
            </a:r>
            <a:endParaRPr lang="en-US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23B28-181C-0BAA-8478-5FCB614B4E49}"/>
              </a:ext>
            </a:extLst>
          </p:cNvPr>
          <p:cNvSpPr/>
          <p:nvPr/>
        </p:nvSpPr>
        <p:spPr>
          <a:xfrm>
            <a:off x="0" y="4439758"/>
            <a:ext cx="12192000" cy="19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67B5-9407-5DD8-F64E-03EA64C371BD}"/>
              </a:ext>
            </a:extLst>
          </p:cNvPr>
          <p:cNvGrpSpPr/>
          <p:nvPr/>
        </p:nvGrpSpPr>
        <p:grpSpPr>
          <a:xfrm>
            <a:off x="471889" y="4737441"/>
            <a:ext cx="11441776" cy="1298168"/>
            <a:chOff x="471889" y="4737441"/>
            <a:chExt cx="11441776" cy="1298168"/>
          </a:xfrm>
        </p:grpSpPr>
        <p:pic>
          <p:nvPicPr>
            <p:cNvPr id="2050" name="Picture 2" descr="Caribbean Disaster Emergency Management Agency (CDEMA) - EECentre">
              <a:extLst>
                <a:ext uri="{FF2B5EF4-FFF2-40B4-BE49-F238E27FC236}">
                  <a16:creationId xmlns:a16="http://schemas.microsoft.com/office/drawing/2014/main" id="{EB6528CF-10BF-13D5-1DE5-456BE8FC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52" y="5014832"/>
              <a:ext cx="2398913" cy="82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elize Red Cross Society">
              <a:extLst>
                <a:ext uri="{FF2B5EF4-FFF2-40B4-BE49-F238E27FC236}">
                  <a16:creationId xmlns:a16="http://schemas.microsoft.com/office/drawing/2014/main" id="{0B2FE72C-F7C6-22BE-CE9A-D880C9A8D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9" y="4850744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renada Red Cross Society">
              <a:extLst>
                <a:ext uri="{FF2B5EF4-FFF2-40B4-BE49-F238E27FC236}">
                  <a16:creationId xmlns:a16="http://schemas.microsoft.com/office/drawing/2014/main" id="{425CE8EE-560D-B871-A9C5-0D1ECD25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40" y="4908320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Guyana Red Cross Society">
              <a:extLst>
                <a:ext uri="{FF2B5EF4-FFF2-40B4-BE49-F238E27FC236}">
                  <a16:creationId xmlns:a16="http://schemas.microsoft.com/office/drawing/2014/main" id="{31F45285-9BA9-D5C7-95E0-7874859C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14" y="4902024"/>
              <a:ext cx="1076345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ur Today">
              <a:extLst>
                <a:ext uri="{FF2B5EF4-FFF2-40B4-BE49-F238E27FC236}">
                  <a16:creationId xmlns:a16="http://schemas.microsoft.com/office/drawing/2014/main" id="{84EA7283-075B-9299-FA26-9E7B9978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74" y="4997457"/>
              <a:ext cx="1272551" cy="86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t. Vincent and the Grenadines Red Cross Headquarters">
              <a:extLst>
                <a:ext uri="{FF2B5EF4-FFF2-40B4-BE49-F238E27FC236}">
                  <a16:creationId xmlns:a16="http://schemas.microsoft.com/office/drawing/2014/main" id="{8817BF5E-D003-7EAC-93C6-FF68A0D26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1270" r="34569" b="19943"/>
            <a:stretch/>
          </p:blipFill>
          <p:spPr bwMode="auto">
            <a:xfrm>
              <a:off x="6543438" y="4737441"/>
              <a:ext cx="1263761" cy="129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&amp;T Red Cross warns of fraudsters | Loop Trinidad &amp; Tobago">
              <a:extLst>
                <a:ext uri="{FF2B5EF4-FFF2-40B4-BE49-F238E27FC236}">
                  <a16:creationId xmlns:a16="http://schemas.microsoft.com/office/drawing/2014/main" id="{775C70FE-67E4-A020-2B51-414CF1E3B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r="17217"/>
            <a:stretch/>
          </p:blipFill>
          <p:spPr bwMode="auto">
            <a:xfrm>
              <a:off x="8047572" y="4864681"/>
              <a:ext cx="1263761" cy="108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7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0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30775" y="5029657"/>
            <a:ext cx="987176" cy="75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31262" y="3246793"/>
            <a:ext cx="1186203" cy="79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0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70216" y="1943916"/>
            <a:ext cx="708537" cy="8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 rotWithShape="1">
          <a:blip r:embed="rId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81395" y="589833"/>
            <a:ext cx="1086181" cy="75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0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0"/>
          <p:cNvSpPr txBox="1"/>
          <p:nvPr/>
        </p:nvSpPr>
        <p:spPr>
          <a:xfrm>
            <a:off x="386173" y="913180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Developing/ Discussing Early Warning Systems and Alerts</a:t>
            </a:r>
            <a:endParaRPr sz="3600" dirty="0">
              <a:solidFill>
                <a:srgbClr val="F5333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0"/>
          <p:cNvSpPr txBox="1"/>
          <p:nvPr/>
        </p:nvSpPr>
        <p:spPr>
          <a:xfrm>
            <a:off x="6304050" y="1884287"/>
            <a:ext cx="550177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Monitoring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Ensure the community understands any hazard monitoring mechanisms in place.</a:t>
            </a:r>
            <a:endParaRPr dirty="0">
              <a:latin typeface="+mj-lt"/>
            </a:endParaRPr>
          </a:p>
        </p:txBody>
      </p:sp>
      <p:sp>
        <p:nvSpPr>
          <p:cNvPr id="375" name="Google Shape;375;p20"/>
          <p:cNvSpPr txBox="1"/>
          <p:nvPr/>
        </p:nvSpPr>
        <p:spPr>
          <a:xfrm>
            <a:off x="6304049" y="525890"/>
            <a:ext cx="55017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</a:rPr>
              <a:t>Hazard </a:t>
            </a: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Knowledge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Ensure the community knows the types of hazards that can affect the community and how to prepare.</a:t>
            </a:r>
            <a:endParaRPr sz="1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0"/>
          <p:cNvSpPr txBox="1"/>
          <p:nvPr/>
        </p:nvSpPr>
        <p:spPr>
          <a:xfrm>
            <a:off x="6304048" y="4931299"/>
            <a:ext cx="512267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Response Action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</a:rPr>
              <a:t>Ensure that the CDRT members and community members understand any response actions they are expected to take.</a:t>
            </a:r>
            <a:endParaRPr dirty="0">
              <a:latin typeface="+mj-lt"/>
            </a:endParaRPr>
          </a:p>
        </p:txBody>
      </p:sp>
      <p:sp>
        <p:nvSpPr>
          <p:cNvPr id="377" name="Google Shape;377;p20"/>
          <p:cNvSpPr txBox="1"/>
          <p:nvPr/>
        </p:nvSpPr>
        <p:spPr>
          <a:xfrm>
            <a:off x="6304050" y="3222216"/>
            <a:ext cx="550177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Warning Communication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Ensure the community understand the meaning of alerts and the expected actions that should be taken based on the information in the alert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374726" y="934262"/>
            <a:ext cx="341630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Tips When Engaging With The Community</a:t>
            </a:r>
            <a:endParaRPr sz="3600" b="1" dirty="0">
              <a:solidFill>
                <a:srgbClr val="F5333F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4"/>
          <p:cNvSpPr txBox="1"/>
          <p:nvPr/>
        </p:nvSpPr>
        <p:spPr>
          <a:xfrm>
            <a:off x="6393850" y="1040590"/>
            <a:ext cx="4821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Listen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to Community Members.</a:t>
            </a:r>
            <a:endParaRPr dirty="0">
              <a:latin typeface="+mj-lt"/>
            </a:endParaRPr>
          </a:p>
        </p:txBody>
      </p:sp>
      <p:pic>
        <p:nvPicPr>
          <p:cNvPr id="278" name="Google Shape;278;p14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81546" y="4244147"/>
            <a:ext cx="678499" cy="6113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 txBox="1"/>
          <p:nvPr/>
        </p:nvSpPr>
        <p:spPr>
          <a:xfrm>
            <a:off x="6393850" y="2128838"/>
            <a:ext cx="4821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Consider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Language Barriers.</a:t>
            </a:r>
            <a:endParaRPr dirty="0">
              <a:latin typeface="+mj-lt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6393850" y="3131479"/>
            <a:ext cx="507661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Consider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Cultural context of the Community.</a:t>
            </a:r>
            <a:endParaRPr dirty="0">
              <a:latin typeface="+mj-lt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393850" y="4209211"/>
            <a:ext cx="4821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Involve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all members of the community, including vulnerable groups. </a:t>
            </a:r>
            <a:endParaRPr dirty="0">
              <a:latin typeface="+mj-lt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6393850" y="5452378"/>
            <a:ext cx="48216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Respect</a:t>
            </a:r>
            <a:r>
              <a:rPr lang="en-US" sz="18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everyone’s beliefs and attitudes but advocate for preparedness.</a:t>
            </a:r>
            <a:endParaRPr dirty="0">
              <a:latin typeface="+mj-lt"/>
            </a:endParaRPr>
          </a:p>
        </p:txBody>
      </p:sp>
      <p:pic>
        <p:nvPicPr>
          <p:cNvPr id="283" name="Google Shape;283;p14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17243" y="5420363"/>
            <a:ext cx="796988" cy="71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22680" y="2981600"/>
            <a:ext cx="737365" cy="6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/>
          <p:cNvPicPr preferRelativeResize="0"/>
          <p:nvPr/>
        </p:nvPicPr>
        <p:blipFill rotWithShape="1">
          <a:blip r:embed="rId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34" y="1960035"/>
            <a:ext cx="706343" cy="59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11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47687" y="835718"/>
            <a:ext cx="736099" cy="64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1" descr="A group of people standing outside a building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2539" b="15770"/>
          <a:stretch/>
        </p:blipFill>
        <p:spPr>
          <a:xfrm>
            <a:off x="2697261" y="0"/>
            <a:ext cx="94947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1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1"/>
          <p:cNvSpPr txBox="1"/>
          <p:nvPr/>
        </p:nvSpPr>
        <p:spPr>
          <a:xfrm>
            <a:off x="345336" y="830774"/>
            <a:ext cx="3487432" cy="479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CDRT’s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Role During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 Disaster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Stay Indoors </a:t>
            </a:r>
            <a:endParaRPr sz="2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Keep communication open if possible and share safety information with other team members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Keep boardgames or cards, books to occupy family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2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36614" y="4942868"/>
            <a:ext cx="987176" cy="75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2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31262" y="3650838"/>
            <a:ext cx="1186203" cy="79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2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870216" y="2347961"/>
            <a:ext cx="708537" cy="8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2"/>
          <p:cNvPicPr preferRelativeResize="0"/>
          <p:nvPr/>
        </p:nvPicPr>
        <p:blipFill rotWithShape="1">
          <a:blip r:embed="rId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81395" y="993878"/>
            <a:ext cx="1086181" cy="756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2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2"/>
          <p:cNvSpPr txBox="1"/>
          <p:nvPr/>
        </p:nvSpPr>
        <p:spPr>
          <a:xfrm>
            <a:off x="440572" y="638259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Objectives Of CDRT Teams In Response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405" name="Google Shape;405;p22"/>
          <p:cNvSpPr txBox="1"/>
          <p:nvPr/>
        </p:nvSpPr>
        <p:spPr>
          <a:xfrm>
            <a:off x="6304050" y="2426830"/>
            <a:ext cx="50002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Determines An Overall Strategy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(What can we do, and how will we do it?)</a:t>
            </a:r>
            <a:endParaRPr dirty="0">
              <a:latin typeface="+mj-lt"/>
            </a:endParaRPr>
          </a:p>
        </p:txBody>
      </p:sp>
      <p:sp>
        <p:nvSpPr>
          <p:cNvPr id="406" name="Google Shape;406;p22"/>
          <p:cNvSpPr txBox="1"/>
          <p:nvPr/>
        </p:nvSpPr>
        <p:spPr>
          <a:xfrm>
            <a:off x="6304049" y="1052637"/>
            <a:ext cx="512267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Identifies The Scope Of The Incident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(What is the problem? Type of hazard and the impacts)</a:t>
            </a:r>
            <a:endParaRPr dirty="0">
              <a:latin typeface="+mj-lt"/>
            </a:endParaRPr>
          </a:p>
        </p:txBody>
      </p:sp>
      <p:sp>
        <p:nvSpPr>
          <p:cNvPr id="407" name="Google Shape;407;p22"/>
          <p:cNvSpPr txBox="1"/>
          <p:nvPr/>
        </p:nvSpPr>
        <p:spPr>
          <a:xfrm>
            <a:off x="6394570" y="4882075"/>
            <a:ext cx="481922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Documents Actions &amp; Results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(Record all that is done by the CDRT)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6304050" y="3725727"/>
            <a:ext cx="52937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Deploys Resources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(Who is going to do what?)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/>
          <p:nvPr/>
        </p:nvSpPr>
        <p:spPr>
          <a:xfrm>
            <a:off x="-16474" y="-5347"/>
            <a:ext cx="4211052" cy="6937775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440572" y="638259"/>
            <a:ext cx="342930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 Response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Role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420" name="Google Shape;420;p23"/>
          <p:cNvSpPr txBox="1"/>
          <p:nvPr/>
        </p:nvSpPr>
        <p:spPr>
          <a:xfrm>
            <a:off x="4651624" y="69051"/>
            <a:ext cx="7352533" cy="686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Firstly, ensure </a:t>
            </a:r>
            <a:r>
              <a:rPr lang="en-US" sz="2200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the 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safety of your family.</a:t>
            </a:r>
            <a:endParaRPr sz="2200" dirty="0">
              <a:latin typeface="+mj-lt"/>
            </a:endParaRPr>
          </a:p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Assist</a:t>
            </a:r>
            <a:r>
              <a:rPr lang="en-US" sz="2200" b="1" dirty="0">
                <a:solidFill>
                  <a:srgbClr val="B1D137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with response activities as advised by CDRT leader.</a:t>
            </a:r>
            <a:endParaRPr sz="2200" dirty="0">
              <a:latin typeface="+mj-lt"/>
            </a:endParaRPr>
          </a:p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Assist 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with clearing of debris.</a:t>
            </a:r>
            <a:endParaRPr sz="2200" dirty="0">
              <a:latin typeface="+mj-lt"/>
            </a:endParaRPr>
          </a:p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Access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equipment to help other community members.</a:t>
            </a:r>
            <a:endParaRPr sz="2200" dirty="0">
              <a:latin typeface="+mj-lt"/>
            </a:endParaRPr>
          </a:p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Support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with Shelters if needed.</a:t>
            </a:r>
            <a:endParaRPr sz="2200" dirty="0">
              <a:latin typeface="+mj-lt"/>
            </a:endParaRPr>
          </a:p>
          <a:p>
            <a:pPr marL="509588" marR="0" lvl="0" indent="-50958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Pts val="2700"/>
              <a:buFont typeface="Noto Sans Symbols"/>
              <a:buChar char="✔"/>
            </a:pPr>
            <a:r>
              <a:rPr lang="en-US" sz="22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Ensure</a:t>
            </a:r>
            <a:r>
              <a:rPr lang="en-US" sz="22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you are wearing proper Personal Protective Equipment when conducting any response activity.</a:t>
            </a:r>
            <a:endParaRPr sz="2200" dirty="0"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"/>
          <p:cNvSpPr/>
          <p:nvPr/>
        </p:nvSpPr>
        <p:spPr>
          <a:xfrm>
            <a:off x="-4184" y="-5347"/>
            <a:ext cx="12199761" cy="98925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-1312" y="134167"/>
            <a:ext cx="12191739" cy="696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sz="3600" b="1" dirty="0">
                <a:solidFill>
                  <a:srgbClr val="F5333F"/>
                </a:solidFill>
                <a:latin typeface="+mj-lt"/>
              </a:rPr>
              <a:t>Establishing A Community Disaster Response Team</a:t>
            </a:r>
            <a:endParaRPr lang="en-US" dirty="0">
              <a:solidFill>
                <a:srgbClr val="F5333F"/>
              </a:solidFill>
              <a:latin typeface="+mj-lt"/>
            </a:endParaRPr>
          </a:p>
        </p:txBody>
      </p:sp>
      <p:pic>
        <p:nvPicPr>
          <p:cNvPr id="2" name="Online Media 1" title="CDRT Knowledge Series: Episode 5">
            <a:hlinkClick r:id="" action="ppaction://media"/>
            <a:extLst>
              <a:ext uri="{FF2B5EF4-FFF2-40B4-BE49-F238E27FC236}">
                <a16:creationId xmlns:a16="http://schemas.microsoft.com/office/drawing/2014/main" id="{9D15B9EE-5747-5A8B-F934-3E77821B86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221" y="978877"/>
            <a:ext cx="12184306" cy="58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57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5"/>
          <p:cNvSpPr txBox="1"/>
          <p:nvPr/>
        </p:nvSpPr>
        <p:spPr>
          <a:xfrm>
            <a:off x="217922" y="1179011"/>
            <a:ext cx="3742259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Remember: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Rescuer Safety Is Paramount</a:t>
            </a:r>
            <a:endParaRPr sz="3200" dirty="0">
              <a:latin typeface="+mj-lt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2A320C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The question, </a:t>
            </a:r>
            <a:r>
              <a:rPr lang="en-US" sz="22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“Is it safe for the CDRT members to attempt the rescue?”</a:t>
            </a: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is very important.  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The answer to this question is based mainly on the degree of damage to the structure</a:t>
            </a:r>
            <a:r>
              <a:rPr lang="en-US" sz="220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sz="2200" dirty="0">
              <a:latin typeface="+mj-lt"/>
            </a:endParaRPr>
          </a:p>
        </p:txBody>
      </p:sp>
      <p:pic>
        <p:nvPicPr>
          <p:cNvPr id="445" name="Google Shape;445;p25" descr="A picture containing outdoor, person, ground,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4325" r="26331" b="11444"/>
          <a:stretch/>
        </p:blipFill>
        <p:spPr>
          <a:xfrm>
            <a:off x="4194577" y="0"/>
            <a:ext cx="799742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76784B79-37EE-0B3A-EBE8-06BB994D8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>
            <a:extLst>
              <a:ext uri="{FF2B5EF4-FFF2-40B4-BE49-F238E27FC236}">
                <a16:creationId xmlns:a16="http://schemas.microsoft.com/office/drawing/2014/main" id="{B3E3664E-82B0-AD2D-5F4C-D95971BD5004}"/>
              </a:ext>
            </a:extLst>
          </p:cNvPr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lt1"/>
              </a:solidFill>
              <a:highlight>
                <a:srgbClr val="F5333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4">
            <a:extLst>
              <a:ext uri="{FF2B5EF4-FFF2-40B4-BE49-F238E27FC236}">
                <a16:creationId xmlns:a16="http://schemas.microsoft.com/office/drawing/2014/main" id="{E19EF515-9F34-9D34-D059-D7DF6777365A}"/>
              </a:ext>
            </a:extLst>
          </p:cNvPr>
          <p:cNvSpPr txBox="1"/>
          <p:nvPr/>
        </p:nvSpPr>
        <p:spPr>
          <a:xfrm>
            <a:off x="735397" y="638259"/>
            <a:ext cx="283965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Activity:</a:t>
            </a:r>
            <a:endParaRPr dirty="0">
              <a:latin typeface="+mj-lt"/>
            </a:endParaRPr>
          </a:p>
        </p:txBody>
      </p:sp>
      <p:sp>
        <p:nvSpPr>
          <p:cNvPr id="432" name="Google Shape;432;p24">
            <a:extLst>
              <a:ext uri="{FF2B5EF4-FFF2-40B4-BE49-F238E27FC236}">
                <a16:creationId xmlns:a16="http://schemas.microsoft.com/office/drawing/2014/main" id="{DE043EED-1700-DA96-1EA3-62A78ED8FE23}"/>
              </a:ext>
            </a:extLst>
          </p:cNvPr>
          <p:cNvSpPr txBox="1"/>
          <p:nvPr/>
        </p:nvSpPr>
        <p:spPr>
          <a:xfrm>
            <a:off x="4829490" y="2173932"/>
            <a:ext cx="672303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0" i="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As a group, discuss and determine the steps that a Community Disaster Response Team should take when a response is needed. </a:t>
            </a:r>
            <a:endParaRPr sz="2400" b="1" dirty="0">
              <a:solidFill>
                <a:srgbClr val="B1D137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428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FA0487CA-DF6B-A11B-85B9-39A3978B3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4">
            <a:extLst>
              <a:ext uri="{FF2B5EF4-FFF2-40B4-BE49-F238E27FC236}">
                <a16:creationId xmlns:a16="http://schemas.microsoft.com/office/drawing/2014/main" id="{DCCA0A32-2B4B-7A49-9575-9227F6B31EF7}"/>
              </a:ext>
            </a:extLst>
          </p:cNvPr>
          <p:cNvSpPr txBox="1"/>
          <p:nvPr/>
        </p:nvSpPr>
        <p:spPr>
          <a:xfrm>
            <a:off x="4571980" y="638259"/>
            <a:ext cx="732392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Following the incident, CDRT members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take care of themselves, their families, their homes, and their neighbors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28575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If the plan calls for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self-activation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, CDRT members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proceed to the pre-designated staging area with their disaster supplies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.  Along the way,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they make damage assessments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that would be helpful for the decision making.</a:t>
            </a:r>
          </a:p>
          <a:p>
            <a:pPr marL="28575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The Community Disaster Response Team develops the group to ensure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effective communication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. The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CDRT Team Leader must prioritize actions and workload 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to maintain span of control, maintain accountability, and do the greatest good for the greatest number </a:t>
            </a:r>
            <a:r>
              <a:rPr lang="en-US" sz="1800" b="1" dirty="0">
                <a:latin typeface="+mj-lt"/>
                <a:cs typeface="Arial" panose="020B0604020202020204" pitchFamily="34" charset="0"/>
              </a:rPr>
              <a:t>without placing CDRT members in harm’s way</a:t>
            </a:r>
            <a:r>
              <a:rPr lang="en-US" sz="18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285750" lvl="0" indent="-285750">
              <a:buClr>
                <a:srgbClr val="F5333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Information is collected and assessed (from CDRT members, emergency volunteers, and reports from working teams [e.g., search and rescue]). The CDRT organization should be flexible and evolves based on new information.</a:t>
            </a:r>
          </a:p>
        </p:txBody>
      </p:sp>
      <p:sp>
        <p:nvSpPr>
          <p:cNvPr id="2" name="Google Shape;430;p24">
            <a:extLst>
              <a:ext uri="{FF2B5EF4-FFF2-40B4-BE49-F238E27FC236}">
                <a16:creationId xmlns:a16="http://schemas.microsoft.com/office/drawing/2014/main" id="{58F0931C-2EDA-BE8C-1644-56A0097F8F80}"/>
              </a:ext>
            </a:extLst>
          </p:cNvPr>
          <p:cNvSpPr/>
          <p:nvPr/>
        </p:nvSpPr>
        <p:spPr>
          <a:xfrm>
            <a:off x="0" y="0"/>
            <a:ext cx="4211052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31;p24">
            <a:extLst>
              <a:ext uri="{FF2B5EF4-FFF2-40B4-BE49-F238E27FC236}">
                <a16:creationId xmlns:a16="http://schemas.microsoft.com/office/drawing/2014/main" id="{4A003F25-6B57-98FF-6618-0C125B3FCCC9}"/>
              </a:ext>
            </a:extLst>
          </p:cNvPr>
          <p:cNvSpPr txBox="1"/>
          <p:nvPr/>
        </p:nvSpPr>
        <p:spPr>
          <a:xfrm>
            <a:off x="1001211" y="861543"/>
            <a:ext cx="283965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Answer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5200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>
          <a:extLst>
            <a:ext uri="{FF2B5EF4-FFF2-40B4-BE49-F238E27FC236}">
              <a16:creationId xmlns:a16="http://schemas.microsoft.com/office/drawing/2014/main" id="{7D954F2C-5E55-4EA0-B9B6-9EB0CD41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>
            <a:extLst>
              <a:ext uri="{FF2B5EF4-FFF2-40B4-BE49-F238E27FC236}">
                <a16:creationId xmlns:a16="http://schemas.microsoft.com/office/drawing/2014/main" id="{9EF84A03-03B2-74B2-1E10-A8B6B7731EFB}"/>
              </a:ext>
            </a:extLst>
          </p:cNvPr>
          <p:cNvSpPr/>
          <p:nvPr/>
        </p:nvSpPr>
        <p:spPr>
          <a:xfrm>
            <a:off x="0" y="0"/>
            <a:ext cx="4211052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4">
            <a:extLst>
              <a:ext uri="{FF2B5EF4-FFF2-40B4-BE49-F238E27FC236}">
                <a16:creationId xmlns:a16="http://schemas.microsoft.com/office/drawing/2014/main" id="{675C8B03-D25A-C566-3CC8-289322467FF6}"/>
              </a:ext>
            </a:extLst>
          </p:cNvPr>
          <p:cNvSpPr txBox="1"/>
          <p:nvPr/>
        </p:nvSpPr>
        <p:spPr>
          <a:xfrm>
            <a:off x="1001211" y="861543"/>
            <a:ext cx="283965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Answer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2" name="Google Shape;432;p24">
            <a:extLst>
              <a:ext uri="{FF2B5EF4-FFF2-40B4-BE49-F238E27FC236}">
                <a16:creationId xmlns:a16="http://schemas.microsoft.com/office/drawing/2014/main" id="{FEF5D7EF-659B-470D-0BFD-1CAC23C93DBF}"/>
              </a:ext>
            </a:extLst>
          </p:cNvPr>
          <p:cNvSpPr txBox="1"/>
          <p:nvPr/>
        </p:nvSpPr>
        <p:spPr>
          <a:xfrm>
            <a:off x="4318985" y="1816215"/>
            <a:ext cx="7323929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F5333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Following an incident, information—and, therefore, priorities—may be changing rapidly. 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Communication between the CDRT Team Leader and response teams ensures that CDRTs do not overextend their resources or supplies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rgbClr val="F5333F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342900" indent="-342900">
              <a:buClr>
                <a:srgbClr val="F5333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Effective emergency scene management requires 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the goals and objectives that are based primarily on the safety of rescue personnel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lvl="0">
              <a:buClr>
                <a:srgbClr val="B1D137"/>
              </a:buClr>
              <a:buSzPct val="150000"/>
            </a:pP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5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633576" y="1821228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Objectives</a:t>
            </a:r>
            <a:endParaRPr sz="4000" b="0" i="0" u="none" strike="noStrike" cap="none" dirty="0">
              <a:solidFill>
                <a:srgbClr val="F5333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167265" y="2863487"/>
            <a:ext cx="1015640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Understand CDRT Roles and Responsibilities </a:t>
            </a:r>
            <a:endParaRPr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How to form a CDRT and team organization</a:t>
            </a:r>
            <a:endParaRPr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CDRT Structure and decision making </a:t>
            </a:r>
            <a:endParaRPr dirty="0">
              <a:latin typeface="+mj-l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CDRTs and response</a:t>
            </a:r>
            <a:endParaRPr dirty="0">
              <a:latin typeface="+mj-lt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6" y="519479"/>
            <a:ext cx="1067378" cy="92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75;g2ad184e0394_0_1">
            <a:extLst>
              <a:ext uri="{FF2B5EF4-FFF2-40B4-BE49-F238E27FC236}">
                <a16:creationId xmlns:a16="http://schemas.microsoft.com/office/drawing/2014/main" id="{D74EF24C-C189-BF59-4102-9480FEA3F0DA}"/>
              </a:ext>
            </a:extLst>
          </p:cNvPr>
          <p:cNvSpPr/>
          <p:nvPr/>
        </p:nvSpPr>
        <p:spPr>
          <a:xfrm>
            <a:off x="-16474" y="0"/>
            <a:ext cx="4211100" cy="685799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11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BBA82D-B631-7699-587D-A9E52D386B41}"/>
              </a:ext>
            </a:extLst>
          </p:cNvPr>
          <p:cNvSpPr/>
          <p:nvPr/>
        </p:nvSpPr>
        <p:spPr>
          <a:xfrm>
            <a:off x="4194626" y="-1"/>
            <a:ext cx="7997374" cy="3232299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8" name="Google Shape;788;p45"/>
          <p:cNvGrpSpPr/>
          <p:nvPr/>
        </p:nvGrpSpPr>
        <p:grpSpPr>
          <a:xfrm>
            <a:off x="353987" y="1838509"/>
            <a:ext cx="3470177" cy="2777796"/>
            <a:chOff x="508819" y="2450303"/>
            <a:chExt cx="4403225" cy="2777796"/>
          </a:xfrm>
        </p:grpSpPr>
        <p:sp>
          <p:nvSpPr>
            <p:cNvPr id="789" name="Google Shape;789;p45"/>
            <p:cNvSpPr/>
            <p:nvPr/>
          </p:nvSpPr>
          <p:spPr>
            <a:xfrm>
              <a:off x="513332" y="2450303"/>
              <a:ext cx="3435816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4000"/>
                <a:buFont typeface="Arial"/>
                <a:buNone/>
              </a:pPr>
              <a:r>
                <a:rPr lang="en-US" sz="4000" b="1" dirty="0">
                  <a:solidFill>
                    <a:srgbClr val="F5333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Get Involved</a:t>
              </a:r>
              <a:endParaRPr sz="4000" b="1" i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08819" y="3917011"/>
              <a:ext cx="4403225" cy="13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rPr>
                <a:t>There are many ways of becoming a part  of the world’s largest humanitarian network</a:t>
              </a:r>
              <a:endParaRPr sz="2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endParaRPr>
            </a:p>
          </p:txBody>
        </p:sp>
      </p:grpSp>
      <p:sp>
        <p:nvSpPr>
          <p:cNvPr id="791" name="Google Shape;791;p45"/>
          <p:cNvSpPr/>
          <p:nvPr/>
        </p:nvSpPr>
        <p:spPr>
          <a:xfrm>
            <a:off x="4568644" y="1221423"/>
            <a:ext cx="72658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Volunteer, Donate, Join Us In Partnership</a:t>
            </a: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or share our appeals and stories on social media. Find out more about IFRC and learn how to contact your National Red Cross or Red Crescent Society, at </a:t>
            </a:r>
            <a:r>
              <a:rPr 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www.ifrc.org.</a:t>
            </a:r>
            <a:endParaRPr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Google Shape;791;p45">
            <a:extLst>
              <a:ext uri="{FF2B5EF4-FFF2-40B4-BE49-F238E27FC236}">
                <a16:creationId xmlns:a16="http://schemas.microsoft.com/office/drawing/2014/main" id="{A66DB9B1-FB5C-7AC1-8B5A-A321EE023F24}"/>
              </a:ext>
            </a:extLst>
          </p:cNvPr>
          <p:cNvSpPr/>
          <p:nvPr/>
        </p:nvSpPr>
        <p:spPr>
          <a:xfrm>
            <a:off x="4565087" y="4135297"/>
            <a:ext cx="7269369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To stay informed about Caribbean disaster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activities or to access additional information on available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trainings, training materials, research and information management tools, 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visit: 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www.cadrim.org</a:t>
            </a:r>
            <a:r>
              <a:rPr lang="en-US" sz="1800" b="1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 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endParaRPr sz="1800" b="1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21117-F42C-CD68-2D48-2E13F5472C27}"/>
              </a:ext>
            </a:extLst>
          </p:cNvPr>
          <p:cNvGrpSpPr/>
          <p:nvPr/>
        </p:nvGrpSpPr>
        <p:grpSpPr>
          <a:xfrm>
            <a:off x="4565087" y="6069157"/>
            <a:ext cx="7276475" cy="442432"/>
            <a:chOff x="5661849" y="6150081"/>
            <a:chExt cx="7276475" cy="442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0D1FD8-BA5E-EDE4-5791-9D2EB06910E4}"/>
                </a:ext>
              </a:extLst>
            </p:cNvPr>
            <p:cNvGrpSpPr/>
            <p:nvPr/>
          </p:nvGrpSpPr>
          <p:grpSpPr>
            <a:xfrm>
              <a:off x="5661849" y="6191033"/>
              <a:ext cx="2365687" cy="401480"/>
              <a:chOff x="3600424" y="6121566"/>
              <a:chExt cx="2365687" cy="40148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2C58EA-FE09-FF54-E7BD-1766BDBAC13B}"/>
                  </a:ext>
                </a:extLst>
              </p:cNvPr>
              <p:cNvSpPr txBox="1"/>
              <p:nvPr/>
            </p:nvSpPr>
            <p:spPr>
              <a:xfrm>
                <a:off x="3944171" y="6139074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CADRIM.IFRC</a:t>
                </a:r>
              </a:p>
            </p:txBody>
          </p:sp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644985-6108-0040-3448-D2280ECE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0424" y="6121566"/>
                <a:ext cx="401480" cy="4014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B97660-ACA1-DB68-AF31-5F27CE89C0E6}"/>
                </a:ext>
              </a:extLst>
            </p:cNvPr>
            <p:cNvGrpSpPr/>
            <p:nvPr/>
          </p:nvGrpSpPr>
          <p:grpSpPr>
            <a:xfrm>
              <a:off x="7807816" y="6175610"/>
              <a:ext cx="2381684" cy="385320"/>
              <a:chOff x="6117198" y="6121566"/>
              <a:chExt cx="2381684" cy="385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E164AC-2899-DFE4-B460-8D97F35992DD}"/>
                  </a:ext>
                </a:extLst>
              </p:cNvPr>
              <p:cNvSpPr txBox="1"/>
              <p:nvPr/>
            </p:nvSpPr>
            <p:spPr>
              <a:xfrm>
                <a:off x="6476942" y="6137886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1C739D-AA70-2F3F-267C-2E95BE315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198" y="6121566"/>
                <a:ext cx="385320" cy="3853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2D0DA9-E2D1-0ABD-4E68-46C237430726}"/>
                </a:ext>
              </a:extLst>
            </p:cNvPr>
            <p:cNvGrpSpPr/>
            <p:nvPr/>
          </p:nvGrpSpPr>
          <p:grpSpPr>
            <a:xfrm>
              <a:off x="9772023" y="6150081"/>
              <a:ext cx="3166301" cy="380403"/>
              <a:chOff x="8735549" y="6159657"/>
              <a:chExt cx="3166301" cy="380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FD7C-BCEA-7094-F0CE-F4104ADBE4B1}"/>
                  </a:ext>
                </a:extLst>
              </p:cNvPr>
              <p:cNvSpPr txBox="1"/>
              <p:nvPr/>
            </p:nvSpPr>
            <p:spPr>
              <a:xfrm>
                <a:off x="9130726" y="6159657"/>
                <a:ext cx="27711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chemeClr val="tx1"/>
                    </a:solidFill>
                    <a:latin typeface="Arial Nova" panose="020B0504020202020204" pitchFamily="34" charset="0"/>
                  </a:rPr>
                  <a:t>: @CADRIM_IFRC</a:t>
                </a:r>
              </a:p>
            </p:txBody>
          </p:sp>
          <p:pic>
            <p:nvPicPr>
              <p:cNvPr id="4098" name="Picture 2" descr="Twitter Logo, Social Media Logo, Self Adhesive Sticker, New Twitter Logo, X  Logo, X Sticker, New Twitter Brand (Pack of 16) (Circle, 50mm x 50mm)  (S10040) : Amazon.co.uk: Automotive">
                <a:extLst>
                  <a:ext uri="{FF2B5EF4-FFF2-40B4-BE49-F238E27FC236}">
                    <a16:creationId xmlns:a16="http://schemas.microsoft.com/office/drawing/2014/main" id="{A6F197DA-F7E9-FF2F-1F52-CC36D79DB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549" y="6175329"/>
                <a:ext cx="364731" cy="364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494809CE-999D-2282-2720-681DB1DA0C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25" b="23226"/>
          <a:stretch/>
        </p:blipFill>
        <p:spPr>
          <a:xfrm>
            <a:off x="4381713" y="3499371"/>
            <a:ext cx="2021940" cy="585657"/>
          </a:xfrm>
          <a:prstGeom prst="rect">
            <a:avLst/>
          </a:prstGeom>
        </p:spPr>
      </p:pic>
      <p:pic>
        <p:nvPicPr>
          <p:cNvPr id="23" name="Picture 22" descr="A black and red logo&#10;&#10;Description automatically generated">
            <a:extLst>
              <a:ext uri="{FF2B5EF4-FFF2-40B4-BE49-F238E27FC236}">
                <a16:creationId xmlns:a16="http://schemas.microsoft.com/office/drawing/2014/main" id="{ACC4DB1A-340E-52B7-FA31-973CB8DEA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13" y="240081"/>
            <a:ext cx="2250989" cy="10167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561637" y="1081504"/>
            <a:ext cx="327223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Why Be Organized?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3600" b="1" i="0" u="none" strike="noStrike" cap="none" dirty="0">
              <a:solidFill>
                <a:srgbClr val="F5333F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Why Prepare?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sz="3600" b="1" i="0" u="none" strike="noStrike" cap="none" dirty="0">
              <a:solidFill>
                <a:srgbClr val="F5333F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Why Work Together?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pic>
        <p:nvPicPr>
          <p:cNvPr id="2" name="Google Shape;130;p4" descr="A picture containing outdoor, tree, water, boat&#10;&#10;Description automatically generated">
            <a:extLst>
              <a:ext uri="{FF2B5EF4-FFF2-40B4-BE49-F238E27FC236}">
                <a16:creationId xmlns:a16="http://schemas.microsoft.com/office/drawing/2014/main" id="{B3D46AF8-5A94-3889-27D2-3F6A4041D9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782" b="2182"/>
          <a:stretch/>
        </p:blipFill>
        <p:spPr>
          <a:xfrm>
            <a:off x="4194578" y="-5347"/>
            <a:ext cx="7997422" cy="6863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" descr="A picture containing outdoor, tree, water, bo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8782" b="2182"/>
          <a:stretch/>
        </p:blipFill>
        <p:spPr>
          <a:xfrm>
            <a:off x="4194578" y="-5347"/>
            <a:ext cx="7997422" cy="686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434178" y="1179011"/>
            <a:ext cx="330974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The Answer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lang="en-US" sz="3600" b="1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You want to have effective response </a:t>
            </a:r>
            <a:endParaRPr sz="2400" dirty="0">
              <a:latin typeface="+mj-lt"/>
            </a:endParaRPr>
          </a:p>
          <a:p>
            <a:pPr marL="3238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Minimize loss of life and damage to property</a:t>
            </a:r>
            <a:endParaRPr sz="2400" dirty="0">
              <a:latin typeface="+mj-lt"/>
            </a:endParaRPr>
          </a:p>
          <a:p>
            <a:pPr marL="323850" marR="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To be more resilient </a:t>
            </a:r>
            <a:endParaRPr sz="2400" b="0" i="0" u="none" strike="noStrike" cap="none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434178" y="970999"/>
            <a:ext cx="3531766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The CDRT Governance Structure At A 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National Level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9D66D82-8913-F39B-F30C-8B4A14C537E0}"/>
              </a:ext>
            </a:extLst>
          </p:cNvPr>
          <p:cNvGrpSpPr/>
          <p:nvPr/>
        </p:nvGrpSpPr>
        <p:grpSpPr>
          <a:xfrm>
            <a:off x="4695538" y="1249485"/>
            <a:ext cx="6862048" cy="4353681"/>
            <a:chOff x="5472286" y="262297"/>
            <a:chExt cx="6542500" cy="435368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1540AC69-1159-2334-59B2-4A70E141E953}"/>
                </a:ext>
              </a:extLst>
            </p:cNvPr>
            <p:cNvCxnSpPr/>
            <p:nvPr/>
          </p:nvCxnSpPr>
          <p:spPr>
            <a:xfrm>
              <a:off x="6358270" y="960366"/>
              <a:ext cx="0" cy="411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8F86A47-2286-6642-A228-D57EC4EB3F43}"/>
                </a:ext>
              </a:extLst>
            </p:cNvPr>
            <p:cNvCxnSpPr/>
            <p:nvPr/>
          </p:nvCxnSpPr>
          <p:spPr>
            <a:xfrm>
              <a:off x="11029523" y="974539"/>
              <a:ext cx="0" cy="411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DCFD4DD-1DFC-4C07-5A27-61469E37283F}"/>
                </a:ext>
              </a:extLst>
            </p:cNvPr>
            <p:cNvGrpSpPr/>
            <p:nvPr/>
          </p:nvGrpSpPr>
          <p:grpSpPr>
            <a:xfrm>
              <a:off x="5746680" y="262297"/>
              <a:ext cx="5546992" cy="4353681"/>
              <a:chOff x="6404587" y="417381"/>
              <a:chExt cx="5546992" cy="4353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018ADDC-BBA9-16DA-0BA3-9C331DC8AC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85915" y="1001827"/>
                <a:ext cx="1" cy="10345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DBF85E8A-08BA-9146-ADA6-454E12E5F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7380" y="2022176"/>
                <a:ext cx="0" cy="26411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89A6979-B864-8082-171A-F47FAE9ABD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5915" y="2032810"/>
                <a:ext cx="0" cy="27382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A846CBF-1FFE-D910-5F0A-04B9FDE12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2183" y="2039901"/>
                <a:ext cx="0" cy="26233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28DDD2F-5AD0-F736-8069-0638B3833F53}"/>
                  </a:ext>
                </a:extLst>
              </p:cNvPr>
              <p:cNvGrpSpPr/>
              <p:nvPr/>
            </p:nvGrpSpPr>
            <p:grpSpPr>
              <a:xfrm>
                <a:off x="8417678" y="2230142"/>
                <a:ext cx="1520810" cy="2540920"/>
                <a:chOff x="4744142" y="2128542"/>
                <a:chExt cx="1758540" cy="254092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025F08A0-DB14-D50F-DF18-16518D2ABA70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Zonal Coordinator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6C960443-3FE9-06B9-6526-069458C181D2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2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52604B02-AE86-9039-119E-233997F63DC6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2</a:t>
                  </a: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AE44C60-96C0-3B34-3E96-89A01027F6F9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2</a:t>
                  </a: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09EFB5-FB29-E7B8-6E44-6DAFF55A3878}"/>
                  </a:ext>
                </a:extLst>
              </p:cNvPr>
              <p:cNvSpPr/>
              <p:nvPr/>
            </p:nvSpPr>
            <p:spPr>
              <a:xfrm>
                <a:off x="8025806" y="417381"/>
                <a:ext cx="2094282" cy="579474"/>
              </a:xfrm>
              <a:prstGeom prst="rect">
                <a:avLst/>
              </a:prstGeom>
              <a:solidFill>
                <a:srgbClr val="F533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Steering Committee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224739F-1346-78CB-78E1-BB3D4A08A2A8}"/>
                  </a:ext>
                </a:extLst>
              </p:cNvPr>
              <p:cNvSpPr/>
              <p:nvPr/>
            </p:nvSpPr>
            <p:spPr>
              <a:xfrm>
                <a:off x="8306645" y="1380556"/>
                <a:ext cx="1758540" cy="467334"/>
              </a:xfrm>
              <a:prstGeom prst="rect">
                <a:avLst/>
              </a:prstGeom>
              <a:solidFill>
                <a:srgbClr val="011E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Training Officer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0833F1E-6F82-B7D2-0F47-18B848712890}"/>
                  </a:ext>
                </a:extLst>
              </p:cNvPr>
              <p:cNvGrpSpPr/>
              <p:nvPr/>
            </p:nvGrpSpPr>
            <p:grpSpPr>
              <a:xfrm>
                <a:off x="6404587" y="2230142"/>
                <a:ext cx="1520810" cy="2540920"/>
                <a:chOff x="4744142" y="2128542"/>
                <a:chExt cx="1758540" cy="2540920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0F0E3AE-C01C-FA27-2FA3-9D2CBB99C0FE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Zonal Coordinator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662289A-E34B-7A37-3827-989D01418956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1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6BEF381-6C77-DD78-22BA-9E3BD2BEDEC2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1</a:t>
                  </a: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B4F95577-4FF1-E17E-5F56-1EB86F083512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1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85C3BFF-F209-9623-75D1-B4C69A53B5A7}"/>
                  </a:ext>
                </a:extLst>
              </p:cNvPr>
              <p:cNvGrpSpPr/>
              <p:nvPr/>
            </p:nvGrpSpPr>
            <p:grpSpPr>
              <a:xfrm>
                <a:off x="10430769" y="2230142"/>
                <a:ext cx="1520810" cy="2540920"/>
                <a:chOff x="4744142" y="2128542"/>
                <a:chExt cx="1758540" cy="2540920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48B757E-6E5D-6462-04EC-1C6399C00065}"/>
                    </a:ext>
                  </a:extLst>
                </p:cNvPr>
                <p:cNvSpPr/>
                <p:nvPr/>
              </p:nvSpPr>
              <p:spPr>
                <a:xfrm>
                  <a:off x="4744142" y="2128542"/>
                  <a:ext cx="1758540" cy="579474"/>
                </a:xfrm>
                <a:prstGeom prst="rect">
                  <a:avLst/>
                </a:prstGeom>
                <a:solidFill>
                  <a:srgbClr val="32323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Zonal Coordinator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DC2FDA8-421D-6D1C-04BE-EC513A2CD3A7}"/>
                    </a:ext>
                  </a:extLst>
                </p:cNvPr>
                <p:cNvSpPr/>
                <p:nvPr/>
              </p:nvSpPr>
              <p:spPr>
                <a:xfrm>
                  <a:off x="4744142" y="2901795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3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A0BB501-235C-C8F3-3F84-9FDF51D79CA3}"/>
                    </a:ext>
                  </a:extLst>
                </p:cNvPr>
                <p:cNvSpPr/>
                <p:nvPr/>
              </p:nvSpPr>
              <p:spPr>
                <a:xfrm>
                  <a:off x="4744142" y="356290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3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818724F-0759-F90B-0210-89F28C9A624C}"/>
                    </a:ext>
                  </a:extLst>
                </p:cNvPr>
                <p:cNvSpPr/>
                <p:nvPr/>
              </p:nvSpPr>
              <p:spPr>
                <a:xfrm>
                  <a:off x="4744142" y="4202128"/>
                  <a:ext cx="1758540" cy="46733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Community 3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E2EA9EA-E90C-28DE-F31F-AC171352A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2183" y="2030820"/>
                <a:ext cx="4053512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5875E88-3A7E-34EF-C1BD-48444FB43575}"/>
                </a:ext>
              </a:extLst>
            </p:cNvPr>
            <p:cNvSpPr/>
            <p:nvPr/>
          </p:nvSpPr>
          <p:spPr>
            <a:xfrm>
              <a:off x="9772861" y="1225472"/>
              <a:ext cx="2241925" cy="458474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Public Relations Officer/ Communications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03FD98C-8D59-5AC0-3061-073DFE54F679}"/>
                </a:ext>
              </a:extLst>
            </p:cNvPr>
            <p:cNvSpPr/>
            <p:nvPr/>
          </p:nvSpPr>
          <p:spPr>
            <a:xfrm>
              <a:off x="5472286" y="1219343"/>
              <a:ext cx="1758540" cy="467334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Secretary/</a:t>
              </a:r>
              <a:r>
                <a:rPr lang="en-US" dirty="0" err="1">
                  <a:solidFill>
                    <a:schemeClr val="bg1"/>
                  </a:solidFill>
                </a:rPr>
                <a:t>Tresaurer</a:t>
              </a:r>
            </a:p>
          </p:txBody>
        </p: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BDF24FF7-96DE-D431-8FCD-56B819A21063}"/>
                </a:ext>
              </a:extLst>
            </p:cNvPr>
            <p:cNvCxnSpPr>
              <a:cxnSpLocks/>
            </p:cNvCxnSpPr>
            <p:nvPr/>
          </p:nvCxnSpPr>
          <p:spPr>
            <a:xfrm>
              <a:off x="6358270" y="970999"/>
              <a:ext cx="467832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/>
          <p:nvPr/>
        </p:nvSpPr>
        <p:spPr>
          <a:xfrm>
            <a:off x="-16474" y="-5347"/>
            <a:ext cx="421105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6"/>
          <p:cNvSpPr txBox="1"/>
          <p:nvPr/>
        </p:nvSpPr>
        <p:spPr>
          <a:xfrm>
            <a:off x="630627" y="963954"/>
            <a:ext cx="2916850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Steering Committee</a:t>
            </a:r>
            <a:endParaRPr dirty="0">
              <a:solidFill>
                <a:srgbClr val="F5333F"/>
              </a:solidFill>
              <a:latin typeface="+mj-lt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6284529" y="1070753"/>
            <a:ext cx="4823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Resource Mobilization</a:t>
            </a:r>
            <a:endParaRPr dirty="0">
              <a:latin typeface="+mj-lt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6284529" y="5458584"/>
            <a:ext cx="4823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Establishment &amp; Training of New Teams</a:t>
            </a:r>
            <a:endParaRPr>
              <a:latin typeface="+mj-lt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6284529" y="2046214"/>
            <a:ext cx="4823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Strategic Planning</a:t>
            </a:r>
            <a:endParaRPr>
              <a:latin typeface="+mj-lt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6284529" y="3211269"/>
            <a:ext cx="4823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Development of Annual Budget</a:t>
            </a:r>
            <a:endParaRPr>
              <a:latin typeface="+mj-lt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6284529" y="4226925"/>
            <a:ext cx="48236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Planning of CDRT Activities</a:t>
            </a:r>
            <a:endParaRPr>
              <a:latin typeface="+mj-lt"/>
            </a:endParaRPr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200125" y="3084180"/>
            <a:ext cx="402703" cy="5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081144" y="1005574"/>
            <a:ext cx="640664" cy="5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29957" y="1979355"/>
            <a:ext cx="543039" cy="5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9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94023" y="4103916"/>
            <a:ext cx="414906" cy="56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11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026230" y="5319720"/>
            <a:ext cx="750492" cy="57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-16474" y="-5347"/>
            <a:ext cx="4517222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600996" y="1179011"/>
            <a:ext cx="3555367" cy="4494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 Chair</a:t>
            </a:r>
            <a:endParaRPr sz="3600"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Leads &amp; Oversees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Builds The Team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Strategic Planning, Growth &amp; Development 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Monitoring &amp; Evaluation</a:t>
            </a: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</a:rPr>
              <a:t>Liaise with response agencies and maintain relationships.</a:t>
            </a:r>
            <a:endParaRPr sz="22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80" name="Google Shape;180;p7" descr="A picture containing indoor, seat, leath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16" t="78" r="30096" b="15692"/>
          <a:stretch/>
        </p:blipFill>
        <p:spPr>
          <a:xfrm>
            <a:off x="4500748" y="0"/>
            <a:ext cx="76912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0" y="0"/>
            <a:ext cx="457659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417944" y="872311"/>
            <a:ext cx="3614688" cy="482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600" b="1" dirty="0">
                <a:solidFill>
                  <a:srgbClr val="F5333F"/>
                </a:solidFill>
                <a:latin typeface="+mj-lt"/>
                <a:ea typeface="Arial"/>
                <a:cs typeface="Arial"/>
                <a:sym typeface="Arial"/>
              </a:rPr>
              <a:t>CDRT Secretary/ Treasurer</a:t>
            </a:r>
            <a:endParaRPr dirty="0">
              <a:solidFill>
                <a:srgbClr val="F5333F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Manages documentation and record keeping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Plan and record meetings</a:t>
            </a:r>
            <a:endParaRPr sz="2200" dirty="0">
              <a:latin typeface="+mj-lt"/>
            </a:endParaRPr>
          </a:p>
          <a:p>
            <a:pPr marL="2857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200" dirty="0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Keep updated contact list of members and stakeholders</a:t>
            </a:r>
            <a:r>
              <a:rPr lang="en-US" sz="2200" dirty="0">
                <a:solidFill>
                  <a:schemeClr val="lt1"/>
                </a:solidFill>
                <a:latin typeface="+mj-lt"/>
              </a:rPr>
              <a:t>.</a:t>
            </a:r>
            <a:endParaRPr sz="2200" dirty="0">
              <a:solidFill>
                <a:schemeClr val="lt1"/>
              </a:solidFill>
              <a:latin typeface="+mj-lt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lt1"/>
              </a:solidFill>
              <a:latin typeface="+mj-lt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2200" dirty="0">
                <a:solidFill>
                  <a:schemeClr val="lt1"/>
                </a:solidFill>
                <a:latin typeface="+mj-lt"/>
              </a:rPr>
              <a:t>Fundraising activities</a:t>
            </a:r>
            <a:endParaRPr sz="2200" dirty="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2D55CD88-761B-54BB-4A23-BCA488331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8" r="13194"/>
          <a:stretch/>
        </p:blipFill>
        <p:spPr bwMode="auto">
          <a:xfrm>
            <a:off x="4450575" y="0"/>
            <a:ext cx="7741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1918</Words>
  <Application>Microsoft Office PowerPoint</Application>
  <PresentationFormat>Widescreen</PresentationFormat>
  <Paragraphs>309</Paragraphs>
  <Slides>30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Nova</vt:lpstr>
      <vt:lpstr>Calibri</vt:lpstr>
      <vt:lpstr>Noto Sans Symbols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Vanita REDOY</cp:lastModifiedBy>
  <cp:revision>19</cp:revision>
  <dcterms:created xsi:type="dcterms:W3CDTF">2021-09-10T07:38:40Z</dcterms:created>
  <dcterms:modified xsi:type="dcterms:W3CDTF">2024-07-02T16:38:13Z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2022-06-01T20:56:17Z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34ffeaa5-fc5e-41e7-bf7f-f57d75625ae6</vt:lpwstr>
  </property>
  <property fmtid="{D5CDD505-2E9C-101B-9397-08002B2CF9AE}" pid="8" name="MSIP_Label_caf3f7fd-5cd4-4287-9002-aceb9af13c42_ContentBits">
    <vt:lpwstr>2</vt:lpwstr>
  </property>
</Properties>
</file>