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310" r:id="rId2"/>
    <p:sldId id="309" r:id="rId3"/>
    <p:sldId id="257" r:id="rId4"/>
    <p:sldId id="258" r:id="rId5"/>
    <p:sldId id="259" r:id="rId6"/>
    <p:sldId id="260" r:id="rId7"/>
    <p:sldId id="261" r:id="rId8"/>
    <p:sldId id="262" r:id="rId9"/>
    <p:sldId id="263" r:id="rId10"/>
    <p:sldId id="264" r:id="rId11"/>
    <p:sldId id="265" r:id="rId12"/>
    <p:sldId id="266" r:id="rId13"/>
    <p:sldId id="267" r:id="rId14"/>
    <p:sldId id="268" r:id="rId15"/>
    <p:sldId id="276" r:id="rId16"/>
    <p:sldId id="269" r:id="rId17"/>
    <p:sldId id="270" r:id="rId18"/>
    <p:sldId id="271" r:id="rId19"/>
    <p:sldId id="272" r:id="rId20"/>
    <p:sldId id="273" r:id="rId21"/>
    <p:sldId id="274" r:id="rId22"/>
    <p:sldId id="275" r:id="rId23"/>
    <p:sldId id="281" r:id="rId24"/>
    <p:sldId id="277" r:id="rId25"/>
    <p:sldId id="278" r:id="rId26"/>
    <p:sldId id="279" r:id="rId27"/>
    <p:sldId id="280" r:id="rId28"/>
    <p:sldId id="313" r:id="rId29"/>
    <p:sldId id="314" r:id="rId30"/>
    <p:sldId id="315" r:id="rId31"/>
    <p:sldId id="282" r:id="rId32"/>
    <p:sldId id="312" r:id="rId33"/>
    <p:sldId id="311"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PspmA420Wk/+Aq6qBHBkj4EAV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83210C"/>
    <a:srgbClr val="787878"/>
    <a:srgbClr val="E5E5E5"/>
    <a:srgbClr val="C02327"/>
    <a:srgbClr val="E8E4E1"/>
    <a:srgbClr val="F5333F"/>
    <a:srgbClr val="011E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204CA-DDFD-4663-99BA-7B8AEC32434E}" v="3" dt="2024-07-03T15:18:10.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84188" autoAdjust="0"/>
  </p:normalViewPr>
  <p:slideViewPr>
    <p:cSldViewPr snapToGrid="0">
      <p:cViewPr varScale="1">
        <p:scale>
          <a:sx n="89" d="100"/>
          <a:sy n="89" d="100"/>
        </p:scale>
        <p:origin x="75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1C4204CA-DDFD-4663-99BA-7B8AEC32434E}"/>
    <pc:docChg chg="custSel addSld modSld sldOrd">
      <pc:chgData name="Vanita REDOY" userId="bdf92b45-d4ea-4a1c-a375-114a0375a38b" providerId="ADAL" clId="{1C4204CA-DDFD-4663-99BA-7B8AEC32434E}" dt="2024-07-03T15:18:37.220" v="1615" actId="20577"/>
      <pc:docMkLst>
        <pc:docMk/>
      </pc:docMkLst>
      <pc:sldChg chg="modSp mod">
        <pc:chgData name="Vanita REDOY" userId="bdf92b45-d4ea-4a1c-a375-114a0375a38b" providerId="ADAL" clId="{1C4204CA-DDFD-4663-99BA-7B8AEC32434E}" dt="2024-07-02T14:13:42.529" v="27" actId="207"/>
        <pc:sldMkLst>
          <pc:docMk/>
          <pc:sldMk cId="0" sldId="269"/>
        </pc:sldMkLst>
        <pc:spChg chg="mod">
          <ac:chgData name="Vanita REDOY" userId="bdf92b45-d4ea-4a1c-a375-114a0375a38b" providerId="ADAL" clId="{1C4204CA-DDFD-4663-99BA-7B8AEC32434E}" dt="2024-07-02T14:13:42.529" v="27" actId="207"/>
          <ac:spMkLst>
            <pc:docMk/>
            <pc:sldMk cId="0" sldId="269"/>
            <ac:spMk id="265" creationId="{00000000-0000-0000-0000-000000000000}"/>
          </ac:spMkLst>
        </pc:spChg>
      </pc:sldChg>
      <pc:sldChg chg="modSp mod modNotesTx">
        <pc:chgData name="Vanita REDOY" userId="bdf92b45-d4ea-4a1c-a375-114a0375a38b" providerId="ADAL" clId="{1C4204CA-DDFD-4663-99BA-7B8AEC32434E}" dt="2024-07-02T14:18:54.131" v="342" actId="6549"/>
        <pc:sldMkLst>
          <pc:docMk/>
          <pc:sldMk cId="0" sldId="272"/>
        </pc:sldMkLst>
        <pc:spChg chg="mod">
          <ac:chgData name="Vanita REDOY" userId="bdf92b45-d4ea-4a1c-a375-114a0375a38b" providerId="ADAL" clId="{1C4204CA-DDFD-4663-99BA-7B8AEC32434E}" dt="2024-07-02T14:14:35.224" v="66" actId="20577"/>
          <ac:spMkLst>
            <pc:docMk/>
            <pc:sldMk cId="0" sldId="272"/>
            <ac:spMk id="306" creationId="{00000000-0000-0000-0000-000000000000}"/>
          </ac:spMkLst>
        </pc:spChg>
        <pc:spChg chg="mod">
          <ac:chgData name="Vanita REDOY" userId="bdf92b45-d4ea-4a1c-a375-114a0375a38b" providerId="ADAL" clId="{1C4204CA-DDFD-4663-99BA-7B8AEC32434E}" dt="2024-07-02T14:18:27.694" v="341" actId="20577"/>
          <ac:spMkLst>
            <pc:docMk/>
            <pc:sldMk cId="0" sldId="272"/>
            <ac:spMk id="312" creationId="{00000000-0000-0000-0000-000000000000}"/>
          </ac:spMkLst>
        </pc:spChg>
      </pc:sldChg>
      <pc:sldChg chg="modNotesTx">
        <pc:chgData name="Vanita REDOY" userId="bdf92b45-d4ea-4a1c-a375-114a0375a38b" providerId="ADAL" clId="{1C4204CA-DDFD-4663-99BA-7B8AEC32434E}" dt="2024-07-02T14:19:47.984" v="428" actId="20577"/>
        <pc:sldMkLst>
          <pc:docMk/>
          <pc:sldMk cId="0" sldId="275"/>
        </pc:sldMkLst>
      </pc:sldChg>
      <pc:sldChg chg="modSp mod">
        <pc:chgData name="Vanita REDOY" userId="bdf92b45-d4ea-4a1c-a375-114a0375a38b" providerId="ADAL" clId="{1C4204CA-DDFD-4663-99BA-7B8AEC32434E}" dt="2024-07-02T14:20:26.633" v="450" actId="20577"/>
        <pc:sldMkLst>
          <pc:docMk/>
          <pc:sldMk cId="0" sldId="277"/>
        </pc:sldMkLst>
        <pc:spChg chg="mod">
          <ac:chgData name="Vanita REDOY" userId="bdf92b45-d4ea-4a1c-a375-114a0375a38b" providerId="ADAL" clId="{1C4204CA-DDFD-4663-99BA-7B8AEC32434E}" dt="2024-07-02T14:20:26.633" v="450" actId="20577"/>
          <ac:spMkLst>
            <pc:docMk/>
            <pc:sldMk cId="0" sldId="277"/>
            <ac:spMk id="369" creationId="{00000000-0000-0000-0000-000000000000}"/>
          </ac:spMkLst>
        </pc:spChg>
      </pc:sldChg>
      <pc:sldChg chg="modSp mod">
        <pc:chgData name="Vanita REDOY" userId="bdf92b45-d4ea-4a1c-a375-114a0375a38b" providerId="ADAL" clId="{1C4204CA-DDFD-4663-99BA-7B8AEC32434E}" dt="2024-07-02T14:20:51.502" v="478" actId="20577"/>
        <pc:sldMkLst>
          <pc:docMk/>
          <pc:sldMk cId="0" sldId="280"/>
        </pc:sldMkLst>
        <pc:spChg chg="mod">
          <ac:chgData name="Vanita REDOY" userId="bdf92b45-d4ea-4a1c-a375-114a0375a38b" providerId="ADAL" clId="{1C4204CA-DDFD-4663-99BA-7B8AEC32434E}" dt="2024-07-02T14:20:51.502" v="478" actId="20577"/>
          <ac:spMkLst>
            <pc:docMk/>
            <pc:sldMk cId="0" sldId="280"/>
            <ac:spMk id="417" creationId="{00000000-0000-0000-0000-000000000000}"/>
          </ac:spMkLst>
        </pc:spChg>
      </pc:sldChg>
      <pc:sldChg chg="modSp mod ord modNotesTx">
        <pc:chgData name="Vanita REDOY" userId="bdf92b45-d4ea-4a1c-a375-114a0375a38b" providerId="ADAL" clId="{1C4204CA-DDFD-4663-99BA-7B8AEC32434E}" dt="2024-07-02T14:28:43.488" v="841" actId="6549"/>
        <pc:sldMkLst>
          <pc:docMk/>
          <pc:sldMk cId="0" sldId="281"/>
        </pc:sldMkLst>
        <pc:spChg chg="mod">
          <ac:chgData name="Vanita REDOY" userId="bdf92b45-d4ea-4a1c-a375-114a0375a38b" providerId="ADAL" clId="{1C4204CA-DDFD-4663-99BA-7B8AEC32434E}" dt="2024-07-02T14:23:26.676" v="565" actId="20577"/>
          <ac:spMkLst>
            <pc:docMk/>
            <pc:sldMk cId="0" sldId="281"/>
            <ac:spMk id="435" creationId="{00000000-0000-0000-0000-000000000000}"/>
          </ac:spMkLst>
        </pc:spChg>
        <pc:spChg chg="mod">
          <ac:chgData name="Vanita REDOY" userId="bdf92b45-d4ea-4a1c-a375-114a0375a38b" providerId="ADAL" clId="{1C4204CA-DDFD-4663-99BA-7B8AEC32434E}" dt="2024-07-02T14:27:53.555" v="837" actId="1076"/>
          <ac:spMkLst>
            <pc:docMk/>
            <pc:sldMk cId="0" sldId="281"/>
            <ac:spMk id="436" creationId="{00000000-0000-0000-0000-000000000000}"/>
          </ac:spMkLst>
        </pc:spChg>
      </pc:sldChg>
      <pc:sldChg chg="modSp add mod ord">
        <pc:chgData name="Vanita REDOY" userId="bdf92b45-d4ea-4a1c-a375-114a0375a38b" providerId="ADAL" clId="{1C4204CA-DDFD-4663-99BA-7B8AEC32434E}" dt="2024-07-02T14:31:32.515" v="903" actId="113"/>
        <pc:sldMkLst>
          <pc:docMk/>
          <pc:sldMk cId="1641679504" sldId="313"/>
        </pc:sldMkLst>
        <pc:spChg chg="mod">
          <ac:chgData name="Vanita REDOY" userId="bdf92b45-d4ea-4a1c-a375-114a0375a38b" providerId="ADAL" clId="{1C4204CA-DDFD-4663-99BA-7B8AEC32434E}" dt="2024-07-02T14:29:11.930" v="871" actId="20577"/>
          <ac:spMkLst>
            <pc:docMk/>
            <pc:sldMk cId="1641679504" sldId="313"/>
            <ac:spMk id="435" creationId="{00000000-0000-0000-0000-000000000000}"/>
          </ac:spMkLst>
        </pc:spChg>
        <pc:spChg chg="mod">
          <ac:chgData name="Vanita REDOY" userId="bdf92b45-d4ea-4a1c-a375-114a0375a38b" providerId="ADAL" clId="{1C4204CA-DDFD-4663-99BA-7B8AEC32434E}" dt="2024-07-02T14:31:32.515" v="903" actId="113"/>
          <ac:spMkLst>
            <pc:docMk/>
            <pc:sldMk cId="1641679504" sldId="313"/>
            <ac:spMk id="436" creationId="{00000000-0000-0000-0000-000000000000}"/>
          </ac:spMkLst>
        </pc:spChg>
      </pc:sldChg>
      <pc:sldChg chg="modSp add mod ord">
        <pc:chgData name="Vanita REDOY" userId="bdf92b45-d4ea-4a1c-a375-114a0375a38b" providerId="ADAL" clId="{1C4204CA-DDFD-4663-99BA-7B8AEC32434E}" dt="2024-07-02T14:38:00.101" v="1602" actId="14100"/>
        <pc:sldMkLst>
          <pc:docMk/>
          <pc:sldMk cId="921530634" sldId="314"/>
        </pc:sldMkLst>
        <pc:spChg chg="mod">
          <ac:chgData name="Vanita REDOY" userId="bdf92b45-d4ea-4a1c-a375-114a0375a38b" providerId="ADAL" clId="{1C4204CA-DDFD-4663-99BA-7B8AEC32434E}" dt="2024-07-02T14:37:55.631" v="1601" actId="14100"/>
          <ac:spMkLst>
            <pc:docMk/>
            <pc:sldMk cId="921530634" sldId="314"/>
            <ac:spMk id="305" creationId="{00000000-0000-0000-0000-000000000000}"/>
          </ac:spMkLst>
        </pc:spChg>
        <pc:spChg chg="mod">
          <ac:chgData name="Vanita REDOY" userId="bdf92b45-d4ea-4a1c-a375-114a0375a38b" providerId="ADAL" clId="{1C4204CA-DDFD-4663-99BA-7B8AEC32434E}" dt="2024-07-02T14:33:01.604" v="907" actId="20577"/>
          <ac:spMkLst>
            <pc:docMk/>
            <pc:sldMk cId="921530634" sldId="314"/>
            <ac:spMk id="306" creationId="{00000000-0000-0000-0000-000000000000}"/>
          </ac:spMkLst>
        </pc:spChg>
        <pc:spChg chg="mod">
          <ac:chgData name="Vanita REDOY" userId="bdf92b45-d4ea-4a1c-a375-114a0375a38b" providerId="ADAL" clId="{1C4204CA-DDFD-4663-99BA-7B8AEC32434E}" dt="2024-07-02T14:38:00.101" v="1602" actId="14100"/>
          <ac:spMkLst>
            <pc:docMk/>
            <pc:sldMk cId="921530634" sldId="314"/>
            <ac:spMk id="312" creationId="{00000000-0000-0000-0000-000000000000}"/>
          </ac:spMkLst>
        </pc:spChg>
      </pc:sldChg>
      <pc:sldChg chg="addSp delSp modSp add mod">
        <pc:chgData name="Vanita REDOY" userId="bdf92b45-d4ea-4a1c-a375-114a0375a38b" providerId="ADAL" clId="{1C4204CA-DDFD-4663-99BA-7B8AEC32434E}" dt="2024-07-03T15:18:37.220" v="1615" actId="20577"/>
        <pc:sldMkLst>
          <pc:docMk/>
          <pc:sldMk cId="97364777" sldId="315"/>
        </pc:sldMkLst>
        <pc:spChg chg="add mod">
          <ac:chgData name="Vanita REDOY" userId="bdf92b45-d4ea-4a1c-a375-114a0375a38b" providerId="ADAL" clId="{1C4204CA-DDFD-4663-99BA-7B8AEC32434E}" dt="2024-07-03T15:18:37.220" v="1615" actId="20577"/>
          <ac:spMkLst>
            <pc:docMk/>
            <pc:sldMk cId="97364777" sldId="315"/>
            <ac:spMk id="2" creationId="{57252A4B-3F5C-9BA3-4F04-A46F278B228E}"/>
          </ac:spMkLst>
        </pc:spChg>
        <pc:spChg chg="del">
          <ac:chgData name="Vanita REDOY" userId="bdf92b45-d4ea-4a1c-a375-114a0375a38b" providerId="ADAL" clId="{1C4204CA-DDFD-4663-99BA-7B8AEC32434E}" dt="2024-07-03T15:18:08.361" v="1604" actId="478"/>
          <ac:spMkLst>
            <pc:docMk/>
            <pc:sldMk cId="97364777" sldId="315"/>
            <ac:spMk id="3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22" name="Google Shape;22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f4e18404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f4e18404b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46" name="Google Shape;246;g1f4e18404b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f4e18404b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f4e18404b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1- Knowledgeable and healthy and can meet their basic needs</a:t>
            </a:r>
            <a:r>
              <a:rPr lang="en-US" sz="1200">
                <a:solidFill>
                  <a:srgbClr val="FF0000"/>
                </a:solidFill>
                <a:highlight>
                  <a:srgbClr val="FDFDFD"/>
                </a:highlight>
                <a:latin typeface="Arial"/>
                <a:ea typeface="Arial"/>
                <a:cs typeface="Arial"/>
                <a:sym typeface="Arial"/>
              </a:rPr>
              <a:t>: Persons are aware of the various risks and vulnerabilities and their capacity to take actions to increase their resilience. Persons can meet their food, water and shelter needs.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2- Socially cohesive: </a:t>
            </a:r>
            <a:r>
              <a:rPr lang="en-US" sz="1200">
                <a:solidFill>
                  <a:srgbClr val="FF0000"/>
                </a:solidFill>
                <a:highlight>
                  <a:srgbClr val="FDFDFD"/>
                </a:highlight>
                <a:latin typeface="Arial"/>
                <a:ea typeface="Arial"/>
                <a:cs typeface="Arial"/>
                <a:sym typeface="Arial"/>
              </a:rPr>
              <a:t>The existence of social groups within the community and the lack of  major conflicts within the community.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3- Economic opportunities: </a:t>
            </a:r>
            <a:r>
              <a:rPr lang="en-US" sz="1200">
                <a:solidFill>
                  <a:srgbClr val="FF0000"/>
                </a:solidFill>
                <a:highlight>
                  <a:srgbClr val="FDFDFD"/>
                </a:highlight>
                <a:latin typeface="Arial"/>
                <a:ea typeface="Arial"/>
                <a:cs typeface="Arial"/>
                <a:sym typeface="Arial"/>
              </a:rPr>
              <a:t>Persons have access to livelihood opportunities and can cover their health, education and nutrition needs daily.</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4- Well maintained and accessible infrastructure and services: </a:t>
            </a:r>
            <a:r>
              <a:rPr lang="en-US" sz="1200">
                <a:solidFill>
                  <a:srgbClr val="FF0000"/>
                </a:solidFill>
                <a:highlight>
                  <a:srgbClr val="FDFDFD"/>
                </a:highlight>
                <a:latin typeface="Arial"/>
                <a:ea typeface="Arial"/>
                <a:cs typeface="Arial"/>
                <a:sym typeface="Arial"/>
              </a:rPr>
              <a:t>Access to healthcare and education  facilities and emergency services.</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5- Can manage its natural assets</a:t>
            </a:r>
            <a:r>
              <a:rPr lang="en-US" sz="1200">
                <a:solidFill>
                  <a:srgbClr val="FF0000"/>
                </a:solidFill>
                <a:highlight>
                  <a:srgbClr val="FDFDFD"/>
                </a:highlight>
                <a:latin typeface="Arial"/>
                <a:ea typeface="Arial"/>
                <a:cs typeface="Arial"/>
                <a:sym typeface="Arial"/>
              </a:rPr>
              <a:t>: Natural forests, vegetation and wetlands are maintained.</a:t>
            </a:r>
            <a:endParaRPr/>
          </a:p>
          <a:p>
            <a:pPr marL="0" lvl="0" indent="0" algn="l" rtl="0">
              <a:spcBef>
                <a:spcPts val="0"/>
              </a:spcBef>
              <a:spcAft>
                <a:spcPts val="0"/>
              </a:spcAft>
              <a:buNone/>
            </a:pPr>
            <a:r>
              <a:rPr lang="en-US" sz="1200" b="1">
                <a:solidFill>
                  <a:srgbClr val="FF0000"/>
                </a:solidFill>
                <a:highlight>
                  <a:srgbClr val="FDFDFD"/>
                </a:highlight>
                <a:latin typeface="Arial"/>
                <a:ea typeface="Arial"/>
                <a:cs typeface="Arial"/>
                <a:sym typeface="Arial"/>
              </a:rPr>
              <a:t>6- Is connected</a:t>
            </a:r>
            <a:r>
              <a:rPr lang="en-US" sz="1200">
                <a:solidFill>
                  <a:srgbClr val="FF0000"/>
                </a:solidFill>
                <a:highlight>
                  <a:srgbClr val="FDFDFD"/>
                </a:highlight>
                <a:latin typeface="Arial"/>
                <a:ea typeface="Arial"/>
                <a:cs typeface="Arial"/>
                <a:sym typeface="Arial"/>
              </a:rPr>
              <a:t>: persons are aware of relevant policies and laws and how those can affect the community. </a:t>
            </a:r>
            <a:endParaRPr/>
          </a:p>
          <a:p>
            <a:pPr marL="0" lvl="0" indent="0" algn="l" rtl="0">
              <a:spcBef>
                <a:spcPts val="0"/>
              </a:spcBef>
              <a:spcAft>
                <a:spcPts val="0"/>
              </a:spcAft>
              <a:buNone/>
            </a:pPr>
            <a:endParaRPr/>
          </a:p>
        </p:txBody>
      </p:sp>
      <p:sp>
        <p:nvSpPr>
          <p:cNvPr id="254" name="Google Shape;254;g1f4e18404b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Communities that plan before a disaster what they will do are more likely to be able to respond effectively to a disaster. So how can a CDRT help its community in doing this? First of all it is important to know what a disaster plan is. Put simply a disaster plan is a document that outlines how the community will deal with a disaster. It might look at the main hazards that are likely to affect that community and outline the actions that the community will take before, during and after</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this threat. Plans must be tested and evaluated to know if they work and how well they work.</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 with the Family Plan, it would be important to mention into the different actions that the community will take in terms of: 1) protecting children, single women, and other people with vulnerabilities, 2) Determine responsibilities of evacuation for people with disabilities and elderly.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4" name="Google Shape;35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f4e18404b9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1f4e18404b9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Explain that</a:t>
            </a:r>
            <a:r>
              <a:rPr lang="en-US" sz="1200">
                <a:solidFill>
                  <a:schemeClr val="dk1"/>
                </a:solidFill>
                <a:latin typeface="Calibri"/>
                <a:ea typeface="Calibri"/>
                <a:cs typeface="Calibri"/>
                <a:sym typeface="Calibri"/>
              </a:rPr>
              <a:t> CDRTs must be impartial and have the capacity to identify the most vulnerable populations considering: who takes the decisions, who are the ones that have access to the resources, who are the ones that have the control over resources in the community, who works outside, who is responsible for the duties at home, who are the ones that receive most violence, who are the ones that are always left out of decisions or community meetings.</a:t>
            </a:r>
            <a:endParaRPr/>
          </a:p>
          <a:p>
            <a:pPr marL="0" lvl="0" indent="0" algn="l" rtl="0">
              <a:spcBef>
                <a:spcPts val="0"/>
              </a:spcBef>
              <a:spcAft>
                <a:spcPts val="0"/>
              </a:spcAft>
              <a:buNone/>
            </a:pPr>
            <a:endParaRPr/>
          </a:p>
          <a:p>
            <a:pPr marL="0" lvl="0" indent="0" algn="l" rtl="0">
              <a:spcBef>
                <a:spcPts val="0"/>
              </a:spcBef>
              <a:spcAft>
                <a:spcPts val="0"/>
              </a:spcAft>
              <a:buClr>
                <a:schemeClr val="lt1"/>
              </a:buClr>
              <a:buSzPts val="1200"/>
              <a:buFont typeface="Arial"/>
              <a:buNone/>
            </a:pPr>
            <a:r>
              <a:rPr lang="en-US" sz="1200" b="1">
                <a:solidFill>
                  <a:schemeClr val="lt1"/>
                </a:solidFill>
                <a:latin typeface="Arial"/>
                <a:ea typeface="Arial"/>
                <a:cs typeface="Arial"/>
                <a:sym typeface="Arial"/>
              </a:rPr>
              <a:t>Resources and Capacities</a:t>
            </a:r>
            <a:endParaRPr sz="1200" b="1">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 What are the things that your community has that can help it to be prepared or to response to a disaster. Make a list of them. These could be persons with skills, a shelter, equipment and so on.</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What are they?</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Where are they located?</a:t>
            </a:r>
            <a:endParaRPr sz="1200">
              <a:solidFill>
                <a:schemeClr val="lt1"/>
              </a:solidFill>
              <a:latin typeface="Arial"/>
              <a:ea typeface="Arial"/>
              <a:cs typeface="Arial"/>
              <a:sym typeface="Arial"/>
            </a:endParaRPr>
          </a:p>
          <a:p>
            <a:pPr marL="0" lvl="0" indent="0" algn="l" rtl="0">
              <a:spcBef>
                <a:spcPts val="0"/>
              </a:spcBef>
              <a:spcAft>
                <a:spcPts val="0"/>
              </a:spcAft>
              <a:buNone/>
            </a:pPr>
            <a:r>
              <a:rPr lang="en-US" sz="1200">
                <a:solidFill>
                  <a:schemeClr val="lt1"/>
                </a:solidFill>
                <a:latin typeface="Arial"/>
                <a:ea typeface="Arial"/>
                <a:cs typeface="Arial"/>
                <a:sym typeface="Arial"/>
              </a:rPr>
              <a:t>Who has access to them?</a:t>
            </a:r>
            <a:endParaRPr/>
          </a:p>
          <a:p>
            <a:pPr marL="0" lvl="0" indent="0" algn="l" rtl="0">
              <a:spcBef>
                <a:spcPts val="0"/>
              </a:spcBef>
              <a:spcAft>
                <a:spcPts val="0"/>
              </a:spcAft>
              <a:buNone/>
            </a:pPr>
            <a:r>
              <a:rPr lang="en-US" sz="1200">
                <a:solidFill>
                  <a:schemeClr val="lt1"/>
                </a:solidFill>
                <a:latin typeface="Arial"/>
                <a:ea typeface="Arial"/>
                <a:cs typeface="Arial"/>
                <a:sym typeface="Arial"/>
              </a:rPr>
              <a:t>Where the protection organizations (responsible for defending human right, including the most vulnerable people in the community</a:t>
            </a:r>
            <a:endParaRPr/>
          </a:p>
          <a:p>
            <a:pPr marL="0" lvl="0" indent="0" algn="l" rtl="0">
              <a:spcBef>
                <a:spcPts val="0"/>
              </a:spcBef>
              <a:spcAft>
                <a:spcPts val="0"/>
              </a:spcAft>
              <a:buNone/>
            </a:pPr>
            <a:r>
              <a:rPr lang="en-US" sz="1200">
                <a:solidFill>
                  <a:schemeClr val="lt1"/>
                </a:solidFill>
                <a:latin typeface="Arial"/>
                <a:ea typeface="Arial"/>
                <a:cs typeface="Arial"/>
                <a:sym typeface="Arial"/>
              </a:rPr>
              <a:t>are located?</a:t>
            </a:r>
            <a:endParaRPr sz="1050">
              <a:solidFill>
                <a:schemeClr val="lt1"/>
              </a:solidFill>
              <a:latin typeface="Arial"/>
              <a:ea typeface="Arial"/>
              <a:cs typeface="Arial"/>
              <a:sym typeface="Arial"/>
            </a:endParaRPr>
          </a:p>
          <a:p>
            <a:pPr marL="0" lvl="0" indent="0" algn="l" rtl="0">
              <a:spcBef>
                <a:spcPts val="0"/>
              </a:spcBef>
              <a:spcAft>
                <a:spcPts val="0"/>
              </a:spcAft>
              <a:buNone/>
            </a:pPr>
            <a:endParaRPr/>
          </a:p>
        </p:txBody>
      </p:sp>
      <p:sp>
        <p:nvSpPr>
          <p:cNvPr id="286" name="Google Shape;2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f4e18404b9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1f4e18404b9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terms of a positive approach, it is important to give to all the family members a responsibility even if they have special needs or special considerations. This enhance their coping mechanisms and create a sense of trust between the family members</a:t>
            </a:r>
            <a:endParaRPr/>
          </a:p>
          <a:p>
            <a:pPr marL="0" lvl="0" indent="0" algn="l" rtl="0">
              <a:spcBef>
                <a:spcPts val="0"/>
              </a:spcBef>
              <a:spcAft>
                <a:spcPts val="0"/>
              </a:spcAft>
              <a:buNone/>
            </a:pPr>
            <a:endParaRPr/>
          </a:p>
        </p:txBody>
      </p:sp>
      <p:sp>
        <p:nvSpPr>
          <p:cNvPr id="316" name="Google Shape;316;g1f4e18404b9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Help families to think about those members with special needs, for example persons living with chronic lifestyle diseases such as asthma, diabetics, children, differently abled persons etc.</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Family will also have to make plans for their pets. The family disaster plan template can be printed and distributed to community members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41" name="Google Shape;3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2" name="Google Shape;43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Emergency preparedness manual*Battery-operated radio and extra  batteries*Flashlight and extra batteries*Cash, Can opener, utility knife, Pliers, hammer, saw, cutlass/machete, nails (lg)	Tape, rope  Raincoat, boots, gloves, Matches in a waterproof container Plastic storage containers Paper, pencil Toilet paper, Soap Feminine supplies* </a:t>
            </a:r>
            <a:r>
              <a:rPr lang="en-US" i="1"/>
              <a:t>  Sanitation  </a:t>
            </a:r>
            <a:r>
              <a:rPr lang="en-US"/>
              <a:t>Personal hygiene items* toiletries Plastic garbage bags, ties Plastic bucket with tight lid Disinfectant	Household chlorine  bleach Sturdy shoes or work boots*Rain gear*Blankets Hat and working gloves Sheet or blanket</a:t>
            </a:r>
            <a:endParaRPr/>
          </a:p>
          <a:p>
            <a:pPr marL="0" lvl="0" indent="0" algn="l" rtl="0">
              <a:spcBef>
                <a:spcPts val="0"/>
              </a:spcBef>
              <a:spcAft>
                <a:spcPts val="0"/>
              </a:spcAft>
              <a:buNone/>
            </a:pPr>
            <a:endParaRPr/>
          </a:p>
          <a:p>
            <a:pPr marL="0" lvl="0" indent="0" algn="l" rtl="0">
              <a:spcBef>
                <a:spcPts val="0"/>
              </a:spcBef>
              <a:spcAft>
                <a:spcPts val="0"/>
              </a:spcAft>
              <a:buNone/>
            </a:pPr>
            <a:r>
              <a:rPr lang="en-US" i="1"/>
              <a:t>For Baby*</a:t>
            </a:r>
            <a:r>
              <a:rPr lang="en-US"/>
              <a:t>	Formula	Diapers	Bottles	Powdered milk Medications  </a:t>
            </a:r>
            <a:r>
              <a:rPr lang="en-US" i="1"/>
              <a:t>For Adults*</a:t>
            </a:r>
            <a:r>
              <a:rPr lang="en-US"/>
              <a:t>	Heart and high blood pressure medication	Insulin Prescription drugs	Denture needs	Extra eye glasses Important Family Documents </a:t>
            </a:r>
            <a:r>
              <a:rPr lang="en-US" i="1"/>
              <a:t>Keep these records in a waterproof, portable container. </a:t>
            </a:r>
            <a:r>
              <a:rPr lang="en-US"/>
              <a:t>Will, insurance policies, contracts, deeds	Passports, immunization records Bank cards and account numbers	important telephone numbers Family records (birth, marriage, death)</a:t>
            </a:r>
            <a:endParaRPr/>
          </a:p>
          <a:p>
            <a:pPr marL="0" lvl="0" indent="0" algn="l" rtl="0">
              <a:spcBef>
                <a:spcPts val="0"/>
              </a:spcBef>
              <a:spcAft>
                <a:spcPts val="0"/>
              </a:spcAft>
              <a:buNone/>
            </a:pPr>
            <a:endParaRPr/>
          </a:p>
        </p:txBody>
      </p:sp>
      <p:sp>
        <p:nvSpPr>
          <p:cNvPr id="386" name="Google Shape;38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considerations of access and security: where to evacuate people with physical impairments and other disabilities, where to locate signs in multiple locations, where to put safety considerations so anyone is at risk of any situation of violence</a:t>
            </a:r>
            <a:endParaRPr/>
          </a:p>
          <a:p>
            <a:pPr marL="0" lvl="0" indent="0" algn="l" rtl="0">
              <a:spcBef>
                <a:spcPts val="0"/>
              </a:spcBef>
              <a:spcAft>
                <a:spcPts val="0"/>
              </a:spcAft>
              <a:buNone/>
            </a:pPr>
            <a:endParaRPr/>
          </a:p>
        </p:txBody>
      </p:sp>
      <p:sp>
        <p:nvSpPr>
          <p:cNvPr id="399" name="Google Shape;39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The most important thing is that early warning should lead to actions that save lives and reduce damage. Your community must be empowered to act once it is warned. Warning messages should be clear and logical and should be from a source that people respect and will respond to. It is about reaching the vulnerable in a timely manner and putting systems in place before so that people know what to do</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Early Warning System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Activity:</a:t>
            </a:r>
            <a:r>
              <a:rPr lang="en-US" sz="1200" dirty="0">
                <a:solidFill>
                  <a:schemeClr val="dk1"/>
                </a:solidFill>
                <a:latin typeface="Calibri"/>
                <a:ea typeface="Calibri"/>
                <a:cs typeface="Calibri"/>
                <a:sym typeface="Calibri"/>
              </a:rPr>
              <a:t> Using all the information you have collected so far work with your community to develop an early warning system for your area keeping in mind the key risk that exist. Be sure to think about the following: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How will you monitor the event (think about, local agencies, regional and international bodies, as well as your personal monitoring) What information is available?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What warnings or messages will you use (consider the limitations of a disaster situation and the resources you have)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How will you get the message to the persons who need to know</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Who will be responsible for the different areas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Make sure you consider fast and slow unset disasters and multiply hazards.</a:t>
            </a:r>
            <a:endParaRPr dirty="0"/>
          </a:p>
          <a:p>
            <a:pPr marL="0" lvl="0" indent="0" algn="l" rtl="0">
              <a:spcBef>
                <a:spcPts val="0"/>
              </a:spcBef>
              <a:spcAft>
                <a:spcPts val="0"/>
              </a:spcAft>
              <a:buNone/>
            </a:pPr>
            <a:endParaRPr dirty="0"/>
          </a:p>
        </p:txBody>
      </p:sp>
      <p:sp>
        <p:nvSpPr>
          <p:cNvPr id="432" name="Google Shape;43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65730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097777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74255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Arial"/>
                <a:ea typeface="Arial"/>
                <a:cs typeface="Arial"/>
                <a:sym typeface="Arial"/>
              </a:rPr>
              <a:t>When developing any plans always engage with and take into consideration any requirements of persons within vulnerable groups. Vulnerable groups include women and girls, low-income households, minority/marginalized groups, people loving with disabilities, migrants and the elderly.</a:t>
            </a:r>
            <a:endParaRPr/>
          </a:p>
          <a:p>
            <a:pPr marL="0" lvl="0" indent="0" algn="l" rtl="0">
              <a:spcBef>
                <a:spcPts val="0"/>
              </a:spcBef>
              <a:spcAft>
                <a:spcPts val="0"/>
              </a:spcAft>
              <a:buNone/>
            </a:pPr>
            <a:endParaRPr/>
          </a:p>
        </p:txBody>
      </p:sp>
      <p:sp>
        <p:nvSpPr>
          <p:cNvPr id="445" name="Google Shape;44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63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talking about past events, it is important to identify previous situations of violence, internal crisis, or any other social disruption</a:t>
            </a:r>
            <a:endParaRPr/>
          </a:p>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type of plans would CDRTs need to create?</a:t>
            </a:r>
            <a:endParaRPr/>
          </a:p>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7"/>
          <p:cNvSpPr>
            <a:spLocks noGrp="1"/>
          </p:cNvSpPr>
          <p:nvPr>
            <p:ph type="pic" idx="2"/>
          </p:nvPr>
        </p:nvSpPr>
        <p:spPr>
          <a:xfrm>
            <a:off x="5183188" y="987425"/>
            <a:ext cx="6172200" cy="4873625"/>
          </a:xfrm>
          <a:prstGeom prst="rect">
            <a:avLst/>
          </a:prstGeom>
          <a:noFill/>
          <a:ln>
            <a:noFill/>
          </a:ln>
        </p:spPr>
      </p:sp>
      <p:sp>
        <p:nvSpPr>
          <p:cNvPr id="69" name="Google Shape;69;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15" name="Google Shape;15;p48"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drim.org/resour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oXGSoFYc_m8?start=48&amp;feature=oembed" TargetMode="Externa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cadrim.org/" TargetMode="External"/><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E67EECDA-53A6-C339-00ED-A872FB924B0D}"/>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a:stretch>
            <a:fillRect/>
          </a:stretch>
        </p:blipFill>
        <p:spPr bwMode="auto">
          <a:xfrm>
            <a:off x="0" y="0"/>
            <a:ext cx="1225113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251134" cy="4540107"/>
            <a:chOff x="3544" y="1909969"/>
            <a:chExt cx="12251134"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251134"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22682"/>
            <a:chOff x="324999" y="2351761"/>
            <a:chExt cx="6589617" cy="3222682"/>
          </a:xfrm>
        </p:grpSpPr>
        <p:sp>
          <p:nvSpPr>
            <p:cNvPr id="9" name="Google Shape;91;p1">
              <a:extLst>
                <a:ext uri="{FF2B5EF4-FFF2-40B4-BE49-F238E27FC236}">
                  <a16:creationId xmlns:a16="http://schemas.microsoft.com/office/drawing/2014/main" id="{4E259CB5-FEB6-2042-C481-12EB360132CC}"/>
                </a:ext>
              </a:extLst>
            </p:cNvPr>
            <p:cNvSpPr/>
            <p:nvPr/>
          </p:nvSpPr>
          <p:spPr>
            <a:xfrm>
              <a:off x="478496" y="3557413"/>
              <a:ext cx="5502402"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800"/>
                <a:buFont typeface="Arial"/>
                <a:buNone/>
              </a:pPr>
              <a:r>
                <a:rPr lang="nl" sz="4400" b="1" i="0" u="none" strike="noStrike" cap="none" baseline="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CDRT’s en rampenparaatheid</a:t>
              </a:r>
              <a:endParaRPr lang="nl" sz="4400" b="1" i="0" u="none" strike="noStrike" cap="none"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143596"/>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100" b="0" i="0" u="none" strike="noStrike" cap="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Voor Community Disaster Response Teams</a:t>
              </a:r>
              <a:endParaRPr lang="nl" sz="2100" b="0" i="0" u="none" strike="noStrike" cap="none"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9" descr="A group of women standing in front of a whiteboard&#10;&#10;Description automatically generated with low confidence"/>
          <p:cNvPicPr preferRelativeResize="0"/>
          <p:nvPr/>
        </p:nvPicPr>
        <p:blipFill rotWithShape="1">
          <a:blip r:embed="rId3">
            <a:alphaModFix/>
          </a:blip>
          <a:srcRect r="3898" b="3693"/>
          <a:stretch/>
        </p:blipFill>
        <p:spPr>
          <a:xfrm>
            <a:off x="3067379" y="2"/>
            <a:ext cx="9124621" cy="6857998"/>
          </a:xfrm>
          <a:prstGeom prst="rect">
            <a:avLst/>
          </a:prstGeom>
          <a:noFill/>
          <a:ln>
            <a:noFill/>
          </a:ln>
        </p:spPr>
      </p:pic>
      <p:sp>
        <p:nvSpPr>
          <p:cNvPr id="198" name="Google Shape;198;p9"/>
          <p:cNvSpPr/>
          <p:nvPr/>
        </p:nvSpPr>
        <p:spPr>
          <a:xfrm>
            <a:off x="4475615" y="3733800"/>
            <a:ext cx="7435348" cy="1776040"/>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9"/>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0" name="Google Shape;200;p9"/>
          <p:cNvSpPr txBox="1"/>
          <p:nvPr/>
        </p:nvSpPr>
        <p:spPr>
          <a:xfrm>
            <a:off x="4775200" y="3883156"/>
            <a:ext cx="710514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Een rampenplan is een systematische manier om de gevaren en kwetsbaarheden binnen uw gemeenschap vast te leggen. Het bestaat uit strategieën om de impact ervan te verkleinen en te beperken en bepaalt welke stappen voor, tijdens en na de gebeurtenis moeten worden genomen, wat de verantwoordelijkheden en rollen van elke betrokken partij zijn en hoe het test- en evaluatiemechanisme werkt. </a:t>
            </a:r>
            <a:endParaRPr lang="nl" sz="1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1" name="Google Shape;201;p9"/>
          <p:cNvSpPr txBox="1"/>
          <p:nvPr/>
        </p:nvSpPr>
        <p:spPr>
          <a:xfrm>
            <a:off x="474853" y="638259"/>
            <a:ext cx="3309747"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nl" sz="4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Rampen-plannen</a:t>
            </a:r>
            <a:endParaRPr lang="nl" sz="40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p:nvPr/>
        </p:nvSpPr>
        <p:spPr>
          <a:xfrm>
            <a:off x="-16474" y="-5347"/>
            <a:ext cx="5089216"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2" name="Google Shape;212;p10"/>
          <p:cNvSpPr txBox="1"/>
          <p:nvPr/>
        </p:nvSpPr>
        <p:spPr>
          <a:xfrm>
            <a:off x="393909" y="1179011"/>
            <a:ext cx="4047462"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 kaart brengen van een gemeenschap</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22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Gebruik de ‘Roadmap to Resilience’-aanpak. </a:t>
            </a:r>
            <a:endParaRPr lang="nl"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22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Met dit gemeenschapsproces kan de gemeenschap de gevaren, kwetsbaarheden, bedreigingen en capaciteiten identificeren, die vervolgens worden getoetst aan zes eigenschappen op het vlak van veerkracht.</a:t>
            </a:r>
            <a:endParaRPr lang="nl"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13" name="Google Shape;213;p10"/>
          <p:cNvPicPr preferRelativeResize="0"/>
          <p:nvPr/>
        </p:nvPicPr>
        <p:blipFill rotWithShape="1">
          <a:blip r:embed="rId3">
            <a:alphaModFix/>
          </a:blip>
          <a:srcRect/>
          <a:stretch/>
        </p:blipFill>
        <p:spPr>
          <a:xfrm>
            <a:off x="5072742" y="0"/>
            <a:ext cx="7119257" cy="6858000"/>
          </a:xfrm>
          <a:prstGeom prst="rect">
            <a:avLst/>
          </a:prstGeom>
          <a:noFill/>
          <a:ln>
            <a:noFill/>
          </a:ln>
        </p:spPr>
      </p:pic>
      <p:sp>
        <p:nvSpPr>
          <p:cNvPr id="2" name="ZoneTexte 1">
            <a:extLst>
              <a:ext uri="{FF2B5EF4-FFF2-40B4-BE49-F238E27FC236}">
                <a16:creationId xmlns:a16="http://schemas.microsoft.com/office/drawing/2014/main" id="{247C0F6A-567D-B8FF-81AC-47FB527BEA9D}"/>
              </a:ext>
            </a:extLst>
          </p:cNvPr>
          <p:cNvSpPr txBox="1"/>
          <p:nvPr/>
        </p:nvSpPr>
        <p:spPr>
          <a:xfrm>
            <a:off x="5463250" y="348108"/>
            <a:ext cx="5997229" cy="1077218"/>
          </a:xfrm>
          <a:prstGeom prst="rect">
            <a:avLst/>
          </a:prstGeom>
          <a:solidFill>
            <a:schemeClr val="bg1"/>
          </a:solidFill>
        </p:spPr>
        <p:txBody>
          <a:bodyPr wrap="square" rtlCol="0">
            <a:spAutoFit/>
          </a:bodyPr>
          <a:lstStyle/>
          <a:p>
            <a:pPr algn="l" rtl="0"/>
            <a:r>
              <a:rPr lang="nl" sz="3200" b="0" i="0" u="none" baseline="0">
                <a:solidFill>
                  <a:srgbClr val="83210C"/>
                </a:solidFill>
              </a:rPr>
              <a:t>Roadmap naar gemeenschappelijke veerkracht</a:t>
            </a:r>
            <a:endParaRPr lang="nl" sz="3200" dirty="0">
              <a:solidFill>
                <a:srgbClr val="83210C"/>
              </a:solidFill>
            </a:endParaRPr>
          </a:p>
        </p:txBody>
      </p:sp>
      <p:sp>
        <p:nvSpPr>
          <p:cNvPr id="3" name="ZoneTexte 2">
            <a:extLst>
              <a:ext uri="{FF2B5EF4-FFF2-40B4-BE49-F238E27FC236}">
                <a16:creationId xmlns:a16="http://schemas.microsoft.com/office/drawing/2014/main" id="{496F6B62-676D-43FC-4B8D-24D633BA43F6}"/>
              </a:ext>
            </a:extLst>
          </p:cNvPr>
          <p:cNvSpPr txBox="1"/>
          <p:nvPr/>
        </p:nvSpPr>
        <p:spPr>
          <a:xfrm>
            <a:off x="5483125" y="1613028"/>
            <a:ext cx="5977354" cy="584775"/>
          </a:xfrm>
          <a:prstGeom prst="rect">
            <a:avLst/>
          </a:prstGeom>
          <a:solidFill>
            <a:srgbClr val="E42313"/>
          </a:solidFill>
        </p:spPr>
        <p:txBody>
          <a:bodyPr wrap="square" rtlCol="0">
            <a:spAutoFit/>
          </a:bodyPr>
          <a:lstStyle/>
          <a:p>
            <a:pPr algn="l" rtl="0"/>
            <a:r>
              <a:rPr lang="nl" sz="1600" b="0" i="0" u="none" baseline="0" dirty="0">
                <a:solidFill>
                  <a:schemeClr val="bg1"/>
                </a:solidFill>
              </a:rPr>
              <a:t>Het operationeel maken van het Framework for Community Resilience (kader voor gemeenschappelijke veerkracht)</a:t>
            </a:r>
            <a:endParaRPr lang="nl" sz="1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5" name="Google Shape;225;p11"/>
          <p:cNvSpPr txBox="1"/>
          <p:nvPr/>
        </p:nvSpPr>
        <p:spPr>
          <a:xfrm>
            <a:off x="272142" y="1081503"/>
            <a:ext cx="3911915"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Zes eigenschappen qua veerkracht</a:t>
            </a:r>
            <a:endParaRPr lang="nl"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6" name="Google Shape;226;p11"/>
          <p:cNvSpPr txBox="1"/>
          <p:nvPr/>
        </p:nvSpPr>
        <p:spPr>
          <a:xfrm>
            <a:off x="4727575" y="1314905"/>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1</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7" name="Google Shape;227;p11"/>
          <p:cNvSpPr txBox="1"/>
          <p:nvPr/>
        </p:nvSpPr>
        <p:spPr>
          <a:xfrm>
            <a:off x="8362546" y="1319153"/>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2</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8" name="Google Shape;228;p11"/>
          <p:cNvSpPr txBox="1"/>
          <p:nvPr/>
        </p:nvSpPr>
        <p:spPr>
          <a:xfrm>
            <a:off x="4727575" y="3015897"/>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3</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9" name="Google Shape;229;p11"/>
          <p:cNvSpPr txBox="1"/>
          <p:nvPr/>
        </p:nvSpPr>
        <p:spPr>
          <a:xfrm>
            <a:off x="8362546" y="3015897"/>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4</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0" name="Google Shape;230;p11"/>
          <p:cNvSpPr txBox="1"/>
          <p:nvPr/>
        </p:nvSpPr>
        <p:spPr>
          <a:xfrm>
            <a:off x="5281612" y="1314905"/>
            <a:ext cx="263842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Is deskundig en gezond en kan voldoen aan de basisbehoeften.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1" name="Google Shape;231;p11"/>
          <p:cNvSpPr txBox="1"/>
          <p:nvPr/>
        </p:nvSpPr>
        <p:spPr>
          <a:xfrm>
            <a:off x="9007071" y="1545737"/>
            <a:ext cx="2244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Is sociaal samenhangend</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2" name="Google Shape;232;p11"/>
          <p:cNvSpPr txBox="1"/>
          <p:nvPr/>
        </p:nvSpPr>
        <p:spPr>
          <a:xfrm>
            <a:off x="5281611" y="3246729"/>
            <a:ext cx="263842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Beschikt over economische opportuniteiten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3" name="Google Shape;233;p11"/>
          <p:cNvSpPr txBox="1"/>
          <p:nvPr/>
        </p:nvSpPr>
        <p:spPr>
          <a:xfrm>
            <a:off x="8919870" y="3074230"/>
            <a:ext cx="289242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Goed onderhouden en toegankelijke infrastructuur en diensten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4" name="Google Shape;234;p11"/>
          <p:cNvSpPr txBox="1"/>
          <p:nvPr/>
        </p:nvSpPr>
        <p:spPr>
          <a:xfrm>
            <a:off x="4727575" y="4716889"/>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5</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5" name="Google Shape;235;p11"/>
          <p:cNvSpPr txBox="1"/>
          <p:nvPr/>
        </p:nvSpPr>
        <p:spPr>
          <a:xfrm>
            <a:off x="8362546" y="4716889"/>
            <a:ext cx="5937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48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6</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6" name="Google Shape;236;p11"/>
          <p:cNvSpPr txBox="1"/>
          <p:nvPr/>
        </p:nvSpPr>
        <p:spPr>
          <a:xfrm>
            <a:off x="5346700" y="4809220"/>
            <a:ext cx="216852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Is in staat de natuurlijke hulpbronnen te beheren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7" name="Google Shape;237;p11"/>
          <p:cNvSpPr txBox="1"/>
          <p:nvPr/>
        </p:nvSpPr>
        <p:spPr>
          <a:xfrm>
            <a:off x="9007071" y="4947720"/>
            <a:ext cx="16482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Is verbonden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p:bldP spid="228" grpId="0"/>
      <p:bldP spid="229" grpId="0"/>
      <p:bldP spid="230" grpId="0"/>
      <p:bldP spid="231" grpId="0"/>
      <p:bldP spid="232" grpId="0"/>
      <p:bldP spid="233" grpId="0"/>
      <p:bldP spid="234" grpId="0"/>
      <p:bldP spid="235" grpId="0"/>
      <p:bldP spid="236" grpId="0"/>
      <p:bldP spid="2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f4e18404b9_0_0"/>
          <p:cNvSpPr/>
          <p:nvPr/>
        </p:nvSpPr>
        <p:spPr>
          <a:xfrm>
            <a:off x="-16475" y="-5348"/>
            <a:ext cx="4532375"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9" name="Google Shape;249;g1f4e18404b9_0_0"/>
          <p:cNvSpPr txBox="1"/>
          <p:nvPr/>
        </p:nvSpPr>
        <p:spPr>
          <a:xfrm>
            <a:off x="304801" y="795282"/>
            <a:ext cx="3755570"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11 kenmerkende dimensies van veerkracht</a:t>
            </a:r>
            <a:endParaRPr lang="nl" sz="36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50" name="Google Shape;250;g1f4e18404b9_0_0"/>
          <p:cNvPicPr preferRelativeResize="0"/>
          <p:nvPr/>
        </p:nvPicPr>
        <p:blipFill>
          <a:blip r:embed="rId3">
            <a:alphaModFix/>
          </a:blip>
          <a:stretch>
            <a:fillRect/>
          </a:stretch>
        </p:blipFill>
        <p:spPr>
          <a:xfrm>
            <a:off x="4515901" y="-5350"/>
            <a:ext cx="7676100" cy="6863346"/>
          </a:xfrm>
          <a:prstGeom prst="rect">
            <a:avLst/>
          </a:prstGeom>
          <a:noFill/>
          <a:ln>
            <a:noFill/>
          </a:ln>
        </p:spPr>
      </p:pic>
      <p:sp>
        <p:nvSpPr>
          <p:cNvPr id="2" name="ZoneTexte 1">
            <a:extLst>
              <a:ext uri="{FF2B5EF4-FFF2-40B4-BE49-F238E27FC236}">
                <a16:creationId xmlns:a16="http://schemas.microsoft.com/office/drawing/2014/main" id="{42C97329-80D8-7D6F-F77F-5DF7A09842BE}"/>
              </a:ext>
            </a:extLst>
          </p:cNvPr>
          <p:cNvSpPr txBox="1"/>
          <p:nvPr/>
        </p:nvSpPr>
        <p:spPr>
          <a:xfrm>
            <a:off x="4552911" y="75301"/>
            <a:ext cx="2538805" cy="783255"/>
          </a:xfrm>
          <a:prstGeom prst="rect">
            <a:avLst/>
          </a:prstGeom>
          <a:solidFill>
            <a:srgbClr val="C02327"/>
          </a:solidFill>
        </p:spPr>
        <p:txBody>
          <a:bodyPr wrap="square" tIns="144000" bIns="144000" rtlCol="0">
            <a:spAutoFit/>
          </a:bodyPr>
          <a:lstStyle/>
          <a:p>
            <a:pPr algn="l" rtl="0"/>
            <a:r>
              <a:rPr lang="nl" sz="1600" b="0" i="0" u="none" baseline="0">
                <a:solidFill>
                  <a:schemeClr val="bg1"/>
                </a:solidFill>
                <a:latin typeface="Arial" panose="020B0604020202020204" pitchFamily="34" charset="0"/>
                <a:cs typeface="+mn-cs"/>
                <a:sym typeface="Arial" panose="020B0604020202020204" pitchFamily="34" charset="0"/>
              </a:rPr>
              <a:t>Zes eigenschappen van een veerkrachtige gemeenschap</a:t>
            </a:r>
            <a:endParaRPr lang="nl" sz="1600" dirty="0">
              <a:solidFill>
                <a:schemeClr val="bg1"/>
              </a:solidFill>
              <a:latin typeface="Arial" panose="020B0604020202020204" pitchFamily="34" charset="0"/>
              <a:cs typeface="+mn-cs"/>
              <a:sym typeface="Arial" panose="020B0604020202020204" pitchFamily="34" charset="0"/>
            </a:endParaRPr>
          </a:p>
        </p:txBody>
      </p:sp>
      <p:sp>
        <p:nvSpPr>
          <p:cNvPr id="3" name="ZoneTexte 2">
            <a:extLst>
              <a:ext uri="{FF2B5EF4-FFF2-40B4-BE49-F238E27FC236}">
                <a16:creationId xmlns:a16="http://schemas.microsoft.com/office/drawing/2014/main" id="{4BBE4913-0300-69A0-E205-490EB66EFCAA}"/>
              </a:ext>
            </a:extLst>
          </p:cNvPr>
          <p:cNvSpPr txBox="1"/>
          <p:nvPr/>
        </p:nvSpPr>
        <p:spPr>
          <a:xfrm>
            <a:off x="7599118" y="75301"/>
            <a:ext cx="2538805" cy="783255"/>
          </a:xfrm>
          <a:prstGeom prst="rect">
            <a:avLst/>
          </a:prstGeom>
          <a:solidFill>
            <a:srgbClr val="C02327"/>
          </a:solidFill>
        </p:spPr>
        <p:txBody>
          <a:bodyPr wrap="square" tIns="144000" bIns="144000" rtlCol="0">
            <a:spAutoFit/>
          </a:bodyPr>
          <a:lstStyle/>
          <a:p>
            <a:pPr algn="l" rtl="0"/>
            <a:r>
              <a:rPr lang="nl" sz="1600" b="0" i="0" u="none" baseline="0">
                <a:solidFill>
                  <a:schemeClr val="bg1"/>
                </a:solidFill>
                <a:latin typeface="Arial" panose="020B0604020202020204" pitchFamily="34" charset="0"/>
                <a:cs typeface="+mn-cs"/>
                <a:sym typeface="Arial" panose="020B0604020202020204" pitchFamily="34" charset="0"/>
              </a:rPr>
              <a:t>Elf dimensies van gemeenschappelijke veerkracht</a:t>
            </a:r>
            <a:endParaRPr lang="nl" sz="1600" dirty="0">
              <a:solidFill>
                <a:schemeClr val="bg1"/>
              </a:solidFill>
              <a:latin typeface="Arial" panose="020B0604020202020204" pitchFamily="34" charset="0"/>
              <a:cs typeface="+mn-cs"/>
              <a:sym typeface="Arial" panose="020B0604020202020204" pitchFamily="34" charset="0"/>
            </a:endParaRPr>
          </a:p>
        </p:txBody>
      </p:sp>
      <p:sp>
        <p:nvSpPr>
          <p:cNvPr id="4" name="ZoneTexte 3">
            <a:extLst>
              <a:ext uri="{FF2B5EF4-FFF2-40B4-BE49-F238E27FC236}">
                <a16:creationId xmlns:a16="http://schemas.microsoft.com/office/drawing/2014/main" id="{E77048E6-D033-C567-913D-F5CD06947E1C}"/>
              </a:ext>
            </a:extLst>
          </p:cNvPr>
          <p:cNvSpPr txBox="1"/>
          <p:nvPr/>
        </p:nvSpPr>
        <p:spPr>
          <a:xfrm>
            <a:off x="4552911" y="1089814"/>
            <a:ext cx="2805320" cy="1368030"/>
          </a:xfrm>
          <a:prstGeom prst="rect">
            <a:avLst/>
          </a:prstGeom>
          <a:solidFill>
            <a:srgbClr val="E8E4E1"/>
          </a:solidFill>
        </p:spPr>
        <p:txBody>
          <a:bodyPr wrap="square" tIns="144000" bIns="144000" rtlCol="0">
            <a:spAutoFit/>
          </a:bodyPr>
          <a:lstStyle/>
          <a:p>
            <a:pPr algn="l" rtl="0"/>
            <a:r>
              <a:rPr lang="nl" b="0" i="0" u="none" baseline="0">
                <a:solidFill>
                  <a:schemeClr val="tx1"/>
                </a:solidFill>
                <a:latin typeface="Arial" panose="020B0604020202020204" pitchFamily="34" charset="0"/>
                <a:cs typeface="+mn-cs"/>
                <a:sym typeface="Arial" panose="020B0604020202020204" pitchFamily="34" charset="0"/>
              </a:rPr>
              <a:t>1. Een veerkrachtige gemeenschap is zich bewust van haar risico’s, is gezond en kan voldoen aan de basisbehoeften op het vlak van opvang, voedsel en water en sanitair.</a:t>
            </a:r>
            <a:endParaRPr lang="nl" dirty="0">
              <a:solidFill>
                <a:schemeClr val="tx1"/>
              </a:solidFill>
              <a:latin typeface="Arial" panose="020B0604020202020204" pitchFamily="34" charset="0"/>
              <a:cs typeface="+mn-cs"/>
              <a:sym typeface="Arial" panose="020B0604020202020204" pitchFamily="34" charset="0"/>
            </a:endParaRPr>
          </a:p>
        </p:txBody>
      </p:sp>
      <p:sp>
        <p:nvSpPr>
          <p:cNvPr id="5" name="ZoneTexte 4">
            <a:extLst>
              <a:ext uri="{FF2B5EF4-FFF2-40B4-BE49-F238E27FC236}">
                <a16:creationId xmlns:a16="http://schemas.microsoft.com/office/drawing/2014/main" id="{272409DF-5667-3D26-A51F-58177FF091AE}"/>
              </a:ext>
            </a:extLst>
          </p:cNvPr>
          <p:cNvSpPr txBox="1"/>
          <p:nvPr/>
        </p:nvSpPr>
        <p:spPr>
          <a:xfrm>
            <a:off x="8050939" y="1089814"/>
            <a:ext cx="4051413" cy="937143"/>
          </a:xfrm>
          <a:prstGeom prst="rect">
            <a:avLst/>
          </a:prstGeom>
          <a:solidFill>
            <a:srgbClr val="E8E4E1"/>
          </a:solidFill>
        </p:spPr>
        <p:txBody>
          <a:bodyPr wrap="square" tIns="144000" bIns="144000" rtlCol="0">
            <a:spAutoFit/>
          </a:bodyPr>
          <a:lstStyle/>
          <a:p>
            <a:pPr algn="l" rtl="0"/>
            <a:r>
              <a:rPr lang="nl" b="0" i="0" u="none" baseline="0">
                <a:solidFill>
                  <a:srgbClr val="C02327"/>
                </a:solidFill>
                <a:latin typeface="Arial" panose="020B0604020202020204" pitchFamily="34" charset="0"/>
                <a:cs typeface="+mn-cs"/>
                <a:sym typeface="Arial" panose="020B0604020202020204" pitchFamily="34" charset="0"/>
              </a:rPr>
              <a:t>1. Risicobeheer</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kent en beheert haar risico’s.</a:t>
            </a:r>
            <a:endParaRPr lang="nl" dirty="0">
              <a:solidFill>
                <a:schemeClr val="tx1"/>
              </a:solidFill>
              <a:latin typeface="Arial" panose="020B0604020202020204" pitchFamily="34" charset="0"/>
              <a:cs typeface="+mn-cs"/>
              <a:sym typeface="Arial" panose="020B0604020202020204" pitchFamily="34" charset="0"/>
            </a:endParaRPr>
          </a:p>
        </p:txBody>
      </p:sp>
      <p:sp>
        <p:nvSpPr>
          <p:cNvPr id="6" name="ZoneTexte 5">
            <a:extLst>
              <a:ext uri="{FF2B5EF4-FFF2-40B4-BE49-F238E27FC236}">
                <a16:creationId xmlns:a16="http://schemas.microsoft.com/office/drawing/2014/main" id="{50D9C1D5-AD82-784B-0631-7D249E521DB2}"/>
              </a:ext>
            </a:extLst>
          </p:cNvPr>
          <p:cNvSpPr txBox="1"/>
          <p:nvPr/>
        </p:nvSpPr>
        <p:spPr>
          <a:xfrm>
            <a:off x="8050938" y="2681732"/>
            <a:ext cx="4051413" cy="721700"/>
          </a:xfrm>
          <a:prstGeom prst="rect">
            <a:avLst/>
          </a:prstGeom>
          <a:solidFill>
            <a:srgbClr val="E8E4E1"/>
          </a:solidFill>
        </p:spPr>
        <p:txBody>
          <a:bodyPr wrap="square" tIns="144000" bIns="144000" rtlCol="0">
            <a:spAutoFit/>
          </a:bodyPr>
          <a:lstStyle/>
          <a:p>
            <a:pPr algn="l" rtl="0"/>
            <a:r>
              <a:rPr lang="nl" b="0" i="0" u="none" baseline="0">
                <a:solidFill>
                  <a:srgbClr val="C02327"/>
                </a:solidFill>
                <a:latin typeface="Arial" panose="020B0604020202020204" pitchFamily="34" charset="0"/>
                <a:cs typeface="+mn-cs"/>
                <a:sym typeface="Arial" panose="020B0604020202020204" pitchFamily="34" charset="0"/>
              </a:rPr>
              <a:t>2. Gezondheid</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is gezond.</a:t>
            </a:r>
            <a:endParaRPr lang="nl" dirty="0">
              <a:solidFill>
                <a:schemeClr val="tx1"/>
              </a:solidFill>
              <a:latin typeface="Arial" panose="020B0604020202020204" pitchFamily="34" charset="0"/>
              <a:cs typeface="+mn-cs"/>
              <a:sym typeface="Arial" panose="020B0604020202020204" pitchFamily="34" charset="0"/>
            </a:endParaRPr>
          </a:p>
        </p:txBody>
      </p:sp>
      <p:sp>
        <p:nvSpPr>
          <p:cNvPr id="7" name="ZoneTexte 6">
            <a:extLst>
              <a:ext uri="{FF2B5EF4-FFF2-40B4-BE49-F238E27FC236}">
                <a16:creationId xmlns:a16="http://schemas.microsoft.com/office/drawing/2014/main" id="{0AA201CC-47B5-581B-36DB-02D5C59C29BE}"/>
              </a:ext>
            </a:extLst>
          </p:cNvPr>
          <p:cNvSpPr txBox="1"/>
          <p:nvPr/>
        </p:nvSpPr>
        <p:spPr>
          <a:xfrm>
            <a:off x="8050937" y="3589635"/>
            <a:ext cx="4051413" cy="937143"/>
          </a:xfrm>
          <a:prstGeom prst="rect">
            <a:avLst/>
          </a:prstGeom>
          <a:solidFill>
            <a:srgbClr val="E8E4E1"/>
          </a:solidFill>
        </p:spPr>
        <p:txBody>
          <a:bodyPr wrap="square" tIns="144000" bIns="144000" rtlCol="0">
            <a:spAutoFit/>
          </a:bodyPr>
          <a:lstStyle/>
          <a:p>
            <a:pPr algn="l" rtl="0"/>
            <a:r>
              <a:rPr lang="nl" b="0" i="0" u="none" baseline="0">
                <a:solidFill>
                  <a:srgbClr val="C02327"/>
                </a:solidFill>
                <a:latin typeface="Arial" panose="020B0604020202020204" pitchFamily="34" charset="0"/>
                <a:cs typeface="+mn-cs"/>
                <a:sym typeface="Arial" panose="020B0604020202020204" pitchFamily="34" charset="0"/>
              </a:rPr>
              <a:t>3. Water en sanitair</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kan aan haar elementaire behoeften qua water en sanitair voldoen.</a:t>
            </a:r>
            <a:endParaRPr lang="nl" dirty="0">
              <a:solidFill>
                <a:schemeClr val="tx1"/>
              </a:solidFill>
              <a:latin typeface="Arial" panose="020B0604020202020204" pitchFamily="34" charset="0"/>
              <a:cs typeface="+mn-cs"/>
              <a:sym typeface="Arial" panose="020B0604020202020204" pitchFamily="34" charset="0"/>
            </a:endParaRPr>
          </a:p>
        </p:txBody>
      </p:sp>
      <p:sp>
        <p:nvSpPr>
          <p:cNvPr id="8" name="ZoneTexte 7">
            <a:extLst>
              <a:ext uri="{FF2B5EF4-FFF2-40B4-BE49-F238E27FC236}">
                <a16:creationId xmlns:a16="http://schemas.microsoft.com/office/drawing/2014/main" id="{A03771B7-09C2-4729-C762-3A09AC029E9F}"/>
              </a:ext>
            </a:extLst>
          </p:cNvPr>
          <p:cNvSpPr txBox="1"/>
          <p:nvPr/>
        </p:nvSpPr>
        <p:spPr>
          <a:xfrm>
            <a:off x="8050937" y="4841574"/>
            <a:ext cx="4051413" cy="937143"/>
          </a:xfrm>
          <a:prstGeom prst="rect">
            <a:avLst/>
          </a:prstGeom>
          <a:solidFill>
            <a:srgbClr val="E8E4E1"/>
          </a:solidFill>
        </p:spPr>
        <p:txBody>
          <a:bodyPr wrap="square" tIns="144000" bIns="144000" rtlCol="0">
            <a:spAutoFit/>
          </a:bodyPr>
          <a:lstStyle/>
          <a:p>
            <a:pPr algn="l" rtl="0"/>
            <a:r>
              <a:rPr lang="nl" b="0" i="0" u="none" baseline="0">
                <a:solidFill>
                  <a:srgbClr val="C02327"/>
                </a:solidFill>
                <a:latin typeface="Arial" panose="020B0604020202020204" pitchFamily="34" charset="0"/>
                <a:cs typeface="+mn-cs"/>
                <a:sym typeface="Arial" panose="020B0604020202020204" pitchFamily="34" charset="0"/>
              </a:rPr>
              <a:t>4. Opvang</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kan aan haar elementaire opvangbehoeften voldoen.</a:t>
            </a:r>
            <a:endParaRPr lang="nl" dirty="0">
              <a:solidFill>
                <a:schemeClr val="tx1"/>
              </a:solidFill>
              <a:latin typeface="Arial" panose="020B0604020202020204" pitchFamily="34" charset="0"/>
              <a:cs typeface="+mn-cs"/>
              <a:sym typeface="Arial" panose="020B0604020202020204" pitchFamily="34" charset="0"/>
            </a:endParaRPr>
          </a:p>
        </p:txBody>
      </p:sp>
      <p:sp>
        <p:nvSpPr>
          <p:cNvPr id="9" name="ZoneTexte 8">
            <a:extLst>
              <a:ext uri="{FF2B5EF4-FFF2-40B4-BE49-F238E27FC236}">
                <a16:creationId xmlns:a16="http://schemas.microsoft.com/office/drawing/2014/main" id="{CD56AC19-04FB-2015-3B98-81E16BFCBF61}"/>
              </a:ext>
            </a:extLst>
          </p:cNvPr>
          <p:cNvSpPr txBox="1"/>
          <p:nvPr/>
        </p:nvSpPr>
        <p:spPr>
          <a:xfrm>
            <a:off x="8050936" y="6013954"/>
            <a:ext cx="4051413" cy="937143"/>
          </a:xfrm>
          <a:prstGeom prst="rect">
            <a:avLst/>
          </a:prstGeom>
          <a:solidFill>
            <a:srgbClr val="E8E4E1"/>
          </a:solidFill>
        </p:spPr>
        <p:txBody>
          <a:bodyPr wrap="square" tIns="144000" bIns="144000" rtlCol="0">
            <a:spAutoFit/>
          </a:bodyPr>
          <a:lstStyle/>
          <a:p>
            <a:pPr algn="l" rtl="0"/>
            <a:r>
              <a:rPr lang="nl" b="0" i="0" u="none" baseline="0">
                <a:solidFill>
                  <a:srgbClr val="C02327"/>
                </a:solidFill>
                <a:latin typeface="Arial" panose="020B0604020202020204" pitchFamily="34" charset="0"/>
                <a:cs typeface="+mn-cs"/>
                <a:sym typeface="Arial" panose="020B0604020202020204" pitchFamily="34" charset="0"/>
              </a:rPr>
              <a:t>5. Voedsel- en voedingsveiligheid</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kan aan haar elementaire voedingsbehoeften voldoen.</a:t>
            </a:r>
            <a:endParaRPr lang="nl" dirty="0">
              <a:solidFill>
                <a:schemeClr val="tx1"/>
              </a:solidFill>
              <a:latin typeface="Arial" panose="020B0604020202020204" pitchFamily="34" charset="0"/>
              <a:cs typeface="+mn-cs"/>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8" name="Google Shape;258;g1f4e18404b9_0_24"/>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386942" y="0"/>
            <a:ext cx="7805057" cy="6857999"/>
          </a:xfrm>
          <a:prstGeom prst="rect">
            <a:avLst/>
          </a:prstGeom>
          <a:noFill/>
          <a:ln>
            <a:noFill/>
          </a:ln>
        </p:spPr>
      </p:pic>
      <p:sp>
        <p:nvSpPr>
          <p:cNvPr id="2" name="Google Shape;248;g1f4e18404b9_0_0">
            <a:extLst>
              <a:ext uri="{FF2B5EF4-FFF2-40B4-BE49-F238E27FC236}">
                <a16:creationId xmlns:a16="http://schemas.microsoft.com/office/drawing/2014/main" id="{67EE1730-6123-7377-D7C0-43314724899F}"/>
              </a:ext>
            </a:extLst>
          </p:cNvPr>
          <p:cNvSpPr/>
          <p:nvPr/>
        </p:nvSpPr>
        <p:spPr>
          <a:xfrm>
            <a:off x="-16474" y="-5348"/>
            <a:ext cx="4403416"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 name="Google Shape;249;g1f4e18404b9_0_0">
            <a:extLst>
              <a:ext uri="{FF2B5EF4-FFF2-40B4-BE49-F238E27FC236}">
                <a16:creationId xmlns:a16="http://schemas.microsoft.com/office/drawing/2014/main" id="{0E625CC7-E3F6-7A53-ACFA-5FF3CBD6AC4A}"/>
              </a:ext>
            </a:extLst>
          </p:cNvPr>
          <p:cNvSpPr txBox="1"/>
          <p:nvPr/>
        </p:nvSpPr>
        <p:spPr>
          <a:xfrm>
            <a:off x="304801" y="795282"/>
            <a:ext cx="3889826"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11 kenmerkende dimensies van veerkracht</a:t>
            </a:r>
          </a:p>
          <a:p>
            <a:pPr marL="0" marR="0" lvl="0" indent="0" algn="l" rtl="0">
              <a:spcBef>
                <a:spcPts val="0"/>
              </a:spcBef>
              <a:spcAft>
                <a:spcPts val="600"/>
              </a:spcAft>
              <a:buClr>
                <a:schemeClr val="lt1"/>
              </a:buClr>
              <a:buSzPts val="4400"/>
              <a:buFont typeface="Arial"/>
              <a:buNone/>
            </a:pP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600"/>
              </a:spcAft>
              <a:buClr>
                <a:schemeClr val="lt1"/>
              </a:buClr>
              <a:buSzPts val="4400"/>
              <a:buFont typeface="Arial"/>
              <a:buNone/>
            </a:pPr>
            <a:endParaRPr lang="nl"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ZoneTexte 3">
            <a:extLst>
              <a:ext uri="{FF2B5EF4-FFF2-40B4-BE49-F238E27FC236}">
                <a16:creationId xmlns:a16="http://schemas.microsoft.com/office/drawing/2014/main" id="{94204216-129D-FBF7-C968-C80C695EABAD}"/>
              </a:ext>
            </a:extLst>
          </p:cNvPr>
          <p:cNvSpPr txBox="1"/>
          <p:nvPr/>
        </p:nvSpPr>
        <p:spPr>
          <a:xfrm>
            <a:off x="4386942" y="164656"/>
            <a:ext cx="2805320" cy="721700"/>
          </a:xfrm>
          <a:prstGeom prst="rect">
            <a:avLst/>
          </a:prstGeom>
          <a:solidFill>
            <a:srgbClr val="E5E5E5"/>
          </a:solidFill>
        </p:spPr>
        <p:txBody>
          <a:bodyPr wrap="square" tIns="144000" bIns="144000" rtlCol="0">
            <a:spAutoFit/>
          </a:bodyPr>
          <a:lstStyle/>
          <a:p>
            <a:pPr algn="l" rtl="0"/>
            <a:r>
              <a:rPr lang="nl" b="0" i="0" u="none" baseline="0">
                <a:solidFill>
                  <a:schemeClr val="tx1"/>
                </a:solidFill>
                <a:latin typeface="Arial" panose="020B0604020202020204" pitchFamily="34" charset="0"/>
                <a:cs typeface="+mn-cs"/>
                <a:sym typeface="Arial" panose="020B0604020202020204" pitchFamily="34" charset="0"/>
              </a:rPr>
              <a:t>2. Een veerkrachtige gemeenschap beschikt over economische opportuniteiten.</a:t>
            </a:r>
            <a:endParaRPr lang="nl" dirty="0">
              <a:solidFill>
                <a:schemeClr val="tx1"/>
              </a:solidFill>
              <a:latin typeface="Arial" panose="020B0604020202020204" pitchFamily="34" charset="0"/>
              <a:cs typeface="+mn-cs"/>
              <a:sym typeface="Arial" panose="020B0604020202020204" pitchFamily="34" charset="0"/>
            </a:endParaRPr>
          </a:p>
        </p:txBody>
      </p:sp>
      <p:sp>
        <p:nvSpPr>
          <p:cNvPr id="5" name="ZoneTexte 4">
            <a:extLst>
              <a:ext uri="{FF2B5EF4-FFF2-40B4-BE49-F238E27FC236}">
                <a16:creationId xmlns:a16="http://schemas.microsoft.com/office/drawing/2014/main" id="{524D4914-5A1B-7775-566D-CC1298B38578}"/>
              </a:ext>
            </a:extLst>
          </p:cNvPr>
          <p:cNvSpPr txBox="1"/>
          <p:nvPr/>
        </p:nvSpPr>
        <p:spPr>
          <a:xfrm>
            <a:off x="4386942" y="1446609"/>
            <a:ext cx="2960530" cy="1152587"/>
          </a:xfrm>
          <a:prstGeom prst="rect">
            <a:avLst/>
          </a:prstGeom>
          <a:solidFill>
            <a:srgbClr val="E5E5E5"/>
          </a:solidFill>
        </p:spPr>
        <p:txBody>
          <a:bodyPr wrap="square" tIns="144000" bIns="144000" rtlCol="0">
            <a:spAutoFit/>
          </a:bodyPr>
          <a:lstStyle/>
          <a:p>
            <a:pPr algn="l" rtl="0"/>
            <a:r>
              <a:rPr lang="nl" b="0" i="0" u="none" baseline="0" dirty="0">
                <a:solidFill>
                  <a:schemeClr val="tx1"/>
                </a:solidFill>
                <a:latin typeface="Arial" panose="020B0604020202020204" pitchFamily="34" charset="0"/>
                <a:cs typeface="+mn-cs"/>
                <a:sym typeface="Arial" panose="020B0604020202020204" pitchFamily="34" charset="0"/>
              </a:rPr>
              <a:t>3. Een veerkrachtige gemeenschap heeft goed onderhouden infrastructuur en toegankelijke diensten.</a:t>
            </a:r>
            <a:endParaRPr lang="nl" dirty="0">
              <a:solidFill>
                <a:schemeClr val="tx1"/>
              </a:solidFill>
              <a:latin typeface="Arial" panose="020B0604020202020204" pitchFamily="34" charset="0"/>
              <a:cs typeface="+mn-cs"/>
              <a:sym typeface="Arial" panose="020B0604020202020204" pitchFamily="34" charset="0"/>
            </a:endParaRPr>
          </a:p>
        </p:txBody>
      </p:sp>
      <p:sp>
        <p:nvSpPr>
          <p:cNvPr id="6" name="ZoneTexte 5">
            <a:extLst>
              <a:ext uri="{FF2B5EF4-FFF2-40B4-BE49-F238E27FC236}">
                <a16:creationId xmlns:a16="http://schemas.microsoft.com/office/drawing/2014/main" id="{D177FAF0-F16C-9184-5614-3B78D8842A44}"/>
              </a:ext>
            </a:extLst>
          </p:cNvPr>
          <p:cNvSpPr txBox="1"/>
          <p:nvPr/>
        </p:nvSpPr>
        <p:spPr>
          <a:xfrm>
            <a:off x="4386941" y="2778471"/>
            <a:ext cx="2960531" cy="937143"/>
          </a:xfrm>
          <a:prstGeom prst="rect">
            <a:avLst/>
          </a:prstGeom>
          <a:solidFill>
            <a:srgbClr val="E5E5E5"/>
          </a:solidFill>
        </p:spPr>
        <p:txBody>
          <a:bodyPr wrap="square" tIns="144000" bIns="144000" rtlCol="0">
            <a:spAutoFit/>
          </a:bodyPr>
          <a:lstStyle/>
          <a:p>
            <a:pPr algn="l" rtl="0"/>
            <a:r>
              <a:rPr lang="nl" b="0" i="0" u="none" baseline="0" dirty="0">
                <a:solidFill>
                  <a:schemeClr val="tx1"/>
                </a:solidFill>
                <a:latin typeface="Arial" panose="020B0604020202020204" pitchFamily="34" charset="0"/>
                <a:cs typeface="+mn-cs"/>
                <a:sym typeface="Arial" panose="020B0604020202020204" pitchFamily="34" charset="0"/>
              </a:rPr>
              <a:t>4. Een veerkrachtige gemeenschap kan haar natuurlijke hulpbronnen beheren.</a:t>
            </a:r>
            <a:endParaRPr lang="nl" dirty="0">
              <a:solidFill>
                <a:schemeClr val="tx1"/>
              </a:solidFill>
              <a:latin typeface="Arial" panose="020B0604020202020204" pitchFamily="34" charset="0"/>
              <a:cs typeface="+mn-cs"/>
              <a:sym typeface="Arial" panose="020B0604020202020204" pitchFamily="34" charset="0"/>
            </a:endParaRPr>
          </a:p>
        </p:txBody>
      </p:sp>
      <p:sp>
        <p:nvSpPr>
          <p:cNvPr id="8" name="ZoneTexte 7">
            <a:extLst>
              <a:ext uri="{FF2B5EF4-FFF2-40B4-BE49-F238E27FC236}">
                <a16:creationId xmlns:a16="http://schemas.microsoft.com/office/drawing/2014/main" id="{8FB9F3F6-31EA-B89C-3A84-24D2138F2AE7}"/>
              </a:ext>
            </a:extLst>
          </p:cNvPr>
          <p:cNvSpPr txBox="1"/>
          <p:nvPr/>
        </p:nvSpPr>
        <p:spPr>
          <a:xfrm>
            <a:off x="4386942" y="4096535"/>
            <a:ext cx="2805320" cy="721700"/>
          </a:xfrm>
          <a:prstGeom prst="rect">
            <a:avLst/>
          </a:prstGeom>
          <a:solidFill>
            <a:srgbClr val="E5E5E5"/>
          </a:solidFill>
        </p:spPr>
        <p:txBody>
          <a:bodyPr wrap="square" tIns="144000" bIns="144000" rtlCol="0">
            <a:spAutoFit/>
          </a:bodyPr>
          <a:lstStyle/>
          <a:p>
            <a:pPr algn="l" rtl="0"/>
            <a:r>
              <a:rPr lang="nl" b="0" i="0" u="none" baseline="0">
                <a:solidFill>
                  <a:schemeClr val="tx1"/>
                </a:solidFill>
                <a:latin typeface="Arial" panose="020B0604020202020204" pitchFamily="34" charset="0"/>
                <a:cs typeface="+mn-cs"/>
                <a:sym typeface="Arial" panose="020B0604020202020204" pitchFamily="34" charset="0"/>
              </a:rPr>
              <a:t>5. Een veerkrachtige gemeenschap is sociaal samenhangend.</a:t>
            </a:r>
            <a:endParaRPr lang="nl" dirty="0">
              <a:solidFill>
                <a:schemeClr val="tx1"/>
              </a:solidFill>
              <a:latin typeface="Arial" panose="020B0604020202020204" pitchFamily="34" charset="0"/>
              <a:cs typeface="+mn-cs"/>
              <a:sym typeface="Arial" panose="020B0604020202020204" pitchFamily="34" charset="0"/>
            </a:endParaRPr>
          </a:p>
        </p:txBody>
      </p:sp>
      <p:sp>
        <p:nvSpPr>
          <p:cNvPr id="9" name="ZoneTexte 8">
            <a:extLst>
              <a:ext uri="{FF2B5EF4-FFF2-40B4-BE49-F238E27FC236}">
                <a16:creationId xmlns:a16="http://schemas.microsoft.com/office/drawing/2014/main" id="{D19A07E4-B7B5-F788-67A8-DFEF0FF2D063}"/>
              </a:ext>
            </a:extLst>
          </p:cNvPr>
          <p:cNvSpPr txBox="1"/>
          <p:nvPr/>
        </p:nvSpPr>
        <p:spPr>
          <a:xfrm>
            <a:off x="4446884" y="5971644"/>
            <a:ext cx="2805320" cy="721700"/>
          </a:xfrm>
          <a:prstGeom prst="rect">
            <a:avLst/>
          </a:prstGeom>
          <a:solidFill>
            <a:srgbClr val="E5E5E5"/>
          </a:solidFill>
        </p:spPr>
        <p:txBody>
          <a:bodyPr wrap="square" tIns="144000" bIns="144000" rtlCol="0">
            <a:spAutoFit/>
          </a:bodyPr>
          <a:lstStyle/>
          <a:p>
            <a:pPr algn="l" rtl="0"/>
            <a:r>
              <a:rPr lang="nl" b="0" i="0" u="none" baseline="0">
                <a:solidFill>
                  <a:schemeClr val="tx1"/>
                </a:solidFill>
                <a:latin typeface="Arial" panose="020B0604020202020204" pitchFamily="34" charset="0"/>
                <a:cs typeface="+mn-cs"/>
                <a:sym typeface="Arial" panose="020B0604020202020204" pitchFamily="34" charset="0"/>
              </a:rPr>
              <a:t>6. Een veerkrachtige gemeenschap is verbonden.</a:t>
            </a:r>
            <a:endParaRPr lang="nl" dirty="0">
              <a:solidFill>
                <a:schemeClr val="tx1"/>
              </a:solidFill>
              <a:latin typeface="Arial" panose="020B0604020202020204" pitchFamily="34" charset="0"/>
              <a:cs typeface="+mn-cs"/>
              <a:sym typeface="Arial" panose="020B0604020202020204" pitchFamily="34" charset="0"/>
            </a:endParaRPr>
          </a:p>
        </p:txBody>
      </p:sp>
      <p:sp>
        <p:nvSpPr>
          <p:cNvPr id="10" name="ZoneTexte 9">
            <a:extLst>
              <a:ext uri="{FF2B5EF4-FFF2-40B4-BE49-F238E27FC236}">
                <a16:creationId xmlns:a16="http://schemas.microsoft.com/office/drawing/2014/main" id="{1BC2C173-9D10-121E-A575-2F22F0BFFD60}"/>
              </a:ext>
            </a:extLst>
          </p:cNvPr>
          <p:cNvSpPr txBox="1"/>
          <p:nvPr/>
        </p:nvSpPr>
        <p:spPr>
          <a:xfrm>
            <a:off x="7971030" y="164656"/>
            <a:ext cx="4109807" cy="1082550"/>
          </a:xfrm>
          <a:prstGeom prst="rect">
            <a:avLst/>
          </a:prstGeom>
          <a:solidFill>
            <a:srgbClr val="E5E5E5"/>
          </a:solidFill>
        </p:spPr>
        <p:txBody>
          <a:bodyPr wrap="square" tIns="144000" bIns="288000" rtlCol="0">
            <a:spAutoFit/>
          </a:bodyPr>
          <a:lstStyle/>
          <a:p>
            <a:pPr algn="l" rtl="0"/>
            <a:r>
              <a:rPr lang="nl" b="0" i="0" u="none" baseline="0" dirty="0">
                <a:solidFill>
                  <a:srgbClr val="787878"/>
                </a:solidFill>
                <a:latin typeface="Arial" panose="020B0604020202020204" pitchFamily="34" charset="0"/>
                <a:cs typeface="+mn-cs"/>
                <a:sym typeface="Arial" panose="020B0604020202020204" pitchFamily="34" charset="0"/>
              </a:rPr>
              <a:t>6. Beschikt over economische opportuniteiten</a:t>
            </a:r>
          </a:p>
          <a:p>
            <a:pPr algn="l" rtl="0"/>
            <a:r>
              <a:rPr lang="nl" b="0" i="0" u="none" baseline="0" dirty="0">
                <a:solidFill>
                  <a:schemeClr val="tx1"/>
                </a:solidFill>
                <a:latin typeface="Arial" panose="020B0604020202020204" pitchFamily="34" charset="0"/>
                <a:cs typeface="+mn-cs"/>
                <a:sym typeface="Arial" panose="020B0604020202020204" pitchFamily="34" charset="0"/>
              </a:rPr>
              <a:t>Een veerkrachtige gemeenschap beschikt over verschillende economische opportuniteiten.</a:t>
            </a:r>
            <a:endParaRPr lang="nl" dirty="0">
              <a:solidFill>
                <a:schemeClr val="tx1"/>
              </a:solidFill>
              <a:latin typeface="Arial" panose="020B0604020202020204" pitchFamily="34" charset="0"/>
              <a:cs typeface="+mn-cs"/>
              <a:sym typeface="Arial" panose="020B0604020202020204" pitchFamily="34" charset="0"/>
            </a:endParaRPr>
          </a:p>
        </p:txBody>
      </p:sp>
      <p:sp>
        <p:nvSpPr>
          <p:cNvPr id="11" name="ZoneTexte 10">
            <a:extLst>
              <a:ext uri="{FF2B5EF4-FFF2-40B4-BE49-F238E27FC236}">
                <a16:creationId xmlns:a16="http://schemas.microsoft.com/office/drawing/2014/main" id="{62FD4680-B8CE-28DB-5737-C7E33C156D28}"/>
              </a:ext>
            </a:extLst>
          </p:cNvPr>
          <p:cNvSpPr txBox="1"/>
          <p:nvPr/>
        </p:nvSpPr>
        <p:spPr>
          <a:xfrm>
            <a:off x="7971031" y="1543428"/>
            <a:ext cx="4109806" cy="937143"/>
          </a:xfrm>
          <a:prstGeom prst="rect">
            <a:avLst/>
          </a:prstGeom>
          <a:solidFill>
            <a:srgbClr val="E5E5E5"/>
          </a:solidFill>
        </p:spPr>
        <p:txBody>
          <a:bodyPr wrap="square" tIns="144000" bIns="144000" rtlCol="0">
            <a:spAutoFit/>
          </a:bodyPr>
          <a:lstStyle/>
          <a:p>
            <a:pPr algn="l" rtl="0"/>
            <a:r>
              <a:rPr lang="nl" b="0" i="0" u="none" baseline="0">
                <a:solidFill>
                  <a:srgbClr val="787878"/>
                </a:solidFill>
                <a:latin typeface="Arial" panose="020B0604020202020204" pitchFamily="34" charset="0"/>
                <a:cs typeface="+mn-cs"/>
                <a:sym typeface="Arial" panose="020B0604020202020204" pitchFamily="34" charset="0"/>
              </a:rPr>
              <a:t>7. Infrastructuur en diensten</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heeft goed onderhouden en toegankelijke infrastructuur en diensten.</a:t>
            </a:r>
            <a:endParaRPr lang="nl" dirty="0">
              <a:solidFill>
                <a:schemeClr val="tx1"/>
              </a:solidFill>
              <a:latin typeface="Arial" panose="020B0604020202020204" pitchFamily="34" charset="0"/>
              <a:cs typeface="+mn-cs"/>
              <a:sym typeface="Arial" panose="020B0604020202020204" pitchFamily="34" charset="0"/>
            </a:endParaRPr>
          </a:p>
        </p:txBody>
      </p:sp>
      <p:sp>
        <p:nvSpPr>
          <p:cNvPr id="12" name="ZoneTexte 11">
            <a:extLst>
              <a:ext uri="{FF2B5EF4-FFF2-40B4-BE49-F238E27FC236}">
                <a16:creationId xmlns:a16="http://schemas.microsoft.com/office/drawing/2014/main" id="{98B389E9-D73B-D594-D17A-976789BAF1FC}"/>
              </a:ext>
            </a:extLst>
          </p:cNvPr>
          <p:cNvSpPr txBox="1"/>
          <p:nvPr/>
        </p:nvSpPr>
        <p:spPr>
          <a:xfrm>
            <a:off x="7971031" y="2727681"/>
            <a:ext cx="4109806" cy="1152587"/>
          </a:xfrm>
          <a:prstGeom prst="rect">
            <a:avLst/>
          </a:prstGeom>
          <a:solidFill>
            <a:srgbClr val="E5E5E5"/>
          </a:solidFill>
        </p:spPr>
        <p:txBody>
          <a:bodyPr wrap="square" tIns="144000" bIns="144000" rtlCol="0">
            <a:spAutoFit/>
          </a:bodyPr>
          <a:lstStyle/>
          <a:p>
            <a:pPr algn="l" rtl="0"/>
            <a:r>
              <a:rPr lang="nl" b="0" i="0" u="none" baseline="0">
                <a:solidFill>
                  <a:srgbClr val="787878"/>
                </a:solidFill>
                <a:latin typeface="Arial" panose="020B0604020202020204" pitchFamily="34" charset="0"/>
                <a:cs typeface="+mn-cs"/>
                <a:sym typeface="Arial" panose="020B0604020202020204" pitchFamily="34" charset="0"/>
              </a:rPr>
              <a:t>8. Beheer van natuurlijke hulpbronnen</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heeft toegang tot natuurlijke hulpbronnen en springt er qua beheer en gebruik duurzaam mee om.</a:t>
            </a:r>
            <a:endParaRPr lang="nl" dirty="0">
              <a:solidFill>
                <a:schemeClr val="tx1"/>
              </a:solidFill>
              <a:latin typeface="Arial" panose="020B0604020202020204" pitchFamily="34" charset="0"/>
              <a:cs typeface="+mn-cs"/>
              <a:sym typeface="Arial" panose="020B0604020202020204" pitchFamily="34" charset="0"/>
            </a:endParaRPr>
          </a:p>
        </p:txBody>
      </p:sp>
      <p:sp>
        <p:nvSpPr>
          <p:cNvPr id="13" name="ZoneTexte 12">
            <a:extLst>
              <a:ext uri="{FF2B5EF4-FFF2-40B4-BE49-F238E27FC236}">
                <a16:creationId xmlns:a16="http://schemas.microsoft.com/office/drawing/2014/main" id="{41613ACF-E172-C048-3857-5FB8E6830841}"/>
              </a:ext>
            </a:extLst>
          </p:cNvPr>
          <p:cNvSpPr txBox="1"/>
          <p:nvPr/>
        </p:nvSpPr>
        <p:spPr>
          <a:xfrm>
            <a:off x="7971031" y="4096535"/>
            <a:ext cx="4109806" cy="721700"/>
          </a:xfrm>
          <a:prstGeom prst="rect">
            <a:avLst/>
          </a:prstGeom>
          <a:solidFill>
            <a:srgbClr val="E5E5E5"/>
          </a:solidFill>
        </p:spPr>
        <p:txBody>
          <a:bodyPr wrap="square" tIns="144000" bIns="144000" rtlCol="0">
            <a:spAutoFit/>
          </a:bodyPr>
          <a:lstStyle/>
          <a:p>
            <a:pPr algn="l" rtl="0"/>
            <a:r>
              <a:rPr lang="nl" b="0" i="0" u="none" baseline="0">
                <a:solidFill>
                  <a:srgbClr val="787878"/>
                </a:solidFill>
                <a:latin typeface="Arial" panose="020B0604020202020204" pitchFamily="34" charset="0"/>
                <a:cs typeface="+mn-cs"/>
                <a:sym typeface="Arial" panose="020B0604020202020204" pitchFamily="34" charset="0"/>
              </a:rPr>
              <a:t>9. Sociale cohesie</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is sociaal samenhangend.</a:t>
            </a:r>
            <a:endParaRPr lang="nl" dirty="0">
              <a:solidFill>
                <a:schemeClr val="tx1"/>
              </a:solidFill>
              <a:latin typeface="Arial" panose="020B0604020202020204" pitchFamily="34" charset="0"/>
              <a:cs typeface="+mn-cs"/>
              <a:sym typeface="Arial" panose="020B0604020202020204" pitchFamily="34" charset="0"/>
            </a:endParaRPr>
          </a:p>
        </p:txBody>
      </p:sp>
      <p:sp>
        <p:nvSpPr>
          <p:cNvPr id="14" name="ZoneTexte 13">
            <a:extLst>
              <a:ext uri="{FF2B5EF4-FFF2-40B4-BE49-F238E27FC236}">
                <a16:creationId xmlns:a16="http://schemas.microsoft.com/office/drawing/2014/main" id="{597D87D9-BD4F-7CFA-75B8-2A5807B28E9B}"/>
              </a:ext>
            </a:extLst>
          </p:cNvPr>
          <p:cNvSpPr txBox="1"/>
          <p:nvPr/>
        </p:nvSpPr>
        <p:spPr>
          <a:xfrm>
            <a:off x="7971031" y="5034502"/>
            <a:ext cx="4109806" cy="721700"/>
          </a:xfrm>
          <a:prstGeom prst="rect">
            <a:avLst/>
          </a:prstGeom>
          <a:solidFill>
            <a:srgbClr val="E5E5E5"/>
          </a:solidFill>
        </p:spPr>
        <p:txBody>
          <a:bodyPr wrap="square" tIns="144000" bIns="144000" rtlCol="0">
            <a:spAutoFit/>
          </a:bodyPr>
          <a:lstStyle/>
          <a:p>
            <a:pPr algn="l" rtl="0"/>
            <a:r>
              <a:rPr lang="nl" b="0" i="0" u="none" baseline="0">
                <a:solidFill>
                  <a:srgbClr val="787878"/>
                </a:solidFill>
                <a:latin typeface="Arial" panose="020B0604020202020204" pitchFamily="34" charset="0"/>
                <a:cs typeface="+mn-cs"/>
                <a:sym typeface="Arial" panose="020B0604020202020204" pitchFamily="34" charset="0"/>
              </a:rPr>
              <a:t>10. Inclusiviteit</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is inclusief.</a:t>
            </a:r>
            <a:endParaRPr lang="nl" dirty="0">
              <a:solidFill>
                <a:schemeClr val="tx1"/>
              </a:solidFill>
              <a:latin typeface="Arial" panose="020B0604020202020204" pitchFamily="34" charset="0"/>
              <a:cs typeface="+mn-cs"/>
              <a:sym typeface="Arial" panose="020B0604020202020204" pitchFamily="34" charset="0"/>
            </a:endParaRPr>
          </a:p>
        </p:txBody>
      </p:sp>
      <p:sp>
        <p:nvSpPr>
          <p:cNvPr id="15" name="ZoneTexte 14">
            <a:extLst>
              <a:ext uri="{FF2B5EF4-FFF2-40B4-BE49-F238E27FC236}">
                <a16:creationId xmlns:a16="http://schemas.microsoft.com/office/drawing/2014/main" id="{2D903F85-900C-D558-6DF2-7F1389BF218E}"/>
              </a:ext>
            </a:extLst>
          </p:cNvPr>
          <p:cNvSpPr txBox="1"/>
          <p:nvPr/>
        </p:nvSpPr>
        <p:spPr>
          <a:xfrm>
            <a:off x="7971030" y="5996264"/>
            <a:ext cx="4109806" cy="721700"/>
          </a:xfrm>
          <a:prstGeom prst="rect">
            <a:avLst/>
          </a:prstGeom>
          <a:solidFill>
            <a:srgbClr val="E5E5E5"/>
          </a:solidFill>
        </p:spPr>
        <p:txBody>
          <a:bodyPr wrap="square" tIns="144000" bIns="144000" rtlCol="0">
            <a:spAutoFit/>
          </a:bodyPr>
          <a:lstStyle/>
          <a:p>
            <a:pPr algn="l" rtl="0"/>
            <a:r>
              <a:rPr lang="nl" b="0" i="0" u="none" baseline="0">
                <a:solidFill>
                  <a:srgbClr val="787878"/>
                </a:solidFill>
                <a:latin typeface="Arial" panose="020B0604020202020204" pitchFamily="34" charset="0"/>
                <a:cs typeface="+mn-cs"/>
                <a:sym typeface="Arial" panose="020B0604020202020204" pitchFamily="34" charset="0"/>
              </a:rPr>
              <a:t>11. Verbondenheid</a:t>
            </a:r>
          </a:p>
          <a:p>
            <a:pPr algn="l" rtl="0"/>
            <a:r>
              <a:rPr lang="nl" b="0" i="0" u="none" baseline="0">
                <a:solidFill>
                  <a:schemeClr val="tx1"/>
                </a:solidFill>
                <a:latin typeface="Arial" panose="020B0604020202020204" pitchFamily="34" charset="0"/>
                <a:cs typeface="+mn-cs"/>
                <a:sym typeface="Arial" panose="020B0604020202020204" pitchFamily="34" charset="0"/>
              </a:rPr>
              <a:t>Een veerkrachtige gemeenschap is verbonden.</a:t>
            </a:r>
            <a:endParaRPr lang="nl" dirty="0">
              <a:solidFill>
                <a:schemeClr val="tx1"/>
              </a:solidFill>
              <a:latin typeface="Arial" panose="020B0604020202020204" pitchFamily="34" charset="0"/>
              <a:cs typeface="+mn-cs"/>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8" name="Google Shape;358;p21" descr="Text&#10;&#10;Description automatically generated"/>
          <p:cNvPicPr preferRelativeResize="0"/>
          <p:nvPr/>
        </p:nvPicPr>
        <p:blipFill rotWithShape="1">
          <a:blip r:embed="rId3">
            <a:alphaModFix/>
          </a:blip>
          <a:srcRect b="45931"/>
          <a:stretch/>
        </p:blipFill>
        <p:spPr>
          <a:xfrm>
            <a:off x="3254829" y="1"/>
            <a:ext cx="8952203" cy="6857998"/>
          </a:xfrm>
          <a:prstGeom prst="rect">
            <a:avLst/>
          </a:prstGeom>
          <a:noFill/>
          <a:ln>
            <a:noFill/>
          </a:ln>
        </p:spPr>
      </p:pic>
      <p:sp>
        <p:nvSpPr>
          <p:cNvPr id="356" name="Google Shape;356;p21"/>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7" name="Google Shape;357;p21"/>
          <p:cNvSpPr txBox="1"/>
          <p:nvPr/>
        </p:nvSpPr>
        <p:spPr>
          <a:xfrm>
            <a:off x="272142" y="1516468"/>
            <a:ext cx="3810000"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nl" sz="2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Gemeenschappelijk rampenplan</a:t>
            </a:r>
            <a:endParaRPr lang="nl" sz="28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nl" sz="24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Een document dat beschrijft hoe de gemeenschap omgaat met een ramp.</a:t>
            </a:r>
            <a:endParaRPr lang="nl"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lang="nl" sz="24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nl" sz="24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Grootste gevaren.</a:t>
            </a:r>
            <a:endParaRPr lang="nl"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lang="nl" sz="24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nl" sz="24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Beschrijf welke acties de gemeenschap voor, tijdens en na een gebeurtenis onderneemt.</a:t>
            </a:r>
            <a:endParaRPr lang="nl"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p:nvPr/>
        </p:nvSpPr>
        <p:spPr>
          <a:xfrm>
            <a:off x="-1619" y="0"/>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4" name="Google Shape;264;p12"/>
          <p:cNvSpPr txBox="1"/>
          <p:nvPr/>
        </p:nvSpPr>
        <p:spPr>
          <a:xfrm>
            <a:off x="449033" y="997487"/>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4000" b="1"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a:t>
            </a:r>
            <a:endParaRPr lang="nl" sz="4000" b="1"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4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Wat moet een gemeenschapskaart bevatten?</a:t>
            </a:r>
            <a:endParaRPr lang="nl"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65" name="Google Shape;265;p12"/>
          <p:cNvSpPr txBox="1"/>
          <p:nvPr/>
        </p:nvSpPr>
        <p:spPr>
          <a:xfrm>
            <a:off x="4660085" y="1574431"/>
            <a:ext cx="7329134" cy="442476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nl" sz="2400" b="0" i="0" u="none" baseline="0">
                <a:solidFill>
                  <a:srgbClr val="00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Een </a:t>
            </a:r>
            <a:r>
              <a:rPr lang="nl" sz="2400" b="1" i="0" u="none" baseline="0">
                <a:solidFill>
                  <a:srgbClr val="FF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gemeenschapskaart </a:t>
            </a:r>
            <a:r>
              <a:rPr lang="nl" sz="2400" b="0" i="0" u="none" baseline="0">
                <a:solidFill>
                  <a:srgbClr val="00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maakt het mogelijk om problemen te koppelen aan bepaalde plaatsen en maakt informatie makkelijk zichtbaar.</a:t>
            </a:r>
            <a:endParaRPr lang="nl" sz="2400" dirty="0">
              <a:solidFill>
                <a:srgbClr val="00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2400" dirty="0">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nl" sz="2400" b="1" i="0" u="none" baseline="0">
                <a:solidFill>
                  <a:srgbClr val="FF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Identificeer het type informatie </a:t>
            </a:r>
            <a:r>
              <a:rPr lang="nl" sz="2400" b="0" i="0" u="none" baseline="0">
                <a:solidFill>
                  <a:srgbClr val="00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dat de gemeenschapskaart zou moeten bevatten en </a:t>
            </a:r>
            <a:r>
              <a:rPr lang="nl" sz="2400" b="1" i="0" u="none" baseline="0">
                <a:solidFill>
                  <a:srgbClr val="FF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waar u deze informatie kunt vinden.</a:t>
            </a:r>
            <a:endParaRPr lang="nl" sz="2400" b="1" dirty="0">
              <a:solidFill>
                <a:srgbClr val="FF0000">
                  <a:lumMod val="100000"/>
                </a:srgb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2000" dirty="0">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nl" sz="2000" b="0" i="0" u="none" baseline="0">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 </a:t>
            </a:r>
            <a:endParaRPr lang="nl" sz="2000" dirty="0">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2000" dirty="0">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sz="20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f4e18404b9_0_48"/>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6" name="Google Shape;276;g1f4e18404b9_0_48"/>
          <p:cNvSpPr txBox="1"/>
          <p:nvPr/>
        </p:nvSpPr>
        <p:spPr>
          <a:xfrm>
            <a:off x="474852" y="638259"/>
            <a:ext cx="3719773" cy="4494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 kaart brengen van een gemeenschap</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Risico, bedreigingen en kwetsbaarheid</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Een CDRT heeft als doel de gemeenschap volgende zaken te laten bepalen: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77" name="Google Shape;277;g1f4e18404b9_0_48"/>
          <p:cNvSpPr txBox="1"/>
          <p:nvPr/>
        </p:nvSpPr>
        <p:spPr>
          <a:xfrm>
            <a:off x="4685905" y="1083541"/>
            <a:ext cx="6940038" cy="45181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rgbClr val="E42D38"/>
              </a:buClr>
              <a:buSzPts val="2700"/>
              <a:buFont typeface="Noto Sans Symbols"/>
              <a:buChar char="✔"/>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Wat zijn de belangrijkste bedreigingen en gevaren voor de gemeenschap</a:t>
            </a: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2200" b="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171450" algn="l" rtl="0">
              <a:lnSpc>
                <a:spcPct val="90000"/>
              </a:lnSpc>
              <a:spcBef>
                <a:spcPts val="1000"/>
              </a:spcBef>
              <a:spcAft>
                <a:spcPts val="0"/>
              </a:spcAft>
              <a:buClr>
                <a:srgbClr val="E42D38"/>
              </a:buClr>
              <a:buSzPts val="2700"/>
              <a:buFont typeface="Noto Sans Symbols"/>
              <a:buNone/>
            </a:pPr>
            <a:endParaRPr lang="nl"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Clr>
                <a:srgbClr val="E42D38"/>
              </a:buClr>
              <a:buSzPts val="2700"/>
              <a:buFont typeface="Noto Sans Symbols"/>
              <a:buChar char="✔"/>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Wie en wat kan worden getroffen?</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171450" algn="l" rtl="0">
              <a:lnSpc>
                <a:spcPct val="90000"/>
              </a:lnSpc>
              <a:spcBef>
                <a:spcPts val="1000"/>
              </a:spcBef>
              <a:spcAft>
                <a:spcPts val="0"/>
              </a:spcAft>
              <a:buClr>
                <a:srgbClr val="E42D38"/>
              </a:buClr>
              <a:buSzPts val="2700"/>
              <a:buFont typeface="Noto Sans Symbols"/>
              <a:buNone/>
            </a:pPr>
            <a:endParaRPr lang="nl"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Clr>
                <a:srgbClr val="E42D38"/>
              </a:buClr>
              <a:buSzPts val="2700"/>
              <a:buFont typeface="Noto Sans Symbols"/>
              <a:buChar char="✔"/>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Welke gebieden binnen de gemeenschap lopen het grootste risico om te worden getroffen?</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171450" algn="l" rtl="0">
              <a:lnSpc>
                <a:spcPct val="90000"/>
              </a:lnSpc>
              <a:spcBef>
                <a:spcPts val="1000"/>
              </a:spcBef>
              <a:spcAft>
                <a:spcPts val="0"/>
              </a:spcAft>
              <a:buClr>
                <a:srgbClr val="E42D38"/>
              </a:buClr>
              <a:buSzPts val="2700"/>
              <a:buFont typeface="Noto Sans Symbols"/>
              <a:buNone/>
            </a:pPr>
            <a:endParaRPr lang="nl"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Clr>
                <a:srgbClr val="E42D38"/>
              </a:buClr>
              <a:buSzPts val="2700"/>
              <a:buFont typeface="Noto Sans Symbols"/>
              <a:buChar char="✔"/>
            </a:pPr>
            <a:r>
              <a:rPr lang="nl" sz="22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Wie zijn de kwetsbare personen (met grote aandacht voor kinderen, alleenstaande ouderen, zwangere vrouwen, personen met beperkingen)?</a:t>
            </a:r>
            <a:endParaRPr lang="nl"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9" name="Google Shape;289;p17"/>
          <p:cNvSpPr txBox="1"/>
          <p:nvPr/>
        </p:nvSpPr>
        <p:spPr>
          <a:xfrm>
            <a:off x="474853" y="638259"/>
            <a:ext cx="3719725"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 kaart brengen van een gemeenschap</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Middelen en mogelijkheden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90" name="Google Shape;290;p17"/>
          <p:cNvSpPr txBox="1"/>
          <p:nvPr/>
        </p:nvSpPr>
        <p:spPr>
          <a:xfrm>
            <a:off x="6060299" y="931192"/>
            <a:ext cx="5626100" cy="435192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Welke </a:t>
            </a: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zaken in uw gemeenschap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kunnen helpen om goed voorbereid te zijn of te reageren op een ramp? Zet ze in een lijstje. Het kan gaan om personen met bepaalde vaardigheden, een opvangplaats, uitrusting enz.</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Identificeer </a:t>
            </a: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wie en wat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kan worden getroffen.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Welke gebieden binnen de gemeenschap </a:t>
            </a: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lopen het grootste risico om te worden getroffen?</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Wie zijn de kwetsbare personen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(met grote aandacht voor kinderen, alleenstaande ouderen, zwangere vrouwen, personen met beperkingen)?</a:t>
            </a:r>
            <a:endParaRPr lang="nl" sz="1800" b="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91" name="Google Shape;291;p17"/>
          <p:cNvPicPr preferRelativeResize="0"/>
          <p:nvPr/>
        </p:nvPicPr>
        <p:blipFill rotWithShape="1">
          <a:blip r:embed="rId3">
            <a:alphaModFix/>
          </a:blip>
          <a:srcRect/>
          <a:stretch/>
        </p:blipFill>
        <p:spPr>
          <a:xfrm>
            <a:off x="4871110" y="993367"/>
            <a:ext cx="749046" cy="695061"/>
          </a:xfrm>
          <a:prstGeom prst="rect">
            <a:avLst/>
          </a:prstGeom>
          <a:noFill/>
          <a:ln>
            <a:noFill/>
          </a:ln>
        </p:spPr>
      </p:pic>
      <p:pic>
        <p:nvPicPr>
          <p:cNvPr id="292" name="Google Shape;292;p17"/>
          <p:cNvPicPr preferRelativeResize="0"/>
          <p:nvPr/>
        </p:nvPicPr>
        <p:blipFill rotWithShape="1">
          <a:blip r:embed="rId4">
            <a:alphaModFix/>
          </a:blip>
          <a:srcRect/>
          <a:stretch/>
        </p:blipFill>
        <p:spPr>
          <a:xfrm>
            <a:off x="4871110" y="2129779"/>
            <a:ext cx="749046" cy="755794"/>
          </a:xfrm>
          <a:prstGeom prst="rect">
            <a:avLst/>
          </a:prstGeom>
          <a:noFill/>
          <a:ln>
            <a:noFill/>
          </a:ln>
        </p:spPr>
      </p:pic>
      <p:pic>
        <p:nvPicPr>
          <p:cNvPr id="293" name="Google Shape;293;p17"/>
          <p:cNvPicPr preferRelativeResize="0"/>
          <p:nvPr/>
        </p:nvPicPr>
        <p:blipFill rotWithShape="1">
          <a:blip r:embed="rId5">
            <a:alphaModFix/>
          </a:blip>
          <a:srcRect/>
          <a:stretch/>
        </p:blipFill>
        <p:spPr>
          <a:xfrm>
            <a:off x="4898103" y="3241158"/>
            <a:ext cx="695060" cy="755794"/>
          </a:xfrm>
          <a:prstGeom prst="rect">
            <a:avLst/>
          </a:prstGeom>
          <a:noFill/>
          <a:ln>
            <a:noFill/>
          </a:ln>
        </p:spPr>
      </p:pic>
      <p:pic>
        <p:nvPicPr>
          <p:cNvPr id="294" name="Google Shape;294;p17"/>
          <p:cNvPicPr preferRelativeResize="0"/>
          <p:nvPr/>
        </p:nvPicPr>
        <p:blipFill rotWithShape="1">
          <a:blip r:embed="rId6">
            <a:alphaModFix/>
          </a:blip>
          <a:srcRect/>
          <a:stretch/>
        </p:blipFill>
        <p:spPr>
          <a:xfrm>
            <a:off x="4824548" y="4328332"/>
            <a:ext cx="842171" cy="7557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64297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4000" b="1"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a:t>
            </a:r>
          </a:p>
          <a:p>
            <a:pPr marL="0" marR="0" lvl="0" indent="0" algn="l" rtl="0">
              <a:lnSpc>
                <a:spcPct val="90000"/>
              </a:lnSpc>
              <a:spcBef>
                <a:spcPts val="0"/>
              </a:spcBef>
              <a:spcAft>
                <a:spcPts val="0"/>
              </a:spcAft>
              <a:buClr>
                <a:schemeClr val="lt1"/>
              </a:buClr>
              <a:buSzPts val="4400"/>
              <a:buFont typeface="Arial"/>
              <a:buNone/>
            </a:pP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Werk samen om een gemeenschapskaart op te maken</a:t>
            </a:r>
            <a:endParaRPr lang="nl" sz="2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12" name="Google Shape;312;p18"/>
          <p:cNvSpPr txBox="1"/>
          <p:nvPr/>
        </p:nvSpPr>
        <p:spPr>
          <a:xfrm>
            <a:off x="4623379" y="783316"/>
            <a:ext cx="7056991" cy="668281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Gebruik de informatie uit de vorige slides en bepaal:</a:t>
            </a:r>
          </a:p>
          <a:p>
            <a:pPr marL="0" marR="0" lvl="0" indent="0" algn="l" rtl="0">
              <a:lnSpc>
                <a:spcPct val="90000"/>
              </a:lnSpc>
              <a:spcBef>
                <a:spcPts val="1000"/>
              </a:spcBef>
              <a:spcAft>
                <a:spcPts val="0"/>
              </a:spcAft>
              <a:buNone/>
            </a:pPr>
            <a:endParaRPr lang="nl" sz="220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De gebieden in uw gemeenschap die het grootste risico lopen om door een ramp te worden getroffen.</a:t>
            </a:r>
          </a:p>
          <a:p>
            <a:pPr marL="342900" marR="0" lvl="0" indent="-342900" algn="l" rtl="0">
              <a:lnSpc>
                <a:spcPct val="90000"/>
              </a:lnSpc>
              <a:spcBef>
                <a:spcPts val="1000"/>
              </a:spcBef>
              <a:spcAft>
                <a:spcPts val="0"/>
              </a:spcAft>
              <a:buFontTx/>
              <a:buChar char="-"/>
            </a:pPr>
            <a:endParaRPr lang="nl" sz="220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De kwetsbare personen die in deze gebieden wonen.</a:t>
            </a:r>
          </a:p>
          <a:p>
            <a:pPr marL="342900" marR="0" lvl="0" indent="-342900" algn="l" rtl="0">
              <a:lnSpc>
                <a:spcPct val="90000"/>
              </a:lnSpc>
              <a:spcBef>
                <a:spcPts val="1000"/>
              </a:spcBef>
              <a:spcAft>
                <a:spcPts val="0"/>
              </a:spcAft>
              <a:buFontTx/>
              <a:buChar char="-"/>
            </a:pPr>
            <a:endParaRPr lang="nl" sz="220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FontTx/>
              <a:buChar char="-"/>
            </a:pPr>
            <a:r>
              <a:rPr lang="nl" sz="2200" b="0" i="0" u="none" baseline="0">
                <a:solidFill>
                  <a:schemeClr val="tx1">
                    <a:lumMod val="100000"/>
                  </a:scheme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Lijst met </a:t>
            </a:r>
            <a:r>
              <a:rPr lang="nl" sz="22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zaken in uw gemeenschap </a:t>
            </a:r>
            <a:r>
              <a:rPr lang="nl" sz="22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die kunnen helpen om goed voorbereid te zijn of te reageren op een ramp. Het kan gaan om personen met bepaalde vaardigheden, een opvangplaats, uitrusting enz.</a:t>
            </a:r>
            <a:endParaRPr lang="nl" sz="2200">
              <a:solidFill>
                <a:schemeClr val="tx1">
                  <a:lumMod val="100000"/>
                </a:schemeClr>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1000"/>
              </a:spcBef>
              <a:spcAft>
                <a:spcPts val="0"/>
              </a:spcAft>
              <a:buFontTx/>
              <a:buChar char="-"/>
            </a:pPr>
            <a:endParaRPr lang="nl"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 </a:t>
            </a:r>
            <a:endParaRPr lang="nl"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Dankwoord</a:t>
            </a:r>
            <a:endParaRPr lang="nl"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We bedanken de Rode Kruis-organisaties van Belize, Grenada, Guyana, Jamaica, Saint Vincent en de Grenadines, Trinidad en Tobago en het Caribbean Disaster Emergency Management Agency (CDEMA) voor hun bereidheid om samen te werken met het Caribbean Disaster Risk Management (CADRIM)-referentiecentrum. Het CDRT-trainingsmateriaal werd samen met hen overlopen en bijgeschaafd om het geschikter en effectiever te maken voor opleidingen in rampenbestrijding. Jullie inzet is een mooi voorbeeld van de zin voor samenwerking binnen de humanitaire gemeenschap, en jullie onschatbare bijdragen worden enorm gewaardeerd.</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f4e18404b9_0_36"/>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9" name="Google Shape;319;g1f4e18404b9_0_36"/>
          <p:cNvSpPr txBox="1"/>
          <p:nvPr/>
        </p:nvSpPr>
        <p:spPr>
          <a:xfrm>
            <a:off x="344245" y="830651"/>
            <a:ext cx="3766779" cy="4494600"/>
          </a:xfrm>
          <a:prstGeom prst="rect">
            <a:avLst/>
          </a:prstGeom>
          <a:noFill/>
          <a:ln>
            <a:noFill/>
          </a:ln>
        </p:spPr>
        <p:txBody>
          <a:bodyPr spcFirstLastPara="1" wrap="square" lIns="91425" tIns="45700" rIns="91425" bIns="45700" anchor="ctr" anchorCtr="0">
            <a:noAutofit/>
          </a:bodyPr>
          <a:lstStyle/>
          <a:p>
            <a:pPr marL="0" lvl="0" indent="0" algn="l" rtl="0">
              <a:spcAft>
                <a:spcPts val="60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Gezinsrampen-plannen</a:t>
            </a:r>
            <a:endParaRPr lang="nl"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20" name="Google Shape;320;g1f4e18404b9_0_36"/>
          <p:cNvSpPr txBox="1"/>
          <p:nvPr/>
        </p:nvSpPr>
        <p:spPr>
          <a:xfrm>
            <a:off x="4838700" y="830651"/>
            <a:ext cx="6746100" cy="53634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E42D38"/>
              </a:buClr>
              <a:buSzPts val="2700"/>
              <a:buFont typeface="Noto Sans Symbols"/>
              <a:buChar char="✔"/>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Elk CDRT-lid moet ervoor zorgen dat zijn of haar gezin over een plan beschikt. Vóór u de behoeften van anderen kunt oplossen, wilt u ervoor zorgen dat uw gezin in goede handen is.</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Bespreek de rol en verantwoordelijkheid van elk gezinslid, ook kinderen kunnen helpen met voorbereidende activiteiten.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Kom samen met het hele gezin.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espreek de verschillende rampen die kunnen plaatsvinden.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Leg uit hoe iedereen zich kan voorbereiden en reageren.</a:t>
            </a:r>
            <a:endParaRPr lang="nl" sz="1800" b="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1" name="Google Shape;331;p19"/>
          <p:cNvSpPr txBox="1"/>
          <p:nvPr/>
        </p:nvSpPr>
        <p:spPr>
          <a:xfrm>
            <a:off x="290457" y="638259"/>
            <a:ext cx="3711388"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Gezinsrampen-plannen</a:t>
            </a:r>
            <a:endParaRPr lang="nl"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32" name="Google Shape;332;p19"/>
          <p:cNvSpPr txBox="1"/>
          <p:nvPr/>
        </p:nvSpPr>
        <p:spPr>
          <a:xfrm>
            <a:off x="5001987" y="1200765"/>
            <a:ext cx="6502400" cy="3888204"/>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E42D38"/>
              </a:buClr>
              <a:buSzPts val="2700"/>
              <a:buFont typeface="Noto Sans Symbols"/>
              <a:buChar char="✔"/>
            </a:pP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Bespreek wat te doen wanneer er een advies tot evacuatie komt.</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Wat doet u als u uw woning niet kunt verlaten?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Pas toe wat er is besproken.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Help de gezinsleden bij de planning hoe ze met elkaar in contact zullen blijven wanneer ze door een ramp van elkaar worden gescheiden.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90000"/>
              </a:lnSpc>
              <a:spcBef>
                <a:spcPts val="1000"/>
              </a:spcBef>
              <a:spcAft>
                <a:spcPts val="0"/>
              </a:spcAft>
              <a:buClr>
                <a:srgbClr val="E42D38"/>
              </a:buClr>
              <a:buSzPts val="2700"/>
              <a:buFont typeface="Noto Sans Symbols"/>
              <a:buChar char="✔"/>
            </a:pPr>
            <a:r>
              <a:rPr lang="nl" sz="20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Kies twee ontmoetingsplaatsen.</a:t>
            </a:r>
            <a:endParaRPr lang="nl" sz="20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4" name="Google Shape;344;p20"/>
          <p:cNvSpPr txBox="1"/>
          <p:nvPr/>
        </p:nvSpPr>
        <p:spPr>
          <a:xfrm>
            <a:off x="247426" y="823316"/>
            <a:ext cx="3947152" cy="4494629"/>
          </a:xfrm>
          <a:prstGeom prst="rect">
            <a:avLst/>
          </a:prstGeom>
          <a:noFill/>
          <a:ln>
            <a:noFill/>
          </a:ln>
        </p:spPr>
        <p:txBody>
          <a:bodyPr spcFirstLastPara="1" wrap="square" lIns="91425" tIns="45700" rIns="91425" bIns="45700" anchor="ctr" anchorCtr="0">
            <a:noAutofit/>
          </a:bodyPr>
          <a:lstStyle/>
          <a:p>
            <a:pPr marL="0" lvl="0" indent="0" algn="l" rtl="0">
              <a:spcAft>
                <a:spcPts val="60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Gezinsrampen-plannen</a:t>
            </a:r>
            <a:endParaRPr lang="nl"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5" name="Google Shape;345;p20"/>
          <p:cNvSpPr txBox="1"/>
          <p:nvPr/>
        </p:nvSpPr>
        <p:spPr>
          <a:xfrm>
            <a:off x="4838701" y="1208190"/>
            <a:ext cx="6502500" cy="4996199"/>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E42D38"/>
              </a:buClr>
              <a:buSzPts val="2700"/>
              <a:buFont typeface="Noto Sans Symbols"/>
              <a:buChar char="✔"/>
            </a:pP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Een locatie op veilige afstand van uw woning bij een brand.</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1000"/>
              </a:spcBef>
              <a:spcAft>
                <a:spcPts val="0"/>
              </a:spcAft>
              <a:buClr>
                <a:srgbClr val="E42D38"/>
              </a:buClr>
              <a:buSzPts val="2700"/>
              <a:buFont typeface="Noto Sans Symbols"/>
              <a:buChar char="✔"/>
            </a:pP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Een plaats buiten uw leefomgeving indien u niet terug naar huis kunt.</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1000"/>
              </a:spcBef>
              <a:spcAft>
                <a:spcPts val="0"/>
              </a:spcAft>
              <a:buClr>
                <a:srgbClr val="E42D38"/>
              </a:buClr>
              <a:buSzPts val="2700"/>
              <a:buFont typeface="Noto Sans Symbols"/>
              <a:buChar char="✔"/>
            </a:pP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Kies een familielid of vriend in een ander gebied als ‘check-in-contact’ naar wie het hele gezin kan bellen.</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lnSpc>
                <a:spcPct val="90000"/>
              </a:lnSpc>
              <a:spcBef>
                <a:spcPts val="1000"/>
              </a:spcBef>
              <a:spcAft>
                <a:spcPts val="0"/>
              </a:spcAft>
              <a:buClr>
                <a:srgbClr val="E42D38"/>
              </a:buClr>
              <a:buSzPts val="2700"/>
              <a:buFont typeface="Noto Sans Symbols"/>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1000"/>
              </a:spcBef>
              <a:spcAft>
                <a:spcPts val="0"/>
              </a:spcAft>
              <a:buClr>
                <a:srgbClr val="E42D38"/>
              </a:buClr>
              <a:buSzPts val="2700"/>
              <a:buFont typeface="Noto Sans Symbols"/>
              <a:buChar char="✔"/>
            </a:pPr>
            <a:r>
              <a:rPr lang="nl"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Denk eraan om de nodige voorzorgsmaatregelen te nemen voor gezinsleden met speciale behoeften en voor huisdieren.</a:t>
            </a:r>
            <a:endParaRPr lang="nl" sz="2000" b="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lvl="0" indent="0" algn="l" rtl="0">
              <a:lnSpc>
                <a:spcPct val="90000"/>
              </a:lnSpc>
              <a:spcBef>
                <a:spcPts val="1000"/>
              </a:spcBef>
              <a:spcAft>
                <a:spcPts val="0"/>
              </a:spcAft>
              <a:buClr>
                <a:schemeClr val="dk1"/>
              </a:buClr>
              <a:buSzPts val="1100"/>
              <a:buFont typeface="Arial"/>
              <a:buNone/>
            </a:pPr>
            <a:r>
              <a:rPr lang="nl" sz="2000" b="1" i="0" u="none" baseline="0">
                <a:solidFill>
                  <a:schemeClr val="bg1">
                    <a:lumMod val="100000"/>
                  </a:schemeClr>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Opmerking:</a:t>
            </a:r>
            <a:r>
              <a:rPr lang="nl" sz="20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 vindt een gezinsrampenplan op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CADRIM-website: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https://www.cadrim.org/resources</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5" name="Google Shape;435;p26"/>
          <p:cNvSpPr txBox="1"/>
          <p:nvPr/>
        </p:nvSpPr>
        <p:spPr>
          <a:xfrm>
            <a:off x="272284" y="987174"/>
            <a:ext cx="381562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nl" sz="28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Wat te doen na het opstellen van een gezinsrampenplan?</a:t>
            </a:r>
            <a:endParaRPr lang="nl" sz="28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36" name="Google Shape;436;p26"/>
          <p:cNvSpPr txBox="1"/>
          <p:nvPr/>
        </p:nvSpPr>
        <p:spPr>
          <a:xfrm>
            <a:off x="4947495" y="1315367"/>
            <a:ext cx="6099858" cy="4401164"/>
          </a:xfrm>
          <a:prstGeom prst="rect">
            <a:avLst/>
          </a:prstGeom>
          <a:noFill/>
          <a:ln>
            <a:noFill/>
          </a:ln>
        </p:spPr>
        <p:txBody>
          <a:bodyPr spcFirstLastPara="1" wrap="square" lIns="91425" tIns="45700" rIns="91425" bIns="45700" anchor="t" anchorCtr="0">
            <a:spAutoFit/>
          </a:bodyPr>
          <a:lstStyle/>
          <a:p>
            <a:pPr marL="576263" marR="0" lvl="0" indent="-457200" algn="l" rtl="0">
              <a:spcBef>
                <a:spcPts val="0"/>
              </a:spcBef>
              <a:spcAft>
                <a:spcPts val="0"/>
              </a:spcAft>
              <a:buClr>
                <a:srgbClr val="E42D38"/>
              </a:buClr>
              <a:buSzPts val="2700"/>
              <a:buFont typeface="Noto Sans Symbols"/>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Alle gezinsleden moeten het gezinsrampenplan </a:t>
            </a: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kennen en uitvoeren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Ken de veilige zones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bij verschillende soorten gevaar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Ken de dichtstbijzijnde </a:t>
            </a:r>
            <a:r>
              <a:rPr lang="nl" sz="2000" b="1" i="0" u="none" baseline="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opvangplaatsen </a:t>
            </a:r>
            <a:endParaRPr lang="nl" sz="2000" b="1" dirty="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Ken de beste vluchtweg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uit de woning</a:t>
            </a:r>
          </a:p>
          <a:p>
            <a:pPr marL="576263" marR="0" lvl="0" indent="-457200" algn="l" rtl="0">
              <a:spcBef>
                <a:spcPts val="0"/>
              </a:spcBef>
              <a:spcAft>
                <a:spcPts val="0"/>
              </a:spcAft>
              <a:buClr>
                <a:srgbClr val="E42D38"/>
              </a:buClr>
              <a:buSzPts val="2700"/>
              <a:buFont typeface="Noto Sans Symbols"/>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nl" sz="2000" b="1" i="0" u="none" baseline="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Ken de ontmoetingsplekken</a:t>
            </a:r>
            <a:endParaRPr lang="nl" sz="2000" b="1" dirty="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576263" marR="0" lvl="0" indent="-457200" algn="l" rtl="0">
              <a:spcBef>
                <a:spcPts val="0"/>
              </a:spcBef>
              <a:spcAft>
                <a:spcPts val="0"/>
              </a:spcAft>
              <a:buClr>
                <a:srgbClr val="E42D38"/>
              </a:buClr>
              <a:buSzPts val="2700"/>
              <a:buFont typeface="Noto Sans Symbols"/>
              <a:buChar char="✔"/>
            </a:pPr>
            <a:r>
              <a:rPr lang="nl" sz="2000" b="1" i="0" u="none" baseline="0">
                <a:solidFill>
                  <a:srgbClr val="FF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Ken de nummers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van hulpverleners (brandweer, politie en ambulance)</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9" name="Google Shape;369;p22"/>
          <p:cNvSpPr txBox="1"/>
          <p:nvPr/>
        </p:nvSpPr>
        <p:spPr>
          <a:xfrm>
            <a:off x="387739" y="638259"/>
            <a:ext cx="369440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60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Belangrijke overwegingen bij het opstellen van plannen</a:t>
            </a:r>
            <a:endParaRPr lang="nl" sz="36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70" name="Google Shape;370;p22"/>
          <p:cNvSpPr txBox="1"/>
          <p:nvPr/>
        </p:nvSpPr>
        <p:spPr>
          <a:xfrm>
            <a:off x="5854700" y="538583"/>
            <a:ext cx="557530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Gevaren en kwetsbaarheid</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Paraatheid, beperkende en preventieve acties</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        </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Lijst met uitrusting</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nl"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Evacuatieplan</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nl"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Early Warning Systems</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nl"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Rollen en verantwoordelijkheden</a:t>
            </a:r>
            <a:endParaRPr lang="nl" sz="2000" dirty="0">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371" name="Google Shape;371;p22"/>
          <p:cNvGrpSpPr/>
          <p:nvPr/>
        </p:nvGrpSpPr>
        <p:grpSpPr>
          <a:xfrm>
            <a:off x="5025294" y="656579"/>
            <a:ext cx="611970" cy="5314508"/>
            <a:chOff x="5212165" y="496745"/>
            <a:chExt cx="611970" cy="5314508"/>
          </a:xfrm>
        </p:grpSpPr>
        <p:pic>
          <p:nvPicPr>
            <p:cNvPr id="372" name="Google Shape;372;p22"/>
            <p:cNvPicPr preferRelativeResize="0"/>
            <p:nvPr/>
          </p:nvPicPr>
          <p:blipFill rotWithShape="1">
            <a:blip r:embed="rId3">
              <a:alphaModFix/>
            </a:blip>
            <a:srcRect/>
            <a:stretch/>
          </p:blipFill>
          <p:spPr>
            <a:xfrm>
              <a:off x="5212165" y="496745"/>
              <a:ext cx="611970" cy="253531"/>
            </a:xfrm>
            <a:prstGeom prst="rect">
              <a:avLst/>
            </a:prstGeom>
            <a:noFill/>
            <a:ln>
              <a:noFill/>
            </a:ln>
          </p:spPr>
        </p:pic>
        <p:pic>
          <p:nvPicPr>
            <p:cNvPr id="373" name="Google Shape;373;p22"/>
            <p:cNvPicPr preferRelativeResize="0"/>
            <p:nvPr/>
          </p:nvPicPr>
          <p:blipFill rotWithShape="1">
            <a:blip r:embed="rId3">
              <a:alphaModFix/>
            </a:blip>
            <a:srcRect/>
            <a:stretch/>
          </p:blipFill>
          <p:spPr>
            <a:xfrm>
              <a:off x="5212165" y="1489159"/>
              <a:ext cx="611970" cy="253531"/>
            </a:xfrm>
            <a:prstGeom prst="rect">
              <a:avLst/>
            </a:prstGeom>
            <a:noFill/>
            <a:ln>
              <a:noFill/>
            </a:ln>
          </p:spPr>
        </p:pic>
        <p:pic>
          <p:nvPicPr>
            <p:cNvPr id="374" name="Google Shape;374;p22"/>
            <p:cNvPicPr preferRelativeResize="0"/>
            <p:nvPr/>
          </p:nvPicPr>
          <p:blipFill rotWithShape="1">
            <a:blip r:embed="rId3">
              <a:alphaModFix/>
            </a:blip>
            <a:srcRect/>
            <a:stretch/>
          </p:blipFill>
          <p:spPr>
            <a:xfrm>
              <a:off x="5212165" y="2815403"/>
              <a:ext cx="611970" cy="253531"/>
            </a:xfrm>
            <a:prstGeom prst="rect">
              <a:avLst/>
            </a:prstGeom>
            <a:noFill/>
            <a:ln>
              <a:noFill/>
            </a:ln>
          </p:spPr>
        </p:pic>
        <p:pic>
          <p:nvPicPr>
            <p:cNvPr id="375" name="Google Shape;375;p22"/>
            <p:cNvPicPr preferRelativeResize="0"/>
            <p:nvPr/>
          </p:nvPicPr>
          <p:blipFill rotWithShape="1">
            <a:blip r:embed="rId3">
              <a:alphaModFix/>
            </a:blip>
            <a:srcRect/>
            <a:stretch/>
          </p:blipFill>
          <p:spPr>
            <a:xfrm>
              <a:off x="5212165" y="3692542"/>
              <a:ext cx="611970" cy="253531"/>
            </a:xfrm>
            <a:prstGeom prst="rect">
              <a:avLst/>
            </a:prstGeom>
            <a:noFill/>
            <a:ln>
              <a:noFill/>
            </a:ln>
          </p:spPr>
        </p:pic>
        <p:pic>
          <p:nvPicPr>
            <p:cNvPr id="376" name="Google Shape;376;p22"/>
            <p:cNvPicPr preferRelativeResize="0"/>
            <p:nvPr/>
          </p:nvPicPr>
          <p:blipFill rotWithShape="1">
            <a:blip r:embed="rId3">
              <a:alphaModFix/>
            </a:blip>
            <a:srcRect/>
            <a:stretch/>
          </p:blipFill>
          <p:spPr>
            <a:xfrm>
              <a:off x="5212165" y="4616853"/>
              <a:ext cx="611970" cy="253531"/>
            </a:xfrm>
            <a:prstGeom prst="rect">
              <a:avLst/>
            </a:prstGeom>
            <a:noFill/>
            <a:ln>
              <a:noFill/>
            </a:ln>
          </p:spPr>
        </p:pic>
        <p:pic>
          <p:nvPicPr>
            <p:cNvPr id="377" name="Google Shape;377;p22"/>
            <p:cNvPicPr preferRelativeResize="0"/>
            <p:nvPr/>
          </p:nvPicPr>
          <p:blipFill rotWithShape="1">
            <a:blip r:embed="rId3">
              <a:alphaModFix/>
            </a:blip>
            <a:srcRect/>
            <a:stretch/>
          </p:blipFill>
          <p:spPr>
            <a:xfrm>
              <a:off x="5212165" y="5557722"/>
              <a:ext cx="611970" cy="253531"/>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23" descr="A picture containing table, blue, food, cup&#10;&#10;Description automatically generated"/>
          <p:cNvPicPr preferRelativeResize="0"/>
          <p:nvPr/>
        </p:nvPicPr>
        <p:blipFill rotWithShape="1">
          <a:blip r:embed="rId3">
            <a:alphaModFix/>
          </a:blip>
          <a:srcRect r="6532"/>
          <a:stretch/>
        </p:blipFill>
        <p:spPr>
          <a:xfrm>
            <a:off x="3757161" y="2"/>
            <a:ext cx="8434840" cy="6857998"/>
          </a:xfrm>
          <a:prstGeom prst="rect">
            <a:avLst/>
          </a:prstGeom>
          <a:noFill/>
          <a:ln>
            <a:noFill/>
          </a:ln>
        </p:spPr>
      </p:pic>
      <p:sp>
        <p:nvSpPr>
          <p:cNvPr id="389" name="Google Shape;389;p23"/>
          <p:cNvSpPr/>
          <p:nvPr/>
        </p:nvSpPr>
        <p:spPr>
          <a:xfrm>
            <a:off x="-16474" y="-5347"/>
            <a:ext cx="4211052"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0" name="Google Shape;390;p23"/>
          <p:cNvSpPr txBox="1"/>
          <p:nvPr/>
        </p:nvSpPr>
        <p:spPr>
          <a:xfrm>
            <a:off x="387739" y="638259"/>
            <a:ext cx="35349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nl" sz="3600" b="1" i="0" u="none" baseline="0">
                <a:solidFill>
                  <a:srgbClr val="F5333F"/>
                </a:solidFill>
                <a:latin typeface="Arial" panose="020B0604020202020204" pitchFamily="34" charset="0"/>
                <a:cs typeface="+mn-cs"/>
                <a:sym typeface="Arial" panose="020B0604020202020204" pitchFamily="34" charset="0"/>
              </a:rPr>
              <a:t>Kit met spullen voor bij een ramp</a:t>
            </a:r>
            <a:endParaRPr lang="nl" sz="3600" dirty="0">
              <a:solidFill>
                <a:srgbClr val="F5333F"/>
              </a:solidFill>
              <a:latin typeface="Arial" panose="020B0604020202020204" pitchFamily="34" charset="0"/>
              <a:cs typeface="+mn-cs"/>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7170" name="Picture 2" descr="No photo description available.">
            <a:extLst>
              <a:ext uri="{FF2B5EF4-FFF2-40B4-BE49-F238E27FC236}">
                <a16:creationId xmlns:a16="http://schemas.microsoft.com/office/drawing/2014/main" id="{FB40EF8A-0257-691D-EDEA-81B553E19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0"/>
            <a:ext cx="10290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02" name="Google Shape;402;p24"/>
          <p:cNvSpPr/>
          <p:nvPr/>
        </p:nvSpPr>
        <p:spPr>
          <a:xfrm>
            <a:off x="0"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3" name="Google Shape;403;p24"/>
          <p:cNvSpPr txBox="1"/>
          <p:nvPr/>
        </p:nvSpPr>
        <p:spPr>
          <a:xfrm>
            <a:off x="409624" y="102386"/>
            <a:ext cx="3643010" cy="22751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Evacuatie-plannen</a:t>
            </a:r>
            <a:endParaRPr lang="nl"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04" name="Google Shape;404;p24"/>
          <p:cNvSpPr txBox="1"/>
          <p:nvPr/>
        </p:nvSpPr>
        <p:spPr>
          <a:xfrm>
            <a:off x="409624" y="2164201"/>
            <a:ext cx="3559948"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nl" sz="24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Bij een evacuatie worden personen die bedreigd worden door een gevaar, overgebracht naar een veiligere locatie. Een evacuatie omvat ook het terugbrengen van personen naar hun respectievelijke woningen nadat het gevaar is geweken.</a:t>
            </a:r>
            <a:endParaRPr lang="nl" sz="24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5" name="Google Shape;415;p25"/>
          <p:cNvSpPr txBox="1"/>
          <p:nvPr/>
        </p:nvSpPr>
        <p:spPr>
          <a:xfrm>
            <a:off x="765271" y="638259"/>
            <a:ext cx="264756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Early Warning Systems</a:t>
            </a:r>
            <a:endParaRPr lang="nl"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6" name="Google Shape;416;p25"/>
          <p:cNvSpPr txBox="1"/>
          <p:nvPr/>
        </p:nvSpPr>
        <p:spPr>
          <a:xfrm>
            <a:off x="6304050" y="2276174"/>
            <a:ext cx="500026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Monitoring</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Een betrouwbare, consistente en systematische manier om een gebeurtenis te voorspellen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7" name="Google Shape;417;p25"/>
          <p:cNvSpPr txBox="1"/>
          <p:nvPr/>
        </p:nvSpPr>
        <p:spPr>
          <a:xfrm>
            <a:off x="6304049" y="917777"/>
            <a:ext cx="512267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Kennis van de risico’s</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Grote kennis van de gevaren en de gemeenschap.</a:t>
            </a: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8" name="Google Shape;418;p25"/>
          <p:cNvSpPr txBox="1"/>
          <p:nvPr/>
        </p:nvSpPr>
        <p:spPr>
          <a:xfrm>
            <a:off x="6265826" y="4818553"/>
            <a:ext cx="481922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Responsactie</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Reactievermogen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Geoefende acties waarmee levens en eigendommen worden beschermd</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9" name="Google Shape;419;p25"/>
          <p:cNvSpPr txBox="1"/>
          <p:nvPr/>
        </p:nvSpPr>
        <p:spPr>
          <a:xfrm>
            <a:off x="6304050" y="3593530"/>
            <a:ext cx="5293783"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Waarschuwingscommunicatie</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waarschuwing of het bericht waarmee de gemeenschap wordt geïnformeerd</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420" name="Google Shape;420;p25"/>
          <p:cNvPicPr preferRelativeResize="0"/>
          <p:nvPr/>
        </p:nvPicPr>
        <p:blipFill rotWithShape="1">
          <a:blip r:embed="rId3">
            <a:alphaModFix/>
            <a:duotone>
              <a:prstClr val="black"/>
              <a:schemeClr val="tx2">
                <a:tint val="45000"/>
                <a:satMod val="400000"/>
              </a:schemeClr>
            </a:duotone>
          </a:blip>
          <a:srcRect/>
          <a:stretch/>
        </p:blipFill>
        <p:spPr>
          <a:xfrm>
            <a:off x="4692828" y="981719"/>
            <a:ext cx="1074748" cy="756304"/>
          </a:xfrm>
          <a:prstGeom prst="rect">
            <a:avLst/>
          </a:prstGeom>
          <a:noFill/>
          <a:ln>
            <a:noFill/>
          </a:ln>
        </p:spPr>
      </p:pic>
      <p:pic>
        <p:nvPicPr>
          <p:cNvPr id="421" name="Google Shape;421;p25"/>
          <p:cNvPicPr preferRelativeResize="0"/>
          <p:nvPr/>
        </p:nvPicPr>
        <p:blipFill rotWithShape="1">
          <a:blip r:embed="rId4">
            <a:alphaModFix/>
            <a:duotone>
              <a:prstClr val="black"/>
              <a:schemeClr val="tx2">
                <a:tint val="45000"/>
                <a:satMod val="400000"/>
              </a:schemeClr>
            </a:duotone>
          </a:blip>
          <a:srcRect/>
          <a:stretch/>
        </p:blipFill>
        <p:spPr>
          <a:xfrm>
            <a:off x="4875934" y="2335803"/>
            <a:ext cx="708537" cy="804071"/>
          </a:xfrm>
          <a:prstGeom prst="rect">
            <a:avLst/>
          </a:prstGeom>
          <a:noFill/>
          <a:ln>
            <a:noFill/>
          </a:ln>
        </p:spPr>
      </p:pic>
      <p:pic>
        <p:nvPicPr>
          <p:cNvPr id="422" name="Google Shape;422;p25"/>
          <p:cNvPicPr preferRelativeResize="0"/>
          <p:nvPr/>
        </p:nvPicPr>
        <p:blipFill rotWithShape="1">
          <a:blip r:embed="rId5">
            <a:alphaModFix/>
            <a:duotone>
              <a:prstClr val="black"/>
              <a:schemeClr val="tx2">
                <a:tint val="45000"/>
                <a:satMod val="400000"/>
              </a:schemeClr>
            </a:duotone>
          </a:blip>
          <a:srcRect/>
          <a:stretch/>
        </p:blipFill>
        <p:spPr>
          <a:xfrm>
            <a:off x="4637101" y="3638680"/>
            <a:ext cx="1186203" cy="796110"/>
          </a:xfrm>
          <a:prstGeom prst="rect">
            <a:avLst/>
          </a:prstGeom>
          <a:noFill/>
          <a:ln>
            <a:noFill/>
          </a:ln>
        </p:spPr>
      </p:pic>
      <p:pic>
        <p:nvPicPr>
          <p:cNvPr id="423" name="Google Shape;423;p25"/>
          <p:cNvPicPr preferRelativeResize="0"/>
          <p:nvPr/>
        </p:nvPicPr>
        <p:blipFill rotWithShape="1">
          <a:blip r:embed="rId6">
            <a:alphaModFix/>
            <a:duotone>
              <a:prstClr val="black"/>
              <a:schemeClr val="tx2">
                <a:tint val="45000"/>
                <a:satMod val="400000"/>
              </a:schemeClr>
            </a:duotone>
          </a:blip>
          <a:srcRect/>
          <a:stretch/>
        </p:blipFill>
        <p:spPr>
          <a:xfrm>
            <a:off x="4736614" y="4936588"/>
            <a:ext cx="987176" cy="7642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5" name="Google Shape;435;p26"/>
          <p:cNvSpPr txBox="1"/>
          <p:nvPr/>
        </p:nvSpPr>
        <p:spPr>
          <a:xfrm>
            <a:off x="272284" y="987174"/>
            <a:ext cx="363353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Early Warning System van een gemeenschap</a:t>
            </a:r>
            <a:endParaRPr lang="nl"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36" name="Google Shape;436;p26"/>
          <p:cNvSpPr txBox="1"/>
          <p:nvPr/>
        </p:nvSpPr>
        <p:spPr>
          <a:xfrm>
            <a:off x="4622642" y="767042"/>
            <a:ext cx="7297074" cy="6001603"/>
          </a:xfrm>
          <a:prstGeom prst="rect">
            <a:avLst/>
          </a:prstGeom>
          <a:noFill/>
          <a:ln>
            <a:noFill/>
          </a:ln>
        </p:spPr>
        <p:txBody>
          <a:bodyPr spcFirstLastPara="1" wrap="square" lIns="91425" tIns="45700" rIns="91425" bIns="45700" anchor="t" anchorCtr="0">
            <a:spAutoFit/>
          </a:bodyPr>
          <a:lstStyle/>
          <a:p>
            <a:pPr marL="342900" lvl="0" indent="-342900" algn="l" rtl="0">
              <a:spcBef>
                <a:spcPts val="0"/>
              </a:spcBef>
              <a:spcAft>
                <a:spcPts val="0"/>
              </a:spcAft>
              <a:buClr>
                <a:srgbClr val="F5333F"/>
              </a:buClr>
              <a:buFont typeface="Arial" panose="020B0604020202020204" pitchFamily="34" charset="0"/>
              <a:buChar char="•"/>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Een vroege waarschuwing </a:t>
            </a:r>
            <a:r>
              <a:rPr lang="nl" sz="2400" b="1" i="0" u="none" baseline="0" dirty="0">
                <a:solidFill>
                  <a:srgbClr val="FF0000">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moet leiden tot acties </a:t>
            </a: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die levens redden en schade beperken. </a:t>
            </a:r>
          </a:p>
          <a:p>
            <a:pPr marL="342900" lvl="0" indent="-342900" algn="l" rtl="0">
              <a:spcBef>
                <a:spcPts val="0"/>
              </a:spcBef>
              <a:spcAft>
                <a:spcPts val="0"/>
              </a:spcAft>
              <a:buClr>
                <a:srgbClr val="F5333F"/>
              </a:buClr>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lvl="0" indent="-342900" algn="l" rtl="0">
              <a:spcBef>
                <a:spcPts val="0"/>
              </a:spcBef>
              <a:spcAft>
                <a:spcPts val="0"/>
              </a:spcAft>
              <a:buClr>
                <a:srgbClr val="F5333F"/>
              </a:buClr>
              <a:buFont typeface="Arial" panose="020B0604020202020204" pitchFamily="34" charset="0"/>
              <a:buChar char="•"/>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Uw gemeenschap moet </a:t>
            </a:r>
            <a:r>
              <a:rPr lang="nl" sz="2400" b="1" i="0" u="none" baseline="0" dirty="0">
                <a:solidFill>
                  <a:srgbClr val="FF0000">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in staat worden gesteld om te handelen </a:t>
            </a: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in het geval van een waarschuwing. </a:t>
            </a:r>
          </a:p>
          <a:p>
            <a:pPr marL="342900" lvl="0" indent="-342900" algn="l" rtl="0">
              <a:spcBef>
                <a:spcPts val="0"/>
              </a:spcBef>
              <a:spcAft>
                <a:spcPts val="0"/>
              </a:spcAft>
              <a:buClr>
                <a:srgbClr val="F5333F"/>
              </a:buClr>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lvl="0" indent="-342900" algn="l" rtl="0">
              <a:spcBef>
                <a:spcPts val="0"/>
              </a:spcBef>
              <a:spcAft>
                <a:spcPts val="0"/>
              </a:spcAft>
              <a:buClr>
                <a:srgbClr val="F5333F"/>
              </a:buClr>
              <a:buFont typeface="Arial" panose="020B0604020202020204" pitchFamily="34" charset="0"/>
              <a:buChar char="•"/>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Waarschuwingsberichten moeten </a:t>
            </a:r>
            <a:r>
              <a:rPr lang="nl" sz="2400" b="1" i="0" u="none" baseline="0" dirty="0">
                <a:solidFill>
                  <a:srgbClr val="FF0000">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duidelijk en logisch</a:t>
            </a: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 zijn en moeten worden verstuurd door een bron die mensen respecteren en waar ze op reageren. </a:t>
            </a:r>
          </a:p>
          <a:p>
            <a:pPr lvl="0" algn="l" rtl="0">
              <a:spcBef>
                <a:spcPts val="0"/>
              </a:spcBef>
              <a:spcAft>
                <a:spcPts val="0"/>
              </a:spcAft>
              <a:buClr>
                <a:srgbClr val="F5333F"/>
              </a:buClr>
            </a:pP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lvl="0" indent="-342900" algn="l" rtl="0">
              <a:spcBef>
                <a:spcPts val="0"/>
              </a:spcBef>
              <a:spcAft>
                <a:spcPts val="0"/>
              </a:spcAft>
              <a:buClr>
                <a:srgbClr val="F5333F"/>
              </a:buClr>
              <a:buFont typeface="Arial" panose="020B0604020202020204" pitchFamily="34" charset="0"/>
              <a:buChar char="•"/>
            </a:pP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Het is belangrijk om de kwetsbare personen </a:t>
            </a:r>
            <a:r>
              <a:rPr lang="nl" sz="2400" b="1" i="0" u="none" baseline="0" dirty="0">
                <a:solidFill>
                  <a:srgbClr val="FF0000">
                    <a:lumMod val="100000"/>
                  </a:srgbClr>
                </a:solidFill>
                <a:latin typeface="Open sans" panose="020B0606030504020204" pitchFamily="34" charset="0"/>
                <a:ea typeface="Open sans" panose="020B0606030504020204" pitchFamily="34" charset="0"/>
                <a:cs typeface="+mn-cs"/>
                <a:sym typeface="Calibri" panose="020F0502020204030204" pitchFamily="34" charset="0"/>
              </a:rPr>
              <a:t>snel te bereiken </a:t>
            </a:r>
            <a:r>
              <a:rPr lang="nl" sz="2400" b="0" i="0" u="none" baseline="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en op voorhand voor systemen te zorgen zodat mensen weten wat ze moeten doen.</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p:txBody>
      </p:sp>
    </p:spTree>
    <p:extLst>
      <p:ext uri="{BB962C8B-B14F-4D97-AF65-F5344CB8AC3E}">
        <p14:creationId xmlns:p14="http://schemas.microsoft.com/office/powerpoint/2010/main" val="164167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3760399"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40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a:t>
            </a:r>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Google Shape;312;p18"/>
          <p:cNvSpPr txBox="1"/>
          <p:nvPr/>
        </p:nvSpPr>
        <p:spPr>
          <a:xfrm>
            <a:off x="3898232" y="217832"/>
            <a:ext cx="8073189" cy="798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nl" sz="2200" b="1" i="0" u="none" baseline="0">
                <a:solidFill>
                  <a:srgbClr val="FF0000"/>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Indien uw gemeenschap over een Early Warning System beschikt, moet u bespreken </a:t>
            </a: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hoe dit werkt, </a:t>
            </a: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wie instaat voor het versturen van waarschuwingen, </a:t>
            </a: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welk soort actie de waarschuwing moet bevatten,</a:t>
            </a: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welke acties moeten worden genomen op basis van het type waarschuwingen.</a:t>
            </a:r>
          </a:p>
          <a:p>
            <a:pPr marL="342900" marR="0" lvl="0" indent="-342900" algn="l" rtl="0">
              <a:lnSpc>
                <a:spcPct val="90000"/>
              </a:lnSpc>
              <a:spcBef>
                <a:spcPts val="1000"/>
              </a:spcBef>
              <a:spcAft>
                <a:spcPts val="0"/>
              </a:spcAft>
              <a:buFontTx/>
              <a:buChar char="-"/>
            </a:pPr>
            <a:endParaRPr lang="nl" sz="220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lnSpc>
                <a:spcPct val="90000"/>
              </a:lnSpc>
              <a:spcBef>
                <a:spcPts val="1000"/>
              </a:spcBef>
              <a:spcAft>
                <a:spcPts val="0"/>
              </a:spcAft>
            </a:pPr>
            <a:r>
              <a:rPr lang="nl" sz="2200" b="1" i="0" u="none" baseline="0">
                <a:solidFill>
                  <a:srgbClr val="FF0000"/>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Indien uw gemeenschap niet over een Early Warning System beschikt, moet u bespreken</a:t>
            </a: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welke nationale agentschappen waarschuwingen versturen (meteorologische dienst, nationaal rampenbureau, nationale Rode Kruis)</a:t>
            </a: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wat de verschillende waarschuwingen betekenen</a:t>
            </a:r>
          </a:p>
          <a:p>
            <a:pPr marL="342900" marR="0" lvl="0" indent="-342900" algn="l" rtl="0">
              <a:lnSpc>
                <a:spcPct val="90000"/>
              </a:lnSpc>
              <a:spcBef>
                <a:spcPts val="1000"/>
              </a:spcBef>
              <a:spcAft>
                <a:spcPts val="0"/>
              </a:spcAft>
              <a:buFontTx/>
              <a:buChar char="-"/>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welke acties moeten worden genomen op basis van het type waarschuwingen.</a:t>
            </a:r>
          </a:p>
          <a:p>
            <a:pPr marL="342900" marR="0" lvl="0" indent="-342900" algn="l" rtl="0">
              <a:lnSpc>
                <a:spcPct val="90000"/>
              </a:lnSpc>
              <a:spcBef>
                <a:spcPts val="1000"/>
              </a:spcBef>
              <a:spcAft>
                <a:spcPts val="0"/>
              </a:spcAft>
              <a:buFontTx/>
              <a:buChar char="-"/>
            </a:pPr>
            <a:endParaRPr lang="nl"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r>
              <a:rPr lang="nl" sz="2200" b="0" i="0" u="none" baseline="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rPr>
              <a:t> </a:t>
            </a:r>
            <a:endParaRPr lang="nl"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lang="nl" sz="2200" dirty="0">
              <a:solidFill>
                <a:schemeClr val="tx1"/>
              </a:solidFill>
              <a:highlight>
                <a:srgbClr val="FFFFFF"/>
              </a:highlight>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1000"/>
              </a:spcBef>
              <a:spcAft>
                <a:spcPts val="0"/>
              </a:spcAft>
              <a:buNone/>
            </a:pPr>
            <a:endParaRPr sz="2200" dirty="0">
              <a:solidFill>
                <a:schemeClr val="tx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153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167265" y="1705778"/>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Doelstellingen</a:t>
            </a:r>
            <a:endParaRPr lang="nl" sz="40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05" name="Google Shape;105;p2"/>
          <p:cNvSpPr/>
          <p:nvPr/>
        </p:nvSpPr>
        <p:spPr>
          <a:xfrm>
            <a:off x="1167265" y="2676592"/>
            <a:ext cx="10156409" cy="147728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F5333F"/>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Begrip van de term „paraatheid”</a:t>
            </a:r>
            <a:endParaRPr lang="nl" sz="200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Kennis van Home &amp; Community Preparedness (paraatheid binnen de woning en de gemeenschap)</a:t>
            </a:r>
            <a:endParaRPr lang="nl" sz="200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nl"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Kennis van de rol van CDRT</a:t>
            </a: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06" name="Google Shape;106;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16474" y="-5347"/>
            <a:ext cx="3760399"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6" name="Google Shape;306;p18"/>
          <p:cNvSpPr txBox="1"/>
          <p:nvPr/>
        </p:nvSpPr>
        <p:spPr>
          <a:xfrm>
            <a:off x="434178" y="1041030"/>
            <a:ext cx="33097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40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a:t>
            </a:r>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2">
            <a:extLst>
              <a:ext uri="{FF2B5EF4-FFF2-40B4-BE49-F238E27FC236}">
                <a16:creationId xmlns:a16="http://schemas.microsoft.com/office/drawing/2014/main" id="{57252A4B-3F5C-9BA3-4F04-A46F278B228E}"/>
              </a:ext>
            </a:extLst>
          </p:cNvPr>
          <p:cNvSpPr txBox="1"/>
          <p:nvPr/>
        </p:nvSpPr>
        <p:spPr>
          <a:xfrm>
            <a:off x="4798996" y="2795901"/>
            <a:ext cx="6492240" cy="984885"/>
          </a:xfrm>
          <a:prstGeom prst="rect">
            <a:avLst/>
          </a:prstGeom>
          <a:solidFill>
            <a:srgbClr val="F5333F"/>
          </a:solidFill>
        </p:spPr>
        <p:txBody>
          <a:bodyPr wrap="square" rtlCol="0">
            <a:spAutoFit/>
          </a:bodyPr>
          <a:ls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nl" sz="2000" b="1" i="0" u="none" kern="0"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Opmerking: </a:t>
            </a:r>
            <a:r>
              <a:rPr lang="nl" sz="2000" b="1" i="0" u="none" kern="0"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 kunt ook unit 2 raadplegen op pagina 7 van het CDRT-werkboek</a:t>
            </a:r>
          </a:p>
          <a:p>
            <a:endParaRPr lang="nl" dirty="0"/>
          </a:p>
        </p:txBody>
      </p:sp>
    </p:spTree>
    <p:extLst>
      <p:ext uri="{BB962C8B-B14F-4D97-AF65-F5344CB8AC3E}">
        <p14:creationId xmlns:p14="http://schemas.microsoft.com/office/powerpoint/2010/main" val="97364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8" name="Google Shape;448;p27"/>
          <p:cNvSpPr txBox="1"/>
          <p:nvPr/>
        </p:nvSpPr>
        <p:spPr>
          <a:xfrm>
            <a:off x="225911" y="638257"/>
            <a:ext cx="396866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Zorg ervoor dat alle rampenplannen inclusief zijn</a:t>
            </a:r>
            <a:endParaRPr lang="nl" sz="36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9" name="Google Shape;449;p27"/>
          <p:cNvSpPr txBox="1"/>
          <p:nvPr/>
        </p:nvSpPr>
        <p:spPr>
          <a:xfrm>
            <a:off x="4947495" y="900412"/>
            <a:ext cx="6823958" cy="470894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E42D38"/>
              </a:buClr>
              <a:buSzPts val="1800"/>
              <a:buFont typeface="+mj-lt"/>
              <a:buAutoNum type="arabicPeriod"/>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Bepaal om welke personen het gaat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binnen de gemeenschap en zoek hun contactgegevens.</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1500" marR="0" lvl="0" indent="-457200" algn="l" rtl="0">
              <a:spcBef>
                <a:spcPts val="0"/>
              </a:spcBef>
              <a:spcAft>
                <a:spcPts val="0"/>
              </a:spcAft>
              <a:buClr>
                <a:srgbClr val="E42D38"/>
              </a:buClr>
              <a:buSzPts val="1800"/>
              <a:buFont typeface="+mj-lt"/>
              <a:buAutoNum type="arabicPeriod"/>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E42D38"/>
              </a:buClr>
              <a:buSzPts val="1800"/>
              <a:buFont typeface="+mj-lt"/>
              <a:buAutoNum type="arabicPeriod"/>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Betrek hen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bij het uitvoeren van evaluaties.</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1500" marR="0" lvl="0" indent="-457200" algn="l" rtl="0">
              <a:spcBef>
                <a:spcPts val="0"/>
              </a:spcBef>
              <a:spcAft>
                <a:spcPts val="0"/>
              </a:spcAft>
              <a:buClr>
                <a:srgbClr val="E42D38"/>
              </a:buClr>
              <a:buSzPts val="1800"/>
              <a:buFont typeface="+mj-lt"/>
              <a:buAutoNum type="arabicPeriod"/>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E42D38"/>
              </a:buClr>
              <a:buSzPts val="1800"/>
              <a:buFont typeface="+mj-lt"/>
              <a:buAutoNum type="arabicPeriod"/>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Bepaal wat voor bijstand zij nodig hebben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 noodgevallen, waaronder ook de vereiste bijstand tijdens een evacuatie.</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1500" marR="0" lvl="0" indent="-457200" algn="l" rtl="0">
              <a:spcBef>
                <a:spcPts val="0"/>
              </a:spcBef>
              <a:spcAft>
                <a:spcPts val="0"/>
              </a:spcAft>
              <a:buClr>
                <a:srgbClr val="E42D38"/>
              </a:buClr>
              <a:buSzPts val="1800"/>
              <a:buFont typeface="+mj-lt"/>
              <a:buAutoNum type="arabicPeriod"/>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E42D38"/>
              </a:buClr>
              <a:buSzPts val="1800"/>
              <a:buFont typeface="+mj-lt"/>
              <a:buAutoNum type="arabicPeriod"/>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Bepaal hun favoriete communicatiemiddel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het ontvangen van informatie zodat deze vóór, tijdens en na een noodgeval kan worden verspreid.</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71500" marR="0" lvl="0" indent="-457200" algn="l" rtl="0">
              <a:spcBef>
                <a:spcPts val="0"/>
              </a:spcBef>
              <a:spcAft>
                <a:spcPts val="0"/>
              </a:spcAft>
              <a:buClr>
                <a:srgbClr val="E42D38"/>
              </a:buClr>
              <a:buSzPts val="1800"/>
              <a:buFont typeface="+mj-lt"/>
              <a:buAutoNum type="arabicPeriod"/>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E42D38"/>
              </a:buClr>
              <a:buSzPts val="1800"/>
              <a:buFont typeface="+mj-lt"/>
              <a:buAutoNum type="arabicPeriod"/>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Bespreek mogelijke voorbereidingen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reacties.</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0"/>
          <p:cNvSpPr/>
          <p:nvPr/>
        </p:nvSpPr>
        <p:spPr>
          <a:xfrm>
            <a:off x="-4184" y="-5347"/>
            <a:ext cx="12187471" cy="988573"/>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84" name="Google Shape;484;p30"/>
          <p:cNvSpPr txBox="1"/>
          <p:nvPr/>
        </p:nvSpPr>
        <p:spPr>
          <a:xfrm>
            <a:off x="-9010" y="158934"/>
            <a:ext cx="12172544" cy="660049"/>
          </a:xfrm>
          <a:prstGeom prst="rect">
            <a:avLst/>
          </a:prstGeom>
          <a:noFill/>
          <a:ln>
            <a:noFill/>
          </a:ln>
        </p:spPr>
        <p:txBody>
          <a:bodyPr spcFirstLastPara="1" wrap="square" lIns="91425" tIns="45700" rIns="91425" bIns="45700" anchor="ctr" anchorCtr="0">
            <a:noAutofit/>
          </a:bodyPr>
          <a:lstStyle/>
          <a:p>
            <a:pPr algn="ctr" rtl="0">
              <a:buClr>
                <a:schemeClr val="lt1"/>
              </a:buClr>
              <a:buSzPts val="4400"/>
            </a:pPr>
            <a:r>
              <a:rPr lang="nl" sz="3600" b="1" i="0" u="none" baseline="0">
                <a:solidFill>
                  <a:srgbClr val="F5333F"/>
                </a:solidFill>
                <a:latin typeface="Arial" panose="020B0604020202020204" pitchFamily="34" charset="0"/>
                <a:cs typeface="+mn-cs"/>
                <a:sym typeface="Arial" panose="020B0604020202020204" pitchFamily="34" charset="0"/>
              </a:rPr>
              <a:t>De rol van een CDRT in rampenparaatheid</a:t>
            </a:r>
            <a:endParaRPr lang="nl" sz="3600" b="1" dirty="0">
              <a:solidFill>
                <a:srgbClr val="F5333F"/>
              </a:solidFill>
              <a:latin typeface="Arial" panose="020B0604020202020204" pitchFamily="34" charset="0"/>
              <a:cs typeface="+mn-cs"/>
              <a:sym typeface="Arial" panose="020B0604020202020204" pitchFamily="34" charset="0"/>
            </a:endParaRPr>
          </a:p>
        </p:txBody>
      </p:sp>
      <p:pic>
        <p:nvPicPr>
          <p:cNvPr id="3" name="Online Media 2" title="CDRT Knowledge Series Episode 1">
            <a:hlinkClick r:id="" action="ppaction://media"/>
            <a:extLst>
              <a:ext uri="{FF2B5EF4-FFF2-40B4-BE49-F238E27FC236}">
                <a16:creationId xmlns:a16="http://schemas.microsoft.com/office/drawing/2014/main" id="{155D7AA8-9C3D-F08E-A06F-826077CE4A9B}"/>
              </a:ext>
            </a:extLst>
          </p:cNvPr>
          <p:cNvPicPr>
            <a:picLocks noRot="1" noChangeAspect="1"/>
          </p:cNvPicPr>
          <p:nvPr>
            <a:videoFile r:link="rId1"/>
          </p:nvPr>
        </p:nvPicPr>
        <p:blipFill>
          <a:blip r:embed="rId4"/>
          <a:stretch>
            <a:fillRect/>
          </a:stretch>
        </p:blipFill>
        <p:spPr>
          <a:xfrm>
            <a:off x="811263" y="980768"/>
            <a:ext cx="10558770" cy="5904270"/>
          </a:xfrm>
          <a:prstGeom prst="rect">
            <a:avLst/>
          </a:prstGeom>
        </p:spPr>
      </p:pic>
    </p:spTree>
    <p:extLst>
      <p:ext uri="{BB962C8B-B14F-4D97-AF65-F5344CB8AC3E}">
        <p14:creationId xmlns:p14="http://schemas.microsoft.com/office/powerpoint/2010/main" val="4268731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 mee</a:t>
              </a:r>
              <a:endParaRPr lang="nl"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nl"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U kunt op veel manieren deel uitmaken van ‘s werelds grootste humanitaire netwerk.</a:t>
              </a:r>
              <a:endParaRPr lang="nl"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Word vrijwilliger, doneer, doe mee aan ons partnerschap</a:t>
            </a:r>
            <a:r>
              <a:rPr lang="nl" sz="1800" b="0"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of deel onze oproepen en stories op sociale media. Kom meer te weten over IFRC en ontdek hoe u in contact kunt komen met uw nationale Rode Kruis of Rode Halve Maan op </a:t>
            </a: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a:t>
            </a:r>
            <a:endParaRPr lang="nl"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op de hoogte te blijven van de werking van de Caraïbische rampenbestrijding of om meer informatie te krijgen over beschikbare trainingen, trainingsmateriaal, onderzoek en tools voor informatiebeheer, bezoekt u: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A close up of a piece of paper&#10;&#10;Description automatically generated"/>
          <p:cNvPicPr preferRelativeResize="0"/>
          <p:nvPr/>
        </p:nvPicPr>
        <p:blipFill rotWithShape="1">
          <a:blip r:embed="rId3">
            <a:alphaModFix/>
          </a:blip>
          <a:srcRect r="12946" b="6840"/>
          <a:stretch/>
        </p:blipFill>
        <p:spPr>
          <a:xfrm>
            <a:off x="3183990" y="-5347"/>
            <a:ext cx="9626868" cy="6863346"/>
          </a:xfrm>
          <a:prstGeom prst="rect">
            <a:avLst/>
          </a:prstGeom>
          <a:noFill/>
          <a:ln>
            <a:noFill/>
          </a:ln>
        </p:spPr>
      </p:pic>
      <p:sp>
        <p:nvSpPr>
          <p:cNvPr id="117" name="Google Shape;117;p3"/>
          <p:cNvSpPr/>
          <p:nvPr/>
        </p:nvSpPr>
        <p:spPr>
          <a:xfrm>
            <a:off x="-16475" y="-5347"/>
            <a:ext cx="4621131"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284301" y="1556657"/>
            <a:ext cx="3961128" cy="41858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Wat is paraatheid?</a:t>
            </a:r>
            <a:endParaRPr lang="nl" sz="3600" b="1" i="0" u="none" strike="noStrike" cap="none"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18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Activiteiten en maatregelen die op voorhand worden genomen om correct in te spelen op de impact van gevaren.</a:t>
            </a:r>
          </a:p>
          <a:p>
            <a:pPr marL="0" marR="0" lvl="0" indent="0" algn="l" rtl="0">
              <a:lnSpc>
                <a:spcPct val="100000"/>
              </a:lnSpc>
              <a:spcBef>
                <a:spcPts val="0"/>
              </a:spcBef>
              <a:spcAft>
                <a:spcPts val="0"/>
              </a:spcAft>
              <a:buClr>
                <a:schemeClr val="lt1"/>
              </a:buClr>
              <a:buSzPts val="4400"/>
              <a:buFont typeface="Arial"/>
              <a:buNone/>
            </a:pPr>
            <a:endParaRPr lang="nl" sz="220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Paraatheid bestaat ook uit het </a:t>
            </a:r>
            <a:r>
              <a:rPr lang="nl" sz="22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zorgen voor</a:t>
            </a: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tijdige en effectieve vroege waarschuwingen en de tijdelijke evacuatie van mensen en eigendommen uit de bedreigde locaties.</a:t>
            </a:r>
            <a:endParaRPr lang="nl"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22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Bron: UNISDR</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0" name="Google Shape;130;p4"/>
          <p:cNvPicPr preferRelativeResize="0"/>
          <p:nvPr/>
        </p:nvPicPr>
        <p:blipFill rotWithShape="1">
          <a:blip r:embed="rId3">
            <a:alphaModFix/>
          </a:blip>
          <a:srcRect l="17732" r="5029" b="15692"/>
          <a:stretch/>
        </p:blipFill>
        <p:spPr>
          <a:xfrm>
            <a:off x="2667000" y="-5347"/>
            <a:ext cx="9525000" cy="6886226"/>
          </a:xfrm>
          <a:prstGeom prst="rect">
            <a:avLst/>
          </a:prstGeom>
          <a:noFill/>
          <a:ln>
            <a:noFill/>
          </a:ln>
        </p:spPr>
      </p:pic>
      <p:sp>
        <p:nvSpPr>
          <p:cNvPr id="128" name="Google Shape;128;p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p:nvPr/>
        </p:nvSpPr>
        <p:spPr>
          <a:xfrm>
            <a:off x="268941" y="758002"/>
            <a:ext cx="3808207" cy="4494629"/>
          </a:xfrm>
          <a:prstGeom prst="rect">
            <a:avLst/>
          </a:prstGeom>
          <a:noFill/>
          <a:ln>
            <a:noFill/>
          </a:ln>
        </p:spPr>
        <p:txBody>
          <a:bodyPr spcFirstLastPara="1" wrap="square" lIns="91425" tIns="45700" rIns="91425" bIns="45700" anchor="ctr" anchorCtr="0">
            <a:noAutofit/>
          </a:bodyPr>
          <a:lstStyle/>
          <a:p>
            <a:pPr algn="l" rtl="0">
              <a:spcAft>
                <a:spcPts val="600"/>
              </a:spcAft>
              <a:buClr>
                <a:schemeClr val="lt1"/>
              </a:buClr>
              <a:buSzPts val="4400"/>
            </a:pPr>
            <a:r>
              <a:rPr lang="nl" sz="4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Waarom is er voorbereiding nodig?</a:t>
            </a:r>
            <a:endParaRPr lang="nl" sz="40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5" descr="A group of people wearing masks&#10;&#10;Description automatically generated with low confidence"/>
          <p:cNvPicPr preferRelativeResize="0"/>
          <p:nvPr/>
        </p:nvPicPr>
        <p:blipFill rotWithShape="1">
          <a:blip r:embed="rId3">
            <a:alphaModFix/>
          </a:blip>
          <a:srcRect l="1105" t="7990" r="10175"/>
          <a:stretch/>
        </p:blipFill>
        <p:spPr>
          <a:xfrm>
            <a:off x="3871943" y="-5347"/>
            <a:ext cx="8320057" cy="6858000"/>
          </a:xfrm>
          <a:prstGeom prst="rect">
            <a:avLst/>
          </a:prstGeom>
          <a:noFill/>
          <a:ln>
            <a:noFill/>
          </a:ln>
        </p:spPr>
      </p:pic>
      <p:sp>
        <p:nvSpPr>
          <p:cNvPr id="141" name="Google Shape;141;p5"/>
          <p:cNvSpPr/>
          <p:nvPr/>
        </p:nvSpPr>
        <p:spPr>
          <a:xfrm>
            <a:off x="-16474" y="-5347"/>
            <a:ext cx="466170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434178" y="1160644"/>
            <a:ext cx="3658851" cy="7430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De rol van CRDT’s op het vlak van paraatheid</a:t>
            </a:r>
            <a:endParaRPr lang="nl" sz="36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3" name="Google Shape;143;p5"/>
          <p:cNvSpPr txBox="1"/>
          <p:nvPr/>
        </p:nvSpPr>
        <p:spPr>
          <a:xfrm>
            <a:off x="321950" y="2590733"/>
            <a:ext cx="4143616"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400"/>
              <a:buFont typeface="Arial"/>
              <a:buChar char="•"/>
            </a:pP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Opleiding en training</a:t>
            </a:r>
            <a:endParaRPr lang="nl"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Ontwikkeling van rampenplannen</a:t>
            </a:r>
            <a:endParaRPr lang="nl"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Evacuatie</a:t>
            </a:r>
            <a:endParaRPr lang="nl"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Vroege waarschuwing</a:t>
            </a:r>
            <a:endParaRPr lang="nl"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28600" marR="0" lvl="0" indent="-228600" algn="l" rtl="0">
              <a:lnSpc>
                <a:spcPct val="90000"/>
              </a:lnSpc>
              <a:spcBef>
                <a:spcPts val="1000"/>
              </a:spcBef>
              <a:spcAft>
                <a:spcPts val="0"/>
              </a:spcAft>
              <a:buClr>
                <a:schemeClr val="lt1"/>
              </a:buClr>
              <a:buSzPts val="2400"/>
              <a:buFont typeface="Arial"/>
              <a:buChar char="•"/>
            </a:pPr>
            <a:r>
              <a:rPr lang="nl" sz="22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Oefenen en testen</a:t>
            </a:r>
            <a:endParaRPr lang="nl" sz="22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descr="A group of people clasping hands&#10;&#10;Description automatically generated with low confidence"/>
          <p:cNvPicPr preferRelativeResize="0"/>
          <p:nvPr/>
        </p:nvPicPr>
        <p:blipFill rotWithShape="1">
          <a:blip r:embed="rId3">
            <a:alphaModFix/>
          </a:blip>
          <a:srcRect/>
          <a:stretch/>
        </p:blipFill>
        <p:spPr>
          <a:xfrm>
            <a:off x="1877593" y="-5347"/>
            <a:ext cx="10314408" cy="6863347"/>
          </a:xfrm>
          <a:prstGeom prst="rect">
            <a:avLst/>
          </a:prstGeom>
          <a:noFill/>
          <a:ln>
            <a:noFill/>
          </a:ln>
        </p:spPr>
      </p:pic>
      <p:sp>
        <p:nvSpPr>
          <p:cNvPr id="155" name="Google Shape;155;p6"/>
          <p:cNvSpPr/>
          <p:nvPr/>
        </p:nvSpPr>
        <p:spPr>
          <a:xfrm>
            <a:off x="4475615" y="4176340"/>
            <a:ext cx="7435348" cy="1333500"/>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7" name="Google Shape;157;p6"/>
          <p:cNvSpPr txBox="1"/>
          <p:nvPr/>
        </p:nvSpPr>
        <p:spPr>
          <a:xfrm>
            <a:off x="4775200" y="4246011"/>
            <a:ext cx="710514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Hoewel uw gemeenschap uit verschillende soorten mensen bestaat die allemaal uiteenlopende achtergronden, attitudes en overtuigingen hebben, moet iedereen voorbereid worden, en is ieders samenwerking en deelname nodig.</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58" name="Google Shape;158;p6"/>
          <p:cNvSpPr txBox="1"/>
          <p:nvPr/>
        </p:nvSpPr>
        <p:spPr>
          <a:xfrm>
            <a:off x="311652" y="1015211"/>
            <a:ext cx="3596404"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Wat is Community Preparedness?</a:t>
            </a:r>
            <a:endParaRPr lang="nl" sz="3600" b="1" u="none"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1800" b="0" u="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Community Preparedness (gemeenschapsparaatheid) slaat op het delen van informatie met uw gemeenschap en ervoor zorgen dat mensen begrijpen wat er kan gebeuren en wat ze kunnen doen.</a:t>
            </a:r>
            <a:endParaRPr lang="nl"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b="0"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7" descr="A group of people clasping hands&#10;&#10;Description automatically generated with low confidence"/>
          <p:cNvPicPr preferRelativeResize="0"/>
          <p:nvPr/>
        </p:nvPicPr>
        <p:blipFill rotWithShape="1">
          <a:blip r:embed="rId3">
            <a:alphaModFix/>
          </a:blip>
          <a:srcRect/>
          <a:stretch/>
        </p:blipFill>
        <p:spPr>
          <a:xfrm>
            <a:off x="1877593" y="-5347"/>
            <a:ext cx="10314408" cy="6863347"/>
          </a:xfrm>
          <a:prstGeom prst="rect">
            <a:avLst/>
          </a:prstGeom>
          <a:noFill/>
          <a:ln>
            <a:noFill/>
          </a:ln>
        </p:spPr>
      </p:pic>
      <p:sp>
        <p:nvSpPr>
          <p:cNvPr id="169" name="Google Shape;169;p7"/>
          <p:cNvSpPr/>
          <p:nvPr/>
        </p:nvSpPr>
        <p:spPr>
          <a:xfrm>
            <a:off x="4475615" y="3200399"/>
            <a:ext cx="7435348" cy="2866913"/>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1" name="Google Shape;171;p7"/>
          <p:cNvSpPr txBox="1"/>
          <p:nvPr/>
        </p:nvSpPr>
        <p:spPr>
          <a:xfrm>
            <a:off x="4657728" y="3385644"/>
            <a:ext cx="7105148" cy="19389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nl" sz="20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Spreek over gebeurtenissen in het verleden en hun impact.</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20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Benadruk de zichtbare klimaatgerelateerde wijzigingen.</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20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Met uw creativiteit en innovatievermogen wekt u de interesse van de mensen. Het is belangrijk om alle groepen in uw gebied te bereiken.</a:t>
            </a:r>
            <a:endParaRPr lang="nl" sz="20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72" name="Google Shape;172;p7"/>
          <p:cNvSpPr txBox="1"/>
          <p:nvPr/>
        </p:nvSpPr>
        <p:spPr>
          <a:xfrm>
            <a:off x="429124" y="1179011"/>
            <a:ext cx="3648024" cy="449462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600"/>
              </a:spcAft>
              <a:buClr>
                <a:schemeClr val="lt1"/>
              </a:buClr>
              <a:buSzPts val="4400"/>
              <a:buFont typeface="Arial"/>
              <a:buNone/>
            </a:pPr>
            <a:r>
              <a:rPr lang="nl" sz="2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Betrokkenheid creëren binnen de gemeenschap</a:t>
            </a:r>
            <a:endParaRPr lang="nl" sz="28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Arial"/>
              <a:buNone/>
            </a:pPr>
            <a:r>
              <a:rPr lang="nl" sz="20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Bij het creëren van betrokkenheid binnen de gemeenschap is het belangrijk om de feiten te kennen en over bewijs te beschikken ter ondersteuning van de behoefte aan gemeenschapsparaatheid.</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lt1"/>
              </a:buClr>
              <a:buSzPts val="44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5" name="Google Shape;185;p8" descr="C:\Users\Guest\Downloads\IMG_5708.JPG"/>
          <p:cNvPicPr preferRelativeResize="0"/>
          <p:nvPr/>
        </p:nvPicPr>
        <p:blipFill rotWithShape="1">
          <a:blip r:embed="rId3">
            <a:alphaModFix/>
          </a:blip>
          <a:srcRect t="9168" b="26497"/>
          <a:stretch/>
        </p:blipFill>
        <p:spPr>
          <a:xfrm>
            <a:off x="6904851" y="5534021"/>
            <a:ext cx="3405840" cy="1342014"/>
          </a:xfrm>
          <a:prstGeom prst="rect">
            <a:avLst/>
          </a:prstGeom>
          <a:noFill/>
          <a:ln>
            <a:noFill/>
          </a:ln>
        </p:spPr>
      </p:pic>
      <p:pic>
        <p:nvPicPr>
          <p:cNvPr id="2054" name="Picture 6" descr="May be an image of 5 people, child and outdoors">
            <a:extLst>
              <a:ext uri="{FF2B5EF4-FFF2-40B4-BE49-F238E27FC236}">
                <a16:creationId xmlns:a16="http://schemas.microsoft.com/office/drawing/2014/main" id="{29FC23C7-F7EE-7B4F-B4A4-A92E948CD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862" y="2668370"/>
            <a:ext cx="8000138" cy="4189630"/>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4" name="Google Shape;184;p8"/>
          <p:cNvSpPr txBox="1"/>
          <p:nvPr/>
        </p:nvSpPr>
        <p:spPr>
          <a:xfrm>
            <a:off x="289796" y="779773"/>
            <a:ext cx="3663443" cy="4494629"/>
          </a:xfrm>
          <a:prstGeom prst="rect">
            <a:avLst/>
          </a:prstGeom>
          <a:noFill/>
          <a:ln>
            <a:noFill/>
          </a:ln>
        </p:spPr>
        <p:txBody>
          <a:bodyPr spcFirstLastPara="1" wrap="square" lIns="91425" tIns="45700" rIns="91425" bIns="45700" anchor="ctr" anchorCtr="0">
            <a:noAutofit/>
          </a:bodyPr>
          <a:lstStyle/>
          <a:p>
            <a:pPr marL="0" lvl="0" indent="0" algn="l" rtl="0">
              <a:spcAft>
                <a:spcPts val="600"/>
              </a:spcAft>
              <a:buClr>
                <a:schemeClr val="lt1"/>
              </a:buClr>
              <a:buSzPts val="4400"/>
              <a:buFont typeface="Arial"/>
              <a:buNone/>
            </a:pPr>
            <a:r>
              <a:rPr lang="nl" sz="4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Paraatheids-activiteiten</a:t>
            </a:r>
            <a:endParaRPr lang="nl" sz="40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052" name="Picture 4" descr="May be an image of 1 person and indoor">
            <a:extLst>
              <a:ext uri="{FF2B5EF4-FFF2-40B4-BE49-F238E27FC236}">
                <a16:creationId xmlns:a16="http://schemas.microsoft.com/office/drawing/2014/main" id="{859AE57D-8950-D12C-91C8-806AD64D84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321"/>
          <a:stretch/>
        </p:blipFill>
        <p:spPr bwMode="auto">
          <a:xfrm>
            <a:off x="8125464" y="-13595"/>
            <a:ext cx="4066536" cy="3565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 photo description available.">
            <a:extLst>
              <a:ext uri="{FF2B5EF4-FFF2-40B4-BE49-F238E27FC236}">
                <a16:creationId xmlns:a16="http://schemas.microsoft.com/office/drawing/2014/main" id="{9C4197C9-0A9A-6E6C-584C-69029C753A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167" t="13585"/>
          <a:stretch/>
        </p:blipFill>
        <p:spPr bwMode="auto">
          <a:xfrm>
            <a:off x="4191862" y="-13594"/>
            <a:ext cx="4778828" cy="3565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EB9BBE0-1E2F-7F15-971D-37D2E495B93E}"/>
              </a:ext>
            </a:extLst>
          </p:cNvPr>
          <p:cNvSpPr/>
          <p:nvPr/>
        </p:nvSpPr>
        <p:spPr>
          <a:xfrm>
            <a:off x="8927146" y="-13595"/>
            <a:ext cx="97110" cy="3660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3" name="Rectangle 2">
            <a:extLst>
              <a:ext uri="{FF2B5EF4-FFF2-40B4-BE49-F238E27FC236}">
                <a16:creationId xmlns:a16="http://schemas.microsoft.com/office/drawing/2014/main" id="{D74F112C-F9B6-E63A-1A48-5A4BF0E6E85B}"/>
              </a:ext>
            </a:extLst>
          </p:cNvPr>
          <p:cNvSpPr/>
          <p:nvPr/>
        </p:nvSpPr>
        <p:spPr>
          <a:xfrm>
            <a:off x="4191862" y="3559633"/>
            <a:ext cx="8000138" cy="108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3299</Words>
  <Application>Microsoft Office PowerPoint</Application>
  <PresentationFormat>Grand écran</PresentationFormat>
  <Paragraphs>315</Paragraphs>
  <Slides>33</Slides>
  <Notes>32</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Arial Nova</vt:lpstr>
      <vt:lpstr>Calibri</vt:lpstr>
      <vt:lpstr>Noto Sans Symbols</vt:lpstr>
      <vt:lpstr>Open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42</cp:revision>
  <dcterms:created xsi:type="dcterms:W3CDTF">2021-09-10T07:38:40Z</dcterms:created>
  <dcterms:modified xsi:type="dcterms:W3CDTF">2024-09-23T13:02:14Z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2022-06-01T20:51:57Z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9e0cddac-4208-4ab4-88b1-a57c41f81feb</vt:lpwstr>
  </property>
  <property fmtid="{D5CDD505-2E9C-101B-9397-08002B2CF9AE}" pid="8" name="MSIP_Label_caf3f7fd-5cd4-4287-9002-aceb9af13c42_ContentBits">
    <vt:lpwstr>2</vt:lpwstr>
  </property>
</Properties>
</file>