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310" r:id="rId2"/>
    <p:sldId id="309" r:id="rId3"/>
    <p:sldId id="257" r:id="rId4"/>
    <p:sldId id="258" r:id="rId5"/>
    <p:sldId id="259" r:id="rId6"/>
    <p:sldId id="260" r:id="rId7"/>
    <p:sldId id="261" r:id="rId8"/>
    <p:sldId id="262" r:id="rId9"/>
    <p:sldId id="263" r:id="rId10"/>
    <p:sldId id="264" r:id="rId11"/>
    <p:sldId id="265" r:id="rId12"/>
    <p:sldId id="266" r:id="rId13"/>
    <p:sldId id="267" r:id="rId14"/>
    <p:sldId id="268" r:id="rId15"/>
    <p:sldId id="271" r:id="rId16"/>
    <p:sldId id="270" r:id="rId17"/>
    <p:sldId id="272" r:id="rId18"/>
    <p:sldId id="273" r:id="rId19"/>
    <p:sldId id="274" r:id="rId20"/>
    <p:sldId id="275" r:id="rId21"/>
    <p:sldId id="269" r:id="rId22"/>
    <p:sldId id="276" r:id="rId23"/>
    <p:sldId id="277" r:id="rId24"/>
    <p:sldId id="278" r:id="rId25"/>
    <p:sldId id="312" r:id="rId26"/>
    <p:sldId id="280" r:id="rId27"/>
    <p:sldId id="282" r:id="rId28"/>
    <p:sldId id="283" r:id="rId29"/>
    <p:sldId id="284" r:id="rId30"/>
    <p:sldId id="311"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0U1vfL4dKKQNu24jyC0tycIjZ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E5BC0-3D60-4F1B-BAF2-6FD2D5864766}" v="1" dt="2024-07-02T16:30:46.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32" autoAdjust="0"/>
    <p:restoredTop sz="85185" autoAdjust="0"/>
  </p:normalViewPr>
  <p:slideViewPr>
    <p:cSldViewPr snapToGrid="0">
      <p:cViewPr varScale="1">
        <p:scale>
          <a:sx n="67" d="100"/>
          <a:sy n="67" d="100"/>
        </p:scale>
        <p:origin x="155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438E5BC0-3D60-4F1B-BAF2-6FD2D5864766}"/>
    <pc:docChg chg="custSel delSld modSld sldOrd">
      <pc:chgData name="Vanita REDOY" userId="bdf92b45-d4ea-4a1c-a375-114a0375a38b" providerId="ADAL" clId="{438E5BC0-3D60-4F1B-BAF2-6FD2D5864766}" dt="2024-07-02T16:38:02.345" v="1419" actId="2696"/>
      <pc:docMkLst>
        <pc:docMk/>
      </pc:docMkLst>
      <pc:sldChg chg="ord">
        <pc:chgData name="Vanita REDOY" userId="bdf92b45-d4ea-4a1c-a375-114a0375a38b" providerId="ADAL" clId="{438E5BC0-3D60-4F1B-BAF2-6FD2D5864766}" dt="2024-07-02T16:26:51.195" v="274"/>
        <pc:sldMkLst>
          <pc:docMk/>
          <pc:sldMk cId="0" sldId="268"/>
        </pc:sldMkLst>
      </pc:sldChg>
      <pc:sldChg chg="modSp mod ord modNotesTx">
        <pc:chgData name="Vanita REDOY" userId="bdf92b45-d4ea-4a1c-a375-114a0375a38b" providerId="ADAL" clId="{438E5BC0-3D60-4F1B-BAF2-6FD2D5864766}" dt="2024-07-02T16:33:52.121" v="1027" actId="6549"/>
        <pc:sldMkLst>
          <pc:docMk/>
          <pc:sldMk cId="0" sldId="269"/>
        </pc:sldMkLst>
        <pc:spChg chg="mod">
          <ac:chgData name="Vanita REDOY" userId="bdf92b45-d4ea-4a1c-a375-114a0375a38b" providerId="ADAL" clId="{438E5BC0-3D60-4F1B-BAF2-6FD2D5864766}" dt="2024-07-02T16:25:27.722" v="201" actId="20577"/>
          <ac:spMkLst>
            <pc:docMk/>
            <pc:sldMk cId="0" sldId="269"/>
            <ac:spMk id="276" creationId="{00000000-0000-0000-0000-000000000000}"/>
          </ac:spMkLst>
        </pc:spChg>
      </pc:sldChg>
      <pc:sldChg chg="ord">
        <pc:chgData name="Vanita REDOY" userId="bdf92b45-d4ea-4a1c-a375-114a0375a38b" providerId="ADAL" clId="{438E5BC0-3D60-4F1B-BAF2-6FD2D5864766}" dt="2024-07-02T16:26:14.545" v="272"/>
        <pc:sldMkLst>
          <pc:docMk/>
          <pc:sldMk cId="0" sldId="271"/>
        </pc:sldMkLst>
      </pc:sldChg>
      <pc:sldChg chg="modSp mod modNotesTx">
        <pc:chgData name="Vanita REDOY" userId="bdf92b45-d4ea-4a1c-a375-114a0375a38b" providerId="ADAL" clId="{438E5BC0-3D60-4F1B-BAF2-6FD2D5864766}" dt="2024-07-02T16:33:35.385" v="1026" actId="20577"/>
        <pc:sldMkLst>
          <pc:docMk/>
          <pc:sldMk cId="0" sldId="275"/>
        </pc:sldMkLst>
        <pc:spChg chg="mod">
          <ac:chgData name="Vanita REDOY" userId="bdf92b45-d4ea-4a1c-a375-114a0375a38b" providerId="ADAL" clId="{438E5BC0-3D60-4F1B-BAF2-6FD2D5864766}" dt="2024-07-02T16:29:04.205" v="301" actId="20577"/>
          <ac:spMkLst>
            <pc:docMk/>
            <pc:sldMk cId="0" sldId="275"/>
            <ac:spMk id="373" creationId="{00000000-0000-0000-0000-000000000000}"/>
          </ac:spMkLst>
        </pc:spChg>
        <pc:spChg chg="mod">
          <ac:chgData name="Vanita REDOY" userId="bdf92b45-d4ea-4a1c-a375-114a0375a38b" providerId="ADAL" clId="{438E5BC0-3D60-4F1B-BAF2-6FD2D5864766}" dt="2024-07-02T16:31:55.455" v="743" actId="14100"/>
          <ac:spMkLst>
            <pc:docMk/>
            <pc:sldMk cId="0" sldId="275"/>
            <ac:spMk id="374" creationId="{00000000-0000-0000-0000-000000000000}"/>
          </ac:spMkLst>
        </pc:spChg>
        <pc:spChg chg="mod">
          <ac:chgData name="Vanita REDOY" userId="bdf92b45-d4ea-4a1c-a375-114a0375a38b" providerId="ADAL" clId="{438E5BC0-3D60-4F1B-BAF2-6FD2D5864766}" dt="2024-07-02T16:31:52.043" v="742" actId="14100"/>
          <ac:spMkLst>
            <pc:docMk/>
            <pc:sldMk cId="0" sldId="275"/>
            <ac:spMk id="375" creationId="{00000000-0000-0000-0000-000000000000}"/>
          </ac:spMkLst>
        </pc:spChg>
        <pc:spChg chg="mod">
          <ac:chgData name="Vanita REDOY" userId="bdf92b45-d4ea-4a1c-a375-114a0375a38b" providerId="ADAL" clId="{438E5BC0-3D60-4F1B-BAF2-6FD2D5864766}" dt="2024-07-02T16:32:44.022" v="866" actId="20577"/>
          <ac:spMkLst>
            <pc:docMk/>
            <pc:sldMk cId="0" sldId="275"/>
            <ac:spMk id="376" creationId="{00000000-0000-0000-0000-000000000000}"/>
          </ac:spMkLst>
        </pc:spChg>
        <pc:spChg chg="mod">
          <ac:chgData name="Vanita REDOY" userId="bdf92b45-d4ea-4a1c-a375-114a0375a38b" providerId="ADAL" clId="{438E5BC0-3D60-4F1B-BAF2-6FD2D5864766}" dt="2024-07-02T16:31:47.149" v="741" actId="14100"/>
          <ac:spMkLst>
            <pc:docMk/>
            <pc:sldMk cId="0" sldId="275"/>
            <ac:spMk id="377" creationId="{00000000-0000-0000-0000-000000000000}"/>
          </ac:spMkLst>
        </pc:spChg>
        <pc:picChg chg="mod">
          <ac:chgData name="Vanita REDOY" userId="bdf92b45-d4ea-4a1c-a375-114a0375a38b" providerId="ADAL" clId="{438E5BC0-3D60-4F1B-BAF2-6FD2D5864766}" dt="2024-07-02T16:31:31.581" v="702" actId="1076"/>
          <ac:picMkLst>
            <pc:docMk/>
            <pc:sldMk cId="0" sldId="275"/>
            <ac:picMk id="368" creationId="{00000000-0000-0000-0000-000000000000}"/>
          </ac:picMkLst>
        </pc:picChg>
      </pc:sldChg>
      <pc:sldChg chg="modNotesTx">
        <pc:chgData name="Vanita REDOY" userId="bdf92b45-d4ea-4a1c-a375-114a0375a38b" providerId="ADAL" clId="{438E5BC0-3D60-4F1B-BAF2-6FD2D5864766}" dt="2024-07-02T16:34:53.570" v="1172" actId="20577"/>
        <pc:sldMkLst>
          <pc:docMk/>
          <pc:sldMk cId="0" sldId="276"/>
        </pc:sldMkLst>
      </pc:sldChg>
      <pc:sldChg chg="modSp mod">
        <pc:chgData name="Vanita REDOY" userId="bdf92b45-d4ea-4a1c-a375-114a0375a38b" providerId="ADAL" clId="{438E5BC0-3D60-4F1B-BAF2-6FD2D5864766}" dt="2024-07-02T16:36:39.385" v="1369" actId="113"/>
        <pc:sldMkLst>
          <pc:docMk/>
          <pc:sldMk cId="0" sldId="277"/>
        </pc:sldMkLst>
        <pc:spChg chg="mod">
          <ac:chgData name="Vanita REDOY" userId="bdf92b45-d4ea-4a1c-a375-114a0375a38b" providerId="ADAL" clId="{438E5BC0-3D60-4F1B-BAF2-6FD2D5864766}" dt="2024-07-02T16:35:55.294" v="1328" actId="20577"/>
          <ac:spMkLst>
            <pc:docMk/>
            <pc:sldMk cId="0" sldId="277"/>
            <ac:spMk id="406" creationId="{00000000-0000-0000-0000-000000000000}"/>
          </ac:spMkLst>
        </pc:spChg>
        <pc:spChg chg="mod">
          <ac:chgData name="Vanita REDOY" userId="bdf92b45-d4ea-4a1c-a375-114a0375a38b" providerId="ADAL" clId="{438E5BC0-3D60-4F1B-BAF2-6FD2D5864766}" dt="2024-07-02T16:36:39.385" v="1369" actId="113"/>
          <ac:spMkLst>
            <pc:docMk/>
            <pc:sldMk cId="0" sldId="277"/>
            <ac:spMk id="407" creationId="{00000000-0000-0000-0000-000000000000}"/>
          </ac:spMkLst>
        </pc:spChg>
      </pc:sldChg>
      <pc:sldChg chg="modSp mod">
        <pc:chgData name="Vanita REDOY" userId="bdf92b45-d4ea-4a1c-a375-114a0375a38b" providerId="ADAL" clId="{438E5BC0-3D60-4F1B-BAF2-6FD2D5864766}" dt="2024-07-02T16:37:46.250" v="1418" actId="20577"/>
        <pc:sldMkLst>
          <pc:docMk/>
          <pc:sldMk cId="0" sldId="278"/>
        </pc:sldMkLst>
        <pc:spChg chg="mod">
          <ac:chgData name="Vanita REDOY" userId="bdf92b45-d4ea-4a1c-a375-114a0375a38b" providerId="ADAL" clId="{438E5BC0-3D60-4F1B-BAF2-6FD2D5864766}" dt="2024-07-02T16:37:46.250" v="1418" actId="20577"/>
          <ac:spMkLst>
            <pc:docMk/>
            <pc:sldMk cId="0" sldId="278"/>
            <ac:spMk id="420" creationId="{00000000-0000-0000-0000-000000000000}"/>
          </ac:spMkLst>
        </pc:spChg>
      </pc:sldChg>
      <pc:sldChg chg="del">
        <pc:chgData name="Vanita REDOY" userId="bdf92b45-d4ea-4a1c-a375-114a0375a38b" providerId="ADAL" clId="{438E5BC0-3D60-4F1B-BAF2-6FD2D5864766}" dt="2024-07-02T16:38:02.345" v="1419" actId="2696"/>
        <pc:sldMkLst>
          <pc:docMk/>
          <pc:sldMk cId="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Update</a:t>
            </a:r>
            <a:endParaRPr/>
          </a:p>
          <a:p>
            <a:pPr marL="0" lvl="0" indent="0" algn="l" rtl="0">
              <a:spcBef>
                <a:spcPts val="0"/>
              </a:spcBef>
              <a:spcAft>
                <a:spcPts val="0"/>
              </a:spcAft>
              <a:buClr>
                <a:schemeClr val="dk1"/>
              </a:buClr>
              <a:buSzPts val="1200"/>
              <a:buFont typeface="Calibri"/>
              <a:buNone/>
            </a:pPr>
            <a:r>
              <a:rPr lang="en-US"/>
              <a:t>Develop and maintain training materials to the highest standard </a:t>
            </a:r>
            <a:endParaRPr/>
          </a:p>
          <a:p>
            <a:pPr marL="0" marR="0" lvl="0" indent="0" algn="l" rtl="0">
              <a:lnSpc>
                <a:spcPct val="100000"/>
              </a:lnSpc>
              <a:spcBef>
                <a:spcPts val="0"/>
              </a:spcBef>
              <a:spcAft>
                <a:spcPts val="0"/>
              </a:spcAft>
              <a:buClr>
                <a:schemeClr val="dk1"/>
              </a:buClr>
              <a:buSzPts val="1200"/>
              <a:buFont typeface="Calibri"/>
              <a:buNone/>
            </a:pPr>
            <a:r>
              <a:rPr lang="en-US" b="1"/>
              <a:t>Evaluate impact of trainings and</a:t>
            </a:r>
            <a:r>
              <a:rPr lang="en-US"/>
              <a:t> the effectiveness of training and modify materials as appropriate </a:t>
            </a:r>
            <a:endParaRPr/>
          </a:p>
          <a:p>
            <a:pPr marL="0" lvl="0" indent="0" algn="l" rtl="0">
              <a:spcBef>
                <a:spcPts val="0"/>
              </a:spcBef>
              <a:spcAft>
                <a:spcPts val="0"/>
              </a:spcAft>
              <a:buClr>
                <a:schemeClr val="dk1"/>
              </a:buClr>
              <a:buSzPts val="1200"/>
              <a:buFont typeface="Calibri"/>
              <a:buNone/>
            </a:pPr>
            <a:r>
              <a:rPr lang="en-US" b="1"/>
              <a:t>Assess Training needs - </a:t>
            </a:r>
            <a:r>
              <a:rPr lang="en-US"/>
              <a:t>Maintain effective communication with the CDRTs to ascertain training needs </a:t>
            </a:r>
            <a:endParaRPr/>
          </a:p>
          <a:p>
            <a:pPr marL="0" lvl="0" indent="0" algn="l" rtl="0">
              <a:spcBef>
                <a:spcPts val="0"/>
              </a:spcBef>
              <a:spcAft>
                <a:spcPts val="0"/>
              </a:spcAft>
              <a:buClr>
                <a:schemeClr val="dk1"/>
              </a:buClr>
              <a:buSzPts val="1200"/>
              <a:buFont typeface="Calibri"/>
              <a:buNone/>
            </a:pPr>
            <a:r>
              <a:rPr lang="en-US" b="1"/>
              <a:t>Research/Source</a:t>
            </a:r>
            <a:r>
              <a:rPr lang="en-US"/>
              <a:t>  - Assist in the procurement of materials to support the delivery of trainings </a:t>
            </a:r>
            <a:endParaRPr/>
          </a:p>
          <a:p>
            <a:pPr marL="0" lvl="0" indent="0" algn="l" rtl="0">
              <a:spcBef>
                <a:spcPts val="0"/>
              </a:spcBef>
              <a:spcAft>
                <a:spcPts val="0"/>
              </a:spcAft>
              <a:buClr>
                <a:schemeClr val="dk1"/>
              </a:buClr>
              <a:buSzPts val="1200"/>
              <a:buFont typeface="Calibri"/>
              <a:buNone/>
            </a:pPr>
            <a:r>
              <a:rPr lang="en-US" b="1"/>
              <a:t>Record</a:t>
            </a:r>
            <a:r>
              <a:rPr lang="en-US"/>
              <a:t> CDRT Skills set </a:t>
            </a:r>
            <a:endParaRPr/>
          </a:p>
          <a:p>
            <a:pPr marL="0" lvl="0" indent="0" algn="l" rtl="0">
              <a:spcBef>
                <a:spcPts val="0"/>
              </a:spcBef>
              <a:spcAft>
                <a:spcPts val="0"/>
              </a:spcAft>
              <a:buNone/>
            </a:pPr>
            <a:endParaRPr/>
          </a:p>
        </p:txBody>
      </p:sp>
      <p:sp>
        <p:nvSpPr>
          <p:cNvPr id="214" name="Google Shape;2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This is the typical structure of a CDRT Team. This would also differ in each country. The team should be organized to suit the needs of the community.</a:t>
            </a:r>
            <a:endParaRPr dirty="0"/>
          </a:p>
        </p:txBody>
      </p:sp>
      <p:sp>
        <p:nvSpPr>
          <p:cNvPr id="240" name="Google Shape;2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What are the things that your community has that can help it to be prepared or to response to a disaster. Make a list of them. These could be persons with skills, a shelter, equipment and so on.</a:t>
            </a:r>
            <a:endParaRPr dirty="0"/>
          </a:p>
          <a:p>
            <a:pPr marL="0" lvl="0" indent="0" algn="l" rtl="0">
              <a:spcBef>
                <a:spcPts val="0"/>
              </a:spcBef>
              <a:spcAft>
                <a:spcPts val="0"/>
              </a:spcAft>
              <a:buClr>
                <a:schemeClr val="dk1"/>
              </a:buClr>
              <a:buSzPts val="1200"/>
              <a:buFont typeface="Calibri"/>
              <a:buNone/>
            </a:pPr>
            <a:r>
              <a:rPr lang="en-US" dirty="0"/>
              <a:t>What are they?</a:t>
            </a:r>
            <a:endParaRPr dirty="0"/>
          </a:p>
          <a:p>
            <a:pPr marL="0" lvl="0" indent="0" algn="l" rtl="0">
              <a:spcBef>
                <a:spcPts val="0"/>
              </a:spcBef>
              <a:spcAft>
                <a:spcPts val="0"/>
              </a:spcAft>
              <a:buClr>
                <a:schemeClr val="dk1"/>
              </a:buClr>
              <a:buSzPts val="1200"/>
              <a:buFont typeface="Calibri"/>
              <a:buNone/>
            </a:pPr>
            <a:r>
              <a:rPr lang="en-US" dirty="0"/>
              <a:t>Where are they located?</a:t>
            </a:r>
            <a:endParaRPr dirty="0"/>
          </a:p>
          <a:p>
            <a:pPr marL="0" lvl="0" indent="0" algn="l" rtl="0">
              <a:spcBef>
                <a:spcPts val="0"/>
              </a:spcBef>
              <a:spcAft>
                <a:spcPts val="0"/>
              </a:spcAft>
              <a:buClr>
                <a:schemeClr val="dk1"/>
              </a:buClr>
              <a:buSzPts val="1200"/>
              <a:buFont typeface="Calibri"/>
              <a:buNone/>
            </a:pPr>
            <a:r>
              <a:rPr lang="en-US" dirty="0"/>
              <a:t>Who has access to them?</a:t>
            </a:r>
            <a:endParaRPr dirty="0"/>
          </a:p>
          <a:p>
            <a:pPr marL="0" lvl="0" indent="0" algn="l" rtl="0">
              <a:spcBef>
                <a:spcPts val="0"/>
              </a:spcBef>
              <a:spcAft>
                <a:spcPts val="0"/>
              </a:spcAft>
              <a:buNone/>
            </a:pPr>
            <a:endParaRPr dirty="0"/>
          </a:p>
        </p:txBody>
      </p:sp>
      <p:sp>
        <p:nvSpPr>
          <p:cNvPr id="337" name="Google Shape;3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Ask the community to share examples of alerts that are received whether they are from national </a:t>
            </a:r>
            <a:r>
              <a:rPr lang="en-US" dirty="0" err="1"/>
              <a:t>organisations</a:t>
            </a:r>
            <a:r>
              <a:rPr lang="en-US" dirty="0"/>
              <a:t> or from a community early warning system.</a:t>
            </a:r>
            <a:endParaRPr dirty="0"/>
          </a:p>
        </p:txBody>
      </p:sp>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a:t>Understand CDRT Roles and Responsibilities – learning about different types of response agencies their roles and how CDRTs fit in and fill gaps in the National Response Systems, as well as gathering what is expected of a CDRT, before, during and after an emergency.</a:t>
            </a:r>
            <a:endParaRPr/>
          </a:p>
          <a:p>
            <a:pPr marL="285750" lvl="0" indent="-285750" algn="l" rtl="0">
              <a:spcBef>
                <a:spcPts val="240"/>
              </a:spcBef>
              <a:spcAft>
                <a:spcPts val="0"/>
              </a:spcAft>
              <a:buClr>
                <a:schemeClr val="dk1"/>
              </a:buClr>
              <a:buSzPts val="1200"/>
              <a:buFont typeface="Arial"/>
              <a:buChar char="•"/>
            </a:pPr>
            <a:r>
              <a:rPr lang="en-US"/>
              <a:t>How to form a CDRT and team organization – How to organise a CDRT team based on skills set and deploy CDRT members based on resources, as well as services needed.</a:t>
            </a:r>
            <a:endParaRPr/>
          </a:p>
          <a:p>
            <a:pPr marL="285750" lvl="0" indent="-285750" algn="l" rtl="0">
              <a:spcBef>
                <a:spcPts val="240"/>
              </a:spcBef>
              <a:spcAft>
                <a:spcPts val="0"/>
              </a:spcAft>
              <a:buClr>
                <a:schemeClr val="dk1"/>
              </a:buClr>
              <a:buSzPts val="1200"/>
              <a:buFont typeface="Arial"/>
              <a:buChar char="•"/>
            </a:pPr>
            <a:r>
              <a:rPr lang="en-US"/>
              <a:t>CDRT Structure and decision making – Understanding the CDRT reporting lines, operating lines and how decision are made in a timely manner to prevent loss and damage. </a:t>
            </a:r>
            <a:endParaRPr/>
          </a:p>
          <a:p>
            <a:pPr marL="285750" lvl="0" indent="-285750" algn="l" rtl="0">
              <a:spcBef>
                <a:spcPts val="240"/>
              </a:spcBef>
              <a:spcAft>
                <a:spcPts val="0"/>
              </a:spcAft>
              <a:buClr>
                <a:schemeClr val="dk1"/>
              </a:buClr>
              <a:buSzPts val="1200"/>
              <a:buFont typeface="Arial"/>
              <a:buChar char="•"/>
            </a:pPr>
            <a:r>
              <a:rPr lang="en-US"/>
              <a:t>CDRTs and response -  assessing when CDRT intervention is needed, how to intervene, while prioritizing personal safety, what is required when responding and what type of reporting, as well as assessments are needed.</a:t>
            </a:r>
            <a:endParaRPr/>
          </a:p>
          <a:p>
            <a:pPr marL="0" lvl="0" indent="0" algn="l" rtl="0">
              <a:spcBef>
                <a:spcPts val="0"/>
              </a:spcBef>
              <a:spcAft>
                <a:spcPts val="0"/>
              </a:spcAft>
              <a:buNone/>
            </a:pPr>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priority of a CDRT during a disaster is to ensure their safety and that of family members</a:t>
            </a:r>
            <a:endParaRPr dirty="0"/>
          </a:p>
        </p:txBody>
      </p:sp>
      <p:sp>
        <p:nvSpPr>
          <p:cNvPr id="385" name="Google Shape;3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08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18D03983-4C5E-6466-08E2-FF601DE22B7D}"/>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95A2D405-61F7-CE4C-07FE-A70938B4B6F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6D2467FA-3F2C-D179-14A1-7E98A7592A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294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EFFD56E4-E8B7-8A95-B418-8738C3597A84}"/>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1F4B2980-130F-E68F-D253-C7CDE8F6CB5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C988D984-0389-3F58-D8A3-A005BA1A95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49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F5C4CAAC-6B8A-A2DB-1B16-54E5D23ED256}"/>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737BEBCD-0EBE-B107-AE7D-95B32D151E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245066E6-E4B8-F3D5-C75C-76AFC44846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384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dirty="0">
                <a:solidFill>
                  <a:srgbClr val="FF0000"/>
                </a:solidFill>
                <a:latin typeface="Arial"/>
                <a:ea typeface="Arial"/>
                <a:cs typeface="Arial"/>
                <a:sym typeface="Arial"/>
              </a:rPr>
              <a:t>CDRTs as well as Community Emergency Response Teams (CERTs), collectively referred to as Community Response Teams, form part of the national response mechanism of a country. </a:t>
            </a:r>
            <a:endParaRPr dirty="0"/>
          </a:p>
          <a:p>
            <a:pPr marL="0" lvl="0" indent="0" algn="l" rtl="0">
              <a:spcBef>
                <a:spcPts val="0"/>
              </a:spcBef>
              <a:spcAft>
                <a:spcPts val="0"/>
              </a:spcAft>
              <a:buNone/>
            </a:pPr>
            <a:r>
              <a:rPr lang="en-US" dirty="0"/>
              <a:t>Note that the structure at a national level can differ in each country. It’s important to understand how it works in your country’s context.</a:t>
            </a:r>
            <a:endParaRPr dirty="0"/>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dirty="0">
                <a:solidFill>
                  <a:srgbClr val="FF0000"/>
                </a:solidFill>
                <a:latin typeface="Arial"/>
                <a:ea typeface="Arial"/>
                <a:cs typeface="Arial"/>
                <a:sym typeface="Arial"/>
              </a:rPr>
              <a:t>Members of the Steering Committee should include the National Disaster Organization as the Chair, the National Society as the Co-chair and members of three relevant partnering agencies (fire, medical, police/military, social development ministry and/or NGOs.</a:t>
            </a:r>
            <a:endParaRPr sz="1200" dirty="0">
              <a:solidFill>
                <a:srgbClr val="FF0000"/>
              </a:solidFill>
              <a:latin typeface="Arial"/>
              <a:ea typeface="Arial"/>
              <a:cs typeface="Arial"/>
              <a:sym typeface="Arial"/>
            </a:endParaRPr>
          </a:p>
          <a:p>
            <a:pPr marL="0" lvl="0" indent="0" algn="l" rtl="0">
              <a:spcBef>
                <a:spcPts val="0"/>
              </a:spcBef>
              <a:spcAft>
                <a:spcPts val="0"/>
              </a:spcAft>
              <a:buNone/>
            </a:pP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Leads and oversees</a:t>
            </a:r>
            <a:endParaRPr/>
          </a:p>
          <a:p>
            <a:pPr marL="0" lvl="0" indent="0" algn="l" rtl="0">
              <a:spcBef>
                <a:spcPts val="0"/>
              </a:spcBef>
              <a:spcAft>
                <a:spcPts val="0"/>
              </a:spcAft>
              <a:buClr>
                <a:schemeClr val="dk1"/>
              </a:buClr>
              <a:buSzPts val="1200"/>
              <a:buFont typeface="Calibri"/>
              <a:buNone/>
            </a:pPr>
            <a:r>
              <a:rPr lang="en-US"/>
              <a:t>Leads steering committee and oversees all CRT activities </a:t>
            </a:r>
            <a:endParaRPr/>
          </a:p>
          <a:p>
            <a:pPr marL="0" marR="0" lvl="0" indent="0" algn="l" rtl="0">
              <a:lnSpc>
                <a:spcPct val="100000"/>
              </a:lnSpc>
              <a:spcBef>
                <a:spcPts val="0"/>
              </a:spcBef>
              <a:spcAft>
                <a:spcPts val="0"/>
              </a:spcAft>
              <a:buClr>
                <a:schemeClr val="dk1"/>
              </a:buClr>
              <a:buSzPts val="1200"/>
              <a:buFont typeface="Calibri"/>
              <a:buNone/>
            </a:pPr>
            <a:r>
              <a:rPr lang="en-US" b="1"/>
              <a:t>Builds</a:t>
            </a:r>
            <a:r>
              <a:rPr lang="en-US"/>
              <a:t> </a:t>
            </a:r>
            <a:r>
              <a:rPr lang="en-US" b="1"/>
              <a:t>the team</a:t>
            </a:r>
            <a:endParaRPr/>
          </a:p>
          <a:p>
            <a:pPr marL="0" lvl="0" indent="0" algn="l" rtl="0">
              <a:spcBef>
                <a:spcPts val="0"/>
              </a:spcBef>
              <a:spcAft>
                <a:spcPts val="0"/>
              </a:spcAft>
              <a:buClr>
                <a:schemeClr val="dk1"/>
              </a:buClr>
              <a:buSzPts val="1200"/>
              <a:buFont typeface="Calibri"/>
              <a:buNone/>
            </a:pPr>
            <a:r>
              <a:rPr lang="en-US"/>
              <a:t>Develops and manages relationships and communication across the assigned priority areas </a:t>
            </a:r>
            <a:endParaRPr/>
          </a:p>
          <a:p>
            <a:pPr marL="0" lvl="0" indent="0" algn="l" rtl="0">
              <a:spcBef>
                <a:spcPts val="0"/>
              </a:spcBef>
              <a:spcAft>
                <a:spcPts val="0"/>
              </a:spcAft>
              <a:buClr>
                <a:schemeClr val="dk1"/>
              </a:buClr>
              <a:buSzPts val="1200"/>
              <a:buFont typeface="Calibri"/>
              <a:buNone/>
            </a:pPr>
            <a:r>
              <a:rPr lang="en-US" b="1"/>
              <a:t>Strategic planning</a:t>
            </a:r>
            <a:r>
              <a:rPr lang="en-US"/>
              <a:t>, </a:t>
            </a:r>
            <a:r>
              <a:rPr lang="en-US" b="1"/>
              <a:t>Growth</a:t>
            </a:r>
            <a:r>
              <a:rPr lang="en-US"/>
              <a:t> </a:t>
            </a:r>
            <a:r>
              <a:rPr lang="en-US" b="1"/>
              <a:t>&amp;</a:t>
            </a:r>
            <a:r>
              <a:rPr lang="en-US"/>
              <a:t> </a:t>
            </a:r>
            <a:r>
              <a:rPr lang="en-US" b="1"/>
              <a:t>Development</a:t>
            </a:r>
            <a:endParaRPr/>
          </a:p>
          <a:p>
            <a:pPr marL="0" lvl="0" indent="0" algn="l" rtl="0">
              <a:spcBef>
                <a:spcPts val="0"/>
              </a:spcBef>
              <a:spcAft>
                <a:spcPts val="0"/>
              </a:spcAft>
              <a:buClr>
                <a:schemeClr val="dk1"/>
              </a:buClr>
              <a:buSzPts val="1200"/>
              <a:buFont typeface="Calibri"/>
              <a:buNone/>
            </a:pPr>
            <a:r>
              <a:rPr lang="en-US"/>
              <a:t>Participates in ongoing strategic planning and seeks new opportunities for growth and development </a:t>
            </a:r>
            <a:endParaRPr/>
          </a:p>
          <a:p>
            <a:pPr marL="0" marR="0" lvl="0" indent="0" algn="l" rtl="0">
              <a:lnSpc>
                <a:spcPct val="100000"/>
              </a:lnSpc>
              <a:spcBef>
                <a:spcPts val="0"/>
              </a:spcBef>
              <a:spcAft>
                <a:spcPts val="0"/>
              </a:spcAft>
              <a:buClr>
                <a:schemeClr val="dk1"/>
              </a:buClr>
              <a:buSzPts val="1200"/>
              <a:buFont typeface="Calibri"/>
              <a:buNone/>
            </a:pPr>
            <a:r>
              <a:rPr lang="en-US" b="1"/>
              <a:t>Monitoring and Evaluation</a:t>
            </a:r>
            <a:endParaRPr/>
          </a:p>
          <a:p>
            <a:pPr marL="0" lvl="0" indent="0" algn="l" rtl="0">
              <a:spcBef>
                <a:spcPts val="0"/>
              </a:spcBef>
              <a:spcAft>
                <a:spcPts val="0"/>
              </a:spcAft>
              <a:buClr>
                <a:schemeClr val="dk1"/>
              </a:buClr>
              <a:buSzPts val="1200"/>
              <a:buFont typeface="Calibri"/>
              <a:buNone/>
            </a:pPr>
            <a:r>
              <a:rPr lang="en-US"/>
              <a:t>Participates in monitoring and evaluating efforts within the priority areas </a:t>
            </a:r>
            <a:endParaRPr/>
          </a:p>
          <a:p>
            <a:pPr marL="0" lvl="0" indent="0" algn="l" rtl="0">
              <a:spcBef>
                <a:spcPts val="0"/>
              </a:spcBef>
              <a:spcAft>
                <a:spcPts val="0"/>
              </a:spcAft>
              <a:buNone/>
            </a:pPr>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participants what other responsibilities they believe the secretariat to handle: (full list below)</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Ensure meetings are effectively organised and minutes taken</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Liaise with chair to plan meetings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Receive agenda items from committee members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Circulate approved minutes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Check that agreed actions are carried out</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Maintaining effective records and administration</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up-to-date contact details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Filing minutes and reports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Compile list of names and addresses that are useful to the group</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a list of the group’s activities and future plans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Upholding legal requirements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Acting as custodian </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Checking quorum is present at meetings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Ensuring elections are in line with stipulated procedures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Ensuring group activities are in line with its objectives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Communication and correspondence</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Respond to all committee correspondence</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Filing all committee correspondence  received and copies sent</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copies of any publications (e.g. leaflets, etc.)</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89" name="Google Shape;1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42595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6"/>
          <p:cNvSpPr>
            <a:spLocks noGrp="1"/>
          </p:cNvSpPr>
          <p:nvPr>
            <p:ph type="pic" idx="2"/>
          </p:nvPr>
        </p:nvSpPr>
        <p:spPr>
          <a:xfrm>
            <a:off x="5183188" y="987425"/>
            <a:ext cx="6172200" cy="4873625"/>
          </a:xfrm>
          <a:prstGeom prst="rect">
            <a:avLst/>
          </a:prstGeom>
          <a:noFill/>
          <a:ln>
            <a:noFill/>
          </a:ln>
        </p:spPr>
      </p:sp>
      <p:sp>
        <p:nvSpPr>
          <p:cNvPr id="69" name="Google Shape;69;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27"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0.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0.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2.png"/><Relationship Id="rId7" Type="http://schemas.openxmlformats.org/officeDocument/2006/relationships/image" Target="../media/image38.png"/><Relationship Id="rId12" Type="http://schemas.microsoft.com/office/2007/relationships/hdphoto" Target="../media/hdphoto2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20.wdp"/><Relationship Id="rId4" Type="http://schemas.microsoft.com/office/2007/relationships/hdphoto" Target="../media/hdphoto6.wdp"/><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J-5ktoiB514?start=1&amp;feature=oembed" TargetMode="Externa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cadrim.org/" TargetMode="External"/><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90;p1" descr="A person in a car writing on a piece of paper&#10;&#10;Description automatically generated with low confidence">
            <a:extLst>
              <a:ext uri="{FF2B5EF4-FFF2-40B4-BE49-F238E27FC236}">
                <a16:creationId xmlns:a16="http://schemas.microsoft.com/office/drawing/2014/main" id="{D08D51A0-E3AB-D816-5C93-F96B7E531ED5}"/>
              </a:ext>
            </a:extLst>
          </p:cNvPr>
          <p:cNvPicPr preferRelativeResize="0"/>
          <p:nvPr/>
        </p:nvPicPr>
        <p:blipFill rotWithShape="1">
          <a:blip r:embed="rId3">
            <a:alphaModFix/>
          </a:blip>
          <a:srcRect t="16201" b="9399"/>
          <a:stretch/>
        </p:blipFill>
        <p:spPr>
          <a:xfrm>
            <a:off x="0" y="-5637"/>
            <a:ext cx="12192000" cy="6858000"/>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5865169" cy="3530458"/>
            <a:chOff x="324999" y="2351761"/>
            <a:chExt cx="5865169" cy="3530458"/>
          </a:xfrm>
        </p:grpSpPr>
        <p:sp>
          <p:nvSpPr>
            <p:cNvPr id="9" name="Google Shape;91;p1">
              <a:extLst>
                <a:ext uri="{FF2B5EF4-FFF2-40B4-BE49-F238E27FC236}">
                  <a16:creationId xmlns:a16="http://schemas.microsoft.com/office/drawing/2014/main" id="{4E259CB5-FEB6-2042-C481-12EB360132CC}"/>
                </a:ext>
              </a:extLst>
            </p:cNvPr>
            <p:cNvSpPr/>
            <p:nvPr/>
          </p:nvSpPr>
          <p:spPr>
            <a:xfrm>
              <a:off x="478496" y="3557413"/>
              <a:ext cx="571167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800"/>
                <a:buFont typeface="Arial"/>
                <a:buNone/>
              </a:pPr>
              <a:r>
                <a:rPr lang="es" sz="3600" b="1" i="0" u="none" strike="noStrike" cap="none" baseline="0"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Funciones y estructura de los CDRT</a:t>
              </a:r>
              <a:endParaRPr lang="es" sz="3600" b="1" i="0" u="none" strike="noStrike" cap="none"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143596"/>
              <a:ext cx="5711672"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s" sz="2100" b="0" i="0" u="none" strike="noStrike" cap="none" baseline="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Para los equipos comunitarios de respuesta a desastres</a:t>
              </a:r>
              <a:endParaRPr lang="es" sz="2100" b="0" i="0" u="none" strike="noStrike" cap="none"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9"/>
          <p:cNvSpPr/>
          <p:nvPr/>
        </p:nvSpPr>
        <p:spPr>
          <a:xfrm>
            <a:off x="-16475" y="-5347"/>
            <a:ext cx="4683477"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5" name="Google Shape;205;p9"/>
          <p:cNvSpPr txBox="1"/>
          <p:nvPr/>
        </p:nvSpPr>
        <p:spPr>
          <a:xfrm>
            <a:off x="362134" y="1317492"/>
            <a:ext cx="416414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200" b="1" i="0" u="none" baseline="0" dirty="0">
                <a:solidFill>
                  <a:srgbClr val="F5333F">
                    <a:lumMod val="100000"/>
                  </a:srgbClr>
                </a:solidFill>
                <a:latin typeface="Open Sans" panose="020B0606030504020204" pitchFamily="34" charset="0"/>
                <a:cs typeface="+mn-cs"/>
                <a:sym typeface="Arial" panose="020B0604020202020204" pitchFamily="34" charset="0"/>
              </a:rPr>
              <a:t>Director de Relaciones Públicas/ Comunicaciones</a:t>
            </a:r>
            <a:endParaRPr lang="es" sz="32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1800" b="1"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Comparte información con el equipo CDRT</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Promueve el buen trabajo de los CDRT</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Crea una red de comunicación</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Actividades formativas públicas</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Compromiso e inclusión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mj-lt"/>
              <a:ea typeface="Arial"/>
              <a:cs typeface="Arial"/>
              <a:sym typeface="Arial"/>
            </a:endParaRPr>
          </a:p>
        </p:txBody>
      </p:sp>
      <p:pic>
        <p:nvPicPr>
          <p:cNvPr id="2052" name="Picture 4" descr="No photo description available.">
            <a:extLst>
              <a:ext uri="{FF2B5EF4-FFF2-40B4-BE49-F238E27FC236}">
                <a16:creationId xmlns:a16="http://schemas.microsoft.com/office/drawing/2014/main" id="{52B5909B-BACE-82E0-FD37-92D306C24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1"/>
          <a:stretch/>
        </p:blipFill>
        <p:spPr bwMode="auto">
          <a:xfrm>
            <a:off x="4667003" y="0"/>
            <a:ext cx="752499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7" name="Google Shape;217;p10"/>
          <p:cNvSpPr txBox="1"/>
          <p:nvPr/>
        </p:nvSpPr>
        <p:spPr>
          <a:xfrm>
            <a:off x="700376" y="638259"/>
            <a:ext cx="310581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cs typeface="+mn-cs"/>
                <a:sym typeface="Arial" panose="020B0604020202020204" pitchFamily="34" charset="0"/>
              </a:rPr>
              <a:t>Director de formación</a:t>
            </a:r>
            <a:endParaRPr lang="es" dirty="0">
              <a:solidFill>
                <a:srgbClr val="F5333F"/>
              </a:solidFill>
              <a:latin typeface="Open Sans" panose="020B0606030504020204" pitchFamily="34" charset="0"/>
              <a:cs typeface="+mn-cs"/>
              <a:sym typeface="Arial" panose="020B0604020202020204" pitchFamily="34" charset="0"/>
            </a:endParaRPr>
          </a:p>
        </p:txBody>
      </p:sp>
      <p:pic>
        <p:nvPicPr>
          <p:cNvPr id="218" name="Google Shape;218;p10" descr="A group of people sitting at a table in front of a window&#10;&#10;Description automatically generated"/>
          <p:cNvPicPr preferRelativeResize="0"/>
          <p:nvPr/>
        </p:nvPicPr>
        <p:blipFill rotWithShape="1">
          <a:blip r:embed="rId3">
            <a:alphaModFix/>
          </a:blip>
          <a:srcRect l="1607" r="21018"/>
          <a:stretch/>
        </p:blipFill>
        <p:spPr>
          <a:xfrm>
            <a:off x="4211052" y="0"/>
            <a:ext cx="7980948" cy="6863347"/>
          </a:xfrm>
          <a:prstGeom prst="rect">
            <a:avLst/>
          </a:prstGeom>
          <a:noFill/>
          <a:ln>
            <a:noFill/>
          </a:ln>
        </p:spPr>
      </p:pic>
      <p:sp>
        <p:nvSpPr>
          <p:cNvPr id="219" name="Google Shape;219;p10"/>
          <p:cNvSpPr/>
          <p:nvPr/>
        </p:nvSpPr>
        <p:spPr>
          <a:xfrm>
            <a:off x="4475625" y="3200400"/>
            <a:ext cx="7435200" cy="3323946"/>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0"/>
          <p:cNvSpPr txBox="1"/>
          <p:nvPr/>
        </p:nvSpPr>
        <p:spPr>
          <a:xfrm>
            <a:off x="4615725" y="3200399"/>
            <a:ext cx="7295100" cy="332394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800"/>
              <a:buFont typeface="Arial"/>
              <a:buChar char="•"/>
            </a:pPr>
            <a:r>
              <a:rPr lang="es" sz="2000" b="0" i="0" u="none" baseline="0">
                <a:solidFill>
                  <a:schemeClr val="lt1">
                    <a:lumMod val="100000"/>
                  </a:schemeClr>
                </a:solidFill>
                <a:latin typeface="Open Sans" panose="020B0606030504020204" pitchFamily="34" charset="0"/>
                <a:cs typeface="+mn-cs"/>
                <a:sym typeface="Arial" panose="020B0604020202020204" pitchFamily="34" charset="0"/>
              </a:rPr>
              <a:t>Actualiza los materiales de formación al más alto nivel</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000" b="0" i="0" u="none" baseline="0">
                <a:solidFill>
                  <a:schemeClr val="lt1">
                    <a:lumMod val="100000"/>
                  </a:schemeClr>
                </a:solidFill>
                <a:latin typeface="Open Sans" panose="020B0606030504020204" pitchFamily="34" charset="0"/>
                <a:cs typeface="+mn-cs"/>
                <a:sym typeface="Arial" panose="020B0604020202020204" pitchFamily="34" charset="0"/>
              </a:rPr>
              <a:t>Evalúa el impacto de la formación </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000" b="0" i="0" u="none" baseline="0">
                <a:solidFill>
                  <a:schemeClr val="lt1">
                    <a:lumMod val="100000"/>
                  </a:schemeClr>
                </a:solidFill>
                <a:latin typeface="Open Sans" panose="020B0606030504020204" pitchFamily="34" charset="0"/>
                <a:cs typeface="+mn-cs"/>
                <a:sym typeface="Arial" panose="020B0604020202020204" pitchFamily="34" charset="0"/>
              </a:rPr>
              <a:t>Evalúa las necesidades de formación </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000" b="0" i="0" u="none" baseline="0">
                <a:solidFill>
                  <a:schemeClr val="lt1">
                    <a:lumMod val="100000"/>
                  </a:schemeClr>
                </a:solidFill>
                <a:latin typeface="Open Sans" panose="020B0606030504020204" pitchFamily="34" charset="0"/>
                <a:cs typeface="+mn-cs"/>
                <a:sym typeface="Arial" panose="020B0604020202020204" pitchFamily="34" charset="0"/>
              </a:rPr>
              <a:t>Consigue formadores, equipos y materiales para los miembros del CDRT</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000" b="0" i="0" u="none" baseline="0">
                <a:solidFill>
                  <a:schemeClr val="lt1">
                    <a:lumMod val="100000"/>
                  </a:schemeClr>
                </a:solidFill>
                <a:latin typeface="Open Sans" panose="020B0606030504020204" pitchFamily="34" charset="0"/>
                <a:cs typeface="+mn-cs"/>
                <a:sym typeface="Arial" panose="020B0604020202020204" pitchFamily="34" charset="0"/>
              </a:rPr>
              <a:t>Registra el conjunto de habilidades del CDRT  </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Char char="•"/>
            </a:pPr>
            <a:r>
              <a:rPr lang="es" sz="2000" b="0" i="0" u="none" baseline="0">
                <a:solidFill>
                  <a:schemeClr val="lt1"/>
                </a:solidFill>
                <a:latin typeface="Open Sans" panose="020B0606030504020204" pitchFamily="34" charset="0"/>
                <a:cs typeface="+mn-cs"/>
                <a:sym typeface="Arial" panose="020B0604020202020204" pitchFamily="34" charset="0"/>
              </a:rPr>
              <a:t>Planifica simulacros/ejercicios</a:t>
            </a:r>
            <a:endParaRPr lang="es" sz="2000" dirty="0">
              <a:solidFill>
                <a:schemeClr val="lt1"/>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1" descr="A picture containing website&#10;&#10;Description automatically generated"/>
          <p:cNvPicPr preferRelativeResize="0"/>
          <p:nvPr/>
        </p:nvPicPr>
        <p:blipFill rotWithShape="1">
          <a:blip r:embed="rId3">
            <a:alphaModFix/>
          </a:blip>
          <a:srcRect l="-9982" r="30719"/>
          <a:stretch/>
        </p:blipFill>
        <p:spPr>
          <a:xfrm>
            <a:off x="3562079" y="0"/>
            <a:ext cx="9311538" cy="6863347"/>
          </a:xfrm>
          <a:prstGeom prst="rect">
            <a:avLst/>
          </a:prstGeom>
          <a:noFill/>
          <a:ln>
            <a:noFill/>
          </a:ln>
        </p:spPr>
      </p:pic>
      <p:sp>
        <p:nvSpPr>
          <p:cNvPr id="231" name="Google Shape;231;p11"/>
          <p:cNvSpPr/>
          <p:nvPr/>
        </p:nvSpPr>
        <p:spPr>
          <a:xfrm>
            <a:off x="-1" y="-5347"/>
            <a:ext cx="472637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2" name="Google Shape;232;p11"/>
          <p:cNvSpPr txBox="1"/>
          <p:nvPr/>
        </p:nvSpPr>
        <p:spPr>
          <a:xfrm>
            <a:off x="553971" y="1281867"/>
            <a:ext cx="382802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Coordinador de zona</a:t>
            </a:r>
          </a:p>
          <a:p>
            <a:pPr marL="0" marR="0" lvl="0" indent="0" algn="l" rtl="0">
              <a:lnSpc>
                <a:spcPct val="90000"/>
              </a:lnSpc>
              <a:spcBef>
                <a:spcPts val="0"/>
              </a:spcBef>
              <a:spcAft>
                <a:spcPts val="0"/>
              </a:spcAft>
              <a:buClr>
                <a:schemeClr val="lt1"/>
              </a:buClr>
              <a:buSzPts val="4400"/>
              <a:buFont typeface="Arial"/>
              <a:buNone/>
            </a:pPr>
            <a:endParaRPr lang="es"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Programa cursos de formación y actualización.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Es el enlace entre los CDRT y la agencia de respuesta.</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Gestiona programas.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solidFill>
                <a:latin typeface="Open Sans" panose="020B0606030504020204" pitchFamily="34" charset="0"/>
                <a:cs typeface="+mn-cs"/>
                <a:sym typeface="Arial" panose="020B0604020202020204" pitchFamily="34" charset="0"/>
              </a:rPr>
              <a:t>Actualiza la planilla de turnos del CDRT.</a:t>
            </a:r>
            <a:endParaRPr lang="es"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cxnSp>
        <p:nvCxnSpPr>
          <p:cNvPr id="256" name="Straight Connector 255">
            <a:extLst>
              <a:ext uri="{FF2B5EF4-FFF2-40B4-BE49-F238E27FC236}">
                <a16:creationId xmlns:a16="http://schemas.microsoft.com/office/drawing/2014/main" id="{4BA48EB9-1045-26FB-D57E-B5BD5DFC2FC3}"/>
              </a:ext>
            </a:extLst>
          </p:cNvPr>
          <p:cNvCxnSpPr/>
          <p:nvPr/>
        </p:nvCxnSpPr>
        <p:spPr>
          <a:xfrm>
            <a:off x="5095353" y="1852050"/>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Google Shape;242;p12"/>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3" name="Google Shape;243;p12"/>
          <p:cNvSpPr txBox="1"/>
          <p:nvPr/>
        </p:nvSpPr>
        <p:spPr>
          <a:xfrm>
            <a:off x="502653" y="1318743"/>
            <a:ext cx="370839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Gobierno del CDRT </a:t>
            </a:r>
            <a:br>
              <a:rPr lang="es" sz="3600" b="1">
                <a:solidFill>
                  <a:srgbClr val="F5333F"/>
                </a:solidFill>
                <a:latin typeface="Open Sans" panose="020B0606030504020204" pitchFamily="34" charset="0"/>
                <a:cs typeface="+mn-cs"/>
                <a:sym typeface="Arial" panose="020B0604020202020204" pitchFamily="34" charset="0"/>
              </a:rPr>
            </a:br>
            <a:r>
              <a:rPr lang="es" sz="3600" b="1" i="0" u="none" baseline="0">
                <a:solidFill>
                  <a:srgbClr val="F5333F"/>
                </a:solidFill>
                <a:latin typeface="Open Sans" panose="020B0606030504020204" pitchFamily="34" charset="0"/>
                <a:cs typeface="+mn-cs"/>
                <a:sym typeface="Arial" panose="020B0604020202020204" pitchFamily="34" charset="0"/>
              </a:rPr>
              <a:t>Estructura a nivel comunitario</a:t>
            </a:r>
            <a:endParaRPr lang="es" dirty="0">
              <a:solidFill>
                <a:srgbClr val="F5333F"/>
              </a:solidFill>
              <a:latin typeface="Open Sans" panose="020B0606030504020204" pitchFamily="34" charset="0"/>
              <a:cs typeface="+mn-cs"/>
              <a:sym typeface="Arial" panose="020B0604020202020204" pitchFamily="34" charset="0"/>
            </a:endParaRPr>
          </a:p>
        </p:txBody>
      </p:sp>
      <p:grpSp>
        <p:nvGrpSpPr>
          <p:cNvPr id="255" name="Group 254">
            <a:extLst>
              <a:ext uri="{FF2B5EF4-FFF2-40B4-BE49-F238E27FC236}">
                <a16:creationId xmlns:a16="http://schemas.microsoft.com/office/drawing/2014/main" id="{2B51FA19-BD27-585A-4DF7-5E5E1D288248}"/>
              </a:ext>
            </a:extLst>
          </p:cNvPr>
          <p:cNvGrpSpPr/>
          <p:nvPr/>
        </p:nvGrpSpPr>
        <p:grpSpPr>
          <a:xfrm>
            <a:off x="4363142" y="241597"/>
            <a:ext cx="7612958" cy="6318113"/>
            <a:chOff x="4363142" y="422353"/>
            <a:chExt cx="7612958" cy="6318113"/>
          </a:xfrm>
        </p:grpSpPr>
        <p:grpSp>
          <p:nvGrpSpPr>
            <p:cNvPr id="22" name="Group 21">
              <a:extLst>
                <a:ext uri="{FF2B5EF4-FFF2-40B4-BE49-F238E27FC236}">
                  <a16:creationId xmlns:a16="http://schemas.microsoft.com/office/drawing/2014/main" id="{22F8F032-0E2A-218C-4BD7-254C32BE1425}"/>
                </a:ext>
              </a:extLst>
            </p:cNvPr>
            <p:cNvGrpSpPr/>
            <p:nvPr/>
          </p:nvGrpSpPr>
          <p:grpSpPr>
            <a:xfrm>
              <a:off x="4363142" y="2230142"/>
              <a:ext cx="1545331" cy="4510324"/>
              <a:chOff x="4744142" y="2128542"/>
              <a:chExt cx="1786894" cy="4510324"/>
            </a:xfrm>
          </p:grpSpPr>
          <p:sp>
            <p:nvSpPr>
              <p:cNvPr id="23" name="Rectangle 22">
                <a:extLst>
                  <a:ext uri="{FF2B5EF4-FFF2-40B4-BE49-F238E27FC236}">
                    <a16:creationId xmlns:a16="http://schemas.microsoft.com/office/drawing/2014/main" id="{61968A0D-7768-A94C-61DC-DA3F101F560E}"/>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Equipo 1</a:t>
                </a:r>
                <a:endParaRPr lang="es" dirty="0">
                  <a:latin typeface="Open Sans" panose="020B0606030504020204" pitchFamily="34" charset="0"/>
                  <a:sym typeface="Arial" panose="020B0604020202020204" pitchFamily="34" charset="0"/>
                </a:endParaRPr>
              </a:p>
            </p:txBody>
          </p:sp>
          <p:sp>
            <p:nvSpPr>
              <p:cNvPr id="24" name="Rectangle 23">
                <a:extLst>
                  <a:ext uri="{FF2B5EF4-FFF2-40B4-BE49-F238E27FC236}">
                    <a16:creationId xmlns:a16="http://schemas.microsoft.com/office/drawing/2014/main" id="{513412A1-EA5E-88E8-66F9-A70DAF6258E9}"/>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Salud</a:t>
                </a:r>
                <a:endParaRPr lang="es" dirty="0">
                  <a:solidFill>
                    <a:schemeClr val="tx1"/>
                  </a:solidFill>
                  <a:latin typeface="Open Sans" panose="020B0606030504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EC4BAE1E-13FB-0FE1-4394-BB9765E5F05C}"/>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Búsqueda y rescate</a:t>
                </a:r>
                <a:endParaRPr lang="es" dirty="0">
                  <a:solidFill>
                    <a:schemeClr val="tx1"/>
                  </a:solidFill>
                  <a:latin typeface="Open Sans" panose="020B0606030504020204" pitchFamily="34" charset="0"/>
                  <a:sym typeface="Arial" panose="020B0604020202020204" pitchFamily="34" charset="0"/>
                </a:endParaRPr>
              </a:p>
            </p:txBody>
          </p:sp>
          <p:sp>
            <p:nvSpPr>
              <p:cNvPr id="26" name="Rectangle 25">
                <a:extLst>
                  <a:ext uri="{FF2B5EF4-FFF2-40B4-BE49-F238E27FC236}">
                    <a16:creationId xmlns:a16="http://schemas.microsoft.com/office/drawing/2014/main" id="{A03182C8-04F5-DA83-D463-83FA6CAD4748}"/>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Preparación</a:t>
                </a:r>
                <a:endParaRPr lang="es" dirty="0">
                  <a:solidFill>
                    <a:schemeClr val="tx1"/>
                  </a:solidFill>
                  <a:latin typeface="Open Sans" panose="020B0606030504020204" pitchFamily="34" charset="0"/>
                  <a:sym typeface="Arial" panose="020B0604020202020204" pitchFamily="34" charset="0"/>
                </a:endParaRPr>
              </a:p>
            </p:txBody>
          </p:sp>
          <p:sp>
            <p:nvSpPr>
              <p:cNvPr id="27" name="Rectangle 26">
                <a:extLst>
                  <a:ext uri="{FF2B5EF4-FFF2-40B4-BE49-F238E27FC236}">
                    <a16:creationId xmlns:a16="http://schemas.microsoft.com/office/drawing/2014/main" id="{64346B80-357E-8AA5-1358-4C017C782343}"/>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Refugio</a:t>
                </a:r>
                <a:endParaRPr lang="es" dirty="0">
                  <a:solidFill>
                    <a:schemeClr val="tx1"/>
                  </a:solidFill>
                  <a:latin typeface="Open Sans" panose="020B0606030504020204" pitchFamily="34" charset="0"/>
                  <a:sym typeface="Arial" panose="020B0604020202020204" pitchFamily="34" charset="0"/>
                </a:endParaRPr>
              </a:p>
            </p:txBody>
          </p:sp>
          <p:sp>
            <p:nvSpPr>
              <p:cNvPr id="28" name="Rectangle 27">
                <a:extLst>
                  <a:ext uri="{FF2B5EF4-FFF2-40B4-BE49-F238E27FC236}">
                    <a16:creationId xmlns:a16="http://schemas.microsoft.com/office/drawing/2014/main" id="{91B7014E-AF8A-97CB-A6EB-83D75BC3C957}"/>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Evaluación</a:t>
                </a:r>
                <a:endParaRPr lang="es" dirty="0">
                  <a:solidFill>
                    <a:schemeClr val="tx1"/>
                  </a:solidFill>
                  <a:latin typeface="Open Sans" panose="020B0606030504020204" pitchFamily="34" charset="0"/>
                  <a:sym typeface="Arial" panose="020B0604020202020204" pitchFamily="34" charset="0"/>
                </a:endParaRPr>
              </a:p>
            </p:txBody>
          </p:sp>
          <p:sp>
            <p:nvSpPr>
              <p:cNvPr id="29" name="Rectangle 28">
                <a:extLst>
                  <a:ext uri="{FF2B5EF4-FFF2-40B4-BE49-F238E27FC236}">
                    <a16:creationId xmlns:a16="http://schemas.microsoft.com/office/drawing/2014/main" id="{A983F617-35CC-7DE6-9589-90C20F3D3BD3}"/>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Comunicación de emergencias</a:t>
                </a:r>
                <a:endParaRPr lang="es" dirty="0">
                  <a:solidFill>
                    <a:schemeClr val="tx1"/>
                  </a:solidFill>
                  <a:latin typeface="Open Sans" panose="020B0606030504020204" pitchFamily="34" charset="0"/>
                  <a:sym typeface="Arial" panose="020B0604020202020204" pitchFamily="34" charset="0"/>
                </a:endParaRPr>
              </a:p>
            </p:txBody>
          </p:sp>
        </p:grpSp>
        <p:grpSp>
          <p:nvGrpSpPr>
            <p:cNvPr id="254" name="Group 253">
              <a:extLst>
                <a:ext uri="{FF2B5EF4-FFF2-40B4-BE49-F238E27FC236}">
                  <a16:creationId xmlns:a16="http://schemas.microsoft.com/office/drawing/2014/main" id="{93094F8E-29C6-28F8-D4CE-91BA611098BF}"/>
                </a:ext>
              </a:extLst>
            </p:cNvPr>
            <p:cNvGrpSpPr/>
            <p:nvPr/>
          </p:nvGrpSpPr>
          <p:grpSpPr>
            <a:xfrm>
              <a:off x="4898559" y="422353"/>
              <a:ext cx="7077541" cy="6318113"/>
              <a:chOff x="4898559" y="422353"/>
              <a:chExt cx="7077541" cy="6318113"/>
            </a:xfrm>
          </p:grpSpPr>
          <p:cxnSp>
            <p:nvCxnSpPr>
              <p:cNvPr id="241" name="Straight Connector 240">
                <a:extLst>
                  <a:ext uri="{FF2B5EF4-FFF2-40B4-BE49-F238E27FC236}">
                    <a16:creationId xmlns:a16="http://schemas.microsoft.com/office/drawing/2014/main" id="{E3DD7D84-2D64-2C83-AC62-BF398810ED80}"/>
                  </a:ext>
                </a:extLst>
              </p:cNvPr>
              <p:cNvCxnSpPr/>
              <p:nvPr/>
            </p:nvCxnSpPr>
            <p:spPr>
              <a:xfrm>
                <a:off x="11227380" y="2032809"/>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36F232A-5F85-662F-05B4-650DA2F88B0D}"/>
                  </a:ext>
                </a:extLst>
              </p:cNvPr>
              <p:cNvCxnSpPr/>
              <p:nvPr/>
            </p:nvCxnSpPr>
            <p:spPr>
              <a:xfrm>
                <a:off x="9185915" y="2032810"/>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18C6388-FF06-2C1D-8F24-9ED44B96818F}"/>
                  </a:ext>
                </a:extLst>
              </p:cNvPr>
              <p:cNvCxnSpPr/>
              <p:nvPr/>
            </p:nvCxnSpPr>
            <p:spPr>
              <a:xfrm>
                <a:off x="7162183" y="2039901"/>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A5D06BB-A5C3-1DF6-DE24-B95FA07E1DF5}"/>
                  </a:ext>
                </a:extLst>
              </p:cNvPr>
              <p:cNvGrpSpPr/>
              <p:nvPr/>
            </p:nvGrpSpPr>
            <p:grpSpPr>
              <a:xfrm>
                <a:off x="8417678" y="2230142"/>
                <a:ext cx="1545331" cy="4510324"/>
                <a:chOff x="4744142" y="2128542"/>
                <a:chExt cx="1786894" cy="4510324"/>
              </a:xfrm>
            </p:grpSpPr>
            <p:sp>
              <p:nvSpPr>
                <p:cNvPr id="3" name="Rectangle 2">
                  <a:extLst>
                    <a:ext uri="{FF2B5EF4-FFF2-40B4-BE49-F238E27FC236}">
                      <a16:creationId xmlns:a16="http://schemas.microsoft.com/office/drawing/2014/main" id="{7DD57E17-D9F4-3678-033C-9C0FE0E0A821}"/>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Equipo 1</a:t>
                  </a:r>
                  <a:endParaRPr lang="es" dirty="0">
                    <a:latin typeface="Open Sans" panose="020B0606030504020204" pitchFamily="34" charset="0"/>
                    <a:sym typeface="Arial" panose="020B0604020202020204" pitchFamily="34" charset="0"/>
                  </a:endParaRPr>
                </a:p>
              </p:txBody>
            </p:sp>
            <p:sp>
              <p:nvSpPr>
                <p:cNvPr id="4" name="Rectangle 3">
                  <a:extLst>
                    <a:ext uri="{FF2B5EF4-FFF2-40B4-BE49-F238E27FC236}">
                      <a16:creationId xmlns:a16="http://schemas.microsoft.com/office/drawing/2014/main" id="{1CBD93B8-6760-4731-ED51-68DD6C3B57D5}"/>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Salud</a:t>
                  </a:r>
                  <a:endParaRPr lang="es" dirty="0">
                    <a:solidFill>
                      <a:schemeClr val="tx1"/>
                    </a:solidFill>
                    <a:latin typeface="Open Sans" panose="020B0606030504020204" pitchFamily="34" charset="0"/>
                    <a:sym typeface="Arial" panose="020B0604020202020204" pitchFamily="34" charset="0"/>
                  </a:endParaRPr>
                </a:p>
              </p:txBody>
            </p:sp>
            <p:sp>
              <p:nvSpPr>
                <p:cNvPr id="5" name="Rectangle 4">
                  <a:extLst>
                    <a:ext uri="{FF2B5EF4-FFF2-40B4-BE49-F238E27FC236}">
                      <a16:creationId xmlns:a16="http://schemas.microsoft.com/office/drawing/2014/main" id="{54115988-6C1A-9E1D-66EA-134D7DBB5CFF}"/>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Búsqueda y rescate</a:t>
                  </a:r>
                  <a:endParaRPr lang="es" dirty="0">
                    <a:solidFill>
                      <a:schemeClr val="tx1"/>
                    </a:solidFill>
                    <a:latin typeface="Open Sans" panose="020B0606030504020204" pitchFamily="34" charset="0"/>
                    <a:sym typeface="Arial" panose="020B0604020202020204" pitchFamily="34" charset="0"/>
                  </a:endParaRPr>
                </a:p>
              </p:txBody>
            </p:sp>
            <p:sp>
              <p:nvSpPr>
                <p:cNvPr id="6" name="Rectangle 5">
                  <a:extLst>
                    <a:ext uri="{FF2B5EF4-FFF2-40B4-BE49-F238E27FC236}">
                      <a16:creationId xmlns:a16="http://schemas.microsoft.com/office/drawing/2014/main" id="{05BD445C-0300-48BB-AE08-16E4AAFBE732}"/>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Preparación</a:t>
                  </a:r>
                  <a:endParaRPr lang="es" dirty="0">
                    <a:solidFill>
                      <a:schemeClr val="tx1"/>
                    </a:solidFill>
                    <a:latin typeface="Open Sans" panose="020B0606030504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F19368D-301A-40BF-DA02-0E741461C8E1}"/>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Refugio</a:t>
                  </a:r>
                  <a:endParaRPr lang="es" dirty="0">
                    <a:solidFill>
                      <a:schemeClr val="tx1"/>
                    </a:solidFill>
                    <a:latin typeface="Open Sans" panose="020B0606030504020204" pitchFamily="34" charset="0"/>
                    <a:sym typeface="Arial" panose="020B0604020202020204" pitchFamily="34" charset="0"/>
                  </a:endParaRPr>
                </a:p>
              </p:txBody>
            </p:sp>
            <p:sp>
              <p:nvSpPr>
                <p:cNvPr id="8" name="Rectangle 7">
                  <a:extLst>
                    <a:ext uri="{FF2B5EF4-FFF2-40B4-BE49-F238E27FC236}">
                      <a16:creationId xmlns:a16="http://schemas.microsoft.com/office/drawing/2014/main" id="{8C21C32E-CD79-26DE-5013-944A37BC82EC}"/>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Evaluación</a:t>
                  </a:r>
                  <a:endParaRPr lang="es" dirty="0">
                    <a:solidFill>
                      <a:schemeClr val="tx1"/>
                    </a:solidFill>
                    <a:latin typeface="Open Sans" panose="020B0606030504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65708515-B2DF-853A-2514-3FB59CA0D941}"/>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Comunicación de emergencias</a:t>
                  </a:r>
                  <a:endParaRPr lang="es" dirty="0">
                    <a:solidFill>
                      <a:schemeClr val="tx1"/>
                    </a:solidFill>
                    <a:latin typeface="Open Sans" panose="020B0606030504020204" pitchFamily="34" charset="0"/>
                    <a:sym typeface="Arial" panose="020B0604020202020204" pitchFamily="34" charset="0"/>
                  </a:endParaRPr>
                </a:p>
              </p:txBody>
            </p:sp>
          </p:grpSp>
          <p:sp>
            <p:nvSpPr>
              <p:cNvPr id="10" name="Rectangle 9">
                <a:extLst>
                  <a:ext uri="{FF2B5EF4-FFF2-40B4-BE49-F238E27FC236}">
                    <a16:creationId xmlns:a16="http://schemas.microsoft.com/office/drawing/2014/main" id="{B35836B5-F35D-5F92-D5B0-B11A20B8FF7D}"/>
                  </a:ext>
                </a:extLst>
              </p:cNvPr>
              <p:cNvSpPr/>
              <p:nvPr/>
            </p:nvSpPr>
            <p:spPr>
              <a:xfrm>
                <a:off x="4898559" y="997486"/>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sz="1600"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Jefe adjunto</a:t>
                </a:r>
                <a:endParaRPr lang="es" sz="1600" dirty="0">
                  <a:latin typeface="Open Sans" panose="020B0606030504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C25AF120-492C-6A44-851C-E0F536640A71}"/>
                  </a:ext>
                </a:extLst>
              </p:cNvPr>
              <p:cNvSpPr/>
              <p:nvPr/>
            </p:nvSpPr>
            <p:spPr>
              <a:xfrm>
                <a:off x="6875425" y="422353"/>
                <a:ext cx="2576033" cy="579474"/>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sz="1600"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Jefe del equipo de Respuesta comunitaria</a:t>
                </a:r>
                <a:endParaRPr lang="es" sz="1600" dirty="0">
                  <a:latin typeface="Open Sans" panose="020B0606030504020204" pitchFamily="34" charset="0"/>
                  <a:sym typeface="Arial" panose="020B0604020202020204" pitchFamily="34" charset="0"/>
                </a:endParaRPr>
              </a:p>
            </p:txBody>
          </p:sp>
          <p:sp>
            <p:nvSpPr>
              <p:cNvPr id="12" name="Rectangle 11">
                <a:extLst>
                  <a:ext uri="{FF2B5EF4-FFF2-40B4-BE49-F238E27FC236}">
                    <a16:creationId xmlns:a16="http://schemas.microsoft.com/office/drawing/2014/main" id="{7D9A71F7-768B-7B56-CB3D-99883C892A8E}"/>
                  </a:ext>
                </a:extLst>
              </p:cNvPr>
              <p:cNvSpPr/>
              <p:nvPr/>
            </p:nvSpPr>
            <p:spPr>
              <a:xfrm>
                <a:off x="7284171" y="1394774"/>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sz="16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Grupos</a:t>
                </a:r>
                <a:endParaRPr lang="es" sz="1600" dirty="0">
                  <a:solidFill>
                    <a:srgbClr val="F5333F"/>
                  </a:solidFill>
                  <a:latin typeface="Open Sans" panose="020B0606030504020204" pitchFamily="34" charset="0"/>
                  <a:sym typeface="Arial" panose="020B0604020202020204" pitchFamily="34" charset="0"/>
                </a:endParaRPr>
              </a:p>
            </p:txBody>
          </p:sp>
          <p:grpSp>
            <p:nvGrpSpPr>
              <p:cNvPr id="14" name="Group 13">
                <a:extLst>
                  <a:ext uri="{FF2B5EF4-FFF2-40B4-BE49-F238E27FC236}">
                    <a16:creationId xmlns:a16="http://schemas.microsoft.com/office/drawing/2014/main" id="{68680D94-8102-94F6-140F-157180179267}"/>
                  </a:ext>
                </a:extLst>
              </p:cNvPr>
              <p:cNvGrpSpPr/>
              <p:nvPr/>
            </p:nvGrpSpPr>
            <p:grpSpPr>
              <a:xfrm>
                <a:off x="6404587" y="2230142"/>
                <a:ext cx="1545331" cy="4510324"/>
                <a:chOff x="4744142" y="2128542"/>
                <a:chExt cx="1786894" cy="4510324"/>
              </a:xfrm>
            </p:grpSpPr>
            <p:sp>
              <p:nvSpPr>
                <p:cNvPr id="15" name="Rectangle 14">
                  <a:extLst>
                    <a:ext uri="{FF2B5EF4-FFF2-40B4-BE49-F238E27FC236}">
                      <a16:creationId xmlns:a16="http://schemas.microsoft.com/office/drawing/2014/main" id="{096C32B8-476E-6DE2-984C-A37F5EE968C2}"/>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Equipo 1</a:t>
                  </a:r>
                  <a:endParaRPr lang="es" dirty="0">
                    <a:latin typeface="Open Sans" panose="020B0606030504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19B252C1-0621-A768-324F-AE8B5E4D1035}"/>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Salud</a:t>
                  </a:r>
                  <a:endParaRPr lang="es" dirty="0">
                    <a:solidFill>
                      <a:schemeClr val="tx1"/>
                    </a:solidFill>
                    <a:latin typeface="Open Sans" panose="020B0606030504020204" pitchFamily="34" charset="0"/>
                    <a:sym typeface="Arial" panose="020B0604020202020204" pitchFamily="34" charset="0"/>
                  </a:endParaRPr>
                </a:p>
              </p:txBody>
            </p:sp>
            <p:sp>
              <p:nvSpPr>
                <p:cNvPr id="17" name="Rectangle 16">
                  <a:extLst>
                    <a:ext uri="{FF2B5EF4-FFF2-40B4-BE49-F238E27FC236}">
                      <a16:creationId xmlns:a16="http://schemas.microsoft.com/office/drawing/2014/main" id="{835975F6-7AEF-2171-4B21-49EAA368578B}"/>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Búsqueda y rescate</a:t>
                  </a:r>
                  <a:endParaRPr lang="es" dirty="0">
                    <a:solidFill>
                      <a:schemeClr val="tx1"/>
                    </a:solidFill>
                    <a:latin typeface="Open Sans" panose="020B0606030504020204" pitchFamily="34" charset="0"/>
                    <a:sym typeface="Arial" panose="020B0604020202020204" pitchFamily="34" charset="0"/>
                  </a:endParaRPr>
                </a:p>
              </p:txBody>
            </p:sp>
            <p:sp>
              <p:nvSpPr>
                <p:cNvPr id="18" name="Rectangle 17">
                  <a:extLst>
                    <a:ext uri="{FF2B5EF4-FFF2-40B4-BE49-F238E27FC236}">
                      <a16:creationId xmlns:a16="http://schemas.microsoft.com/office/drawing/2014/main" id="{6F7F17F5-7518-831C-288D-B55DC200E1F8}"/>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Preparación</a:t>
                  </a:r>
                  <a:endParaRPr lang="es" dirty="0">
                    <a:solidFill>
                      <a:schemeClr val="tx1"/>
                    </a:solidFill>
                    <a:latin typeface="Open Sans" panose="020B0606030504020204" pitchFamily="34" charset="0"/>
                    <a:sym typeface="Arial" panose="020B0604020202020204" pitchFamily="34" charset="0"/>
                  </a:endParaRPr>
                </a:p>
              </p:txBody>
            </p:sp>
            <p:sp>
              <p:nvSpPr>
                <p:cNvPr id="19" name="Rectangle 18">
                  <a:extLst>
                    <a:ext uri="{FF2B5EF4-FFF2-40B4-BE49-F238E27FC236}">
                      <a16:creationId xmlns:a16="http://schemas.microsoft.com/office/drawing/2014/main" id="{29C5447C-508C-E6D0-767B-0B62CD8D1F16}"/>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Refugio</a:t>
                  </a:r>
                  <a:endParaRPr lang="es" dirty="0">
                    <a:solidFill>
                      <a:schemeClr val="tx1"/>
                    </a:solidFill>
                    <a:latin typeface="Open Sans" panose="020B0606030504020204" pitchFamily="34" charset="0"/>
                    <a:sym typeface="Arial" panose="020B0604020202020204" pitchFamily="34" charset="0"/>
                  </a:endParaRPr>
                </a:p>
              </p:txBody>
            </p:sp>
            <p:sp>
              <p:nvSpPr>
                <p:cNvPr id="20" name="Rectangle 19">
                  <a:extLst>
                    <a:ext uri="{FF2B5EF4-FFF2-40B4-BE49-F238E27FC236}">
                      <a16:creationId xmlns:a16="http://schemas.microsoft.com/office/drawing/2014/main" id="{71BB48B4-0634-C1C3-2016-CFEFA1454990}"/>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Evaluación</a:t>
                  </a:r>
                  <a:endParaRPr lang="es" dirty="0">
                    <a:solidFill>
                      <a:schemeClr val="tx1"/>
                    </a:solidFill>
                    <a:latin typeface="Open Sans" panose="020B0606030504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DE21BDF5-123F-41AC-87A7-543747D402F4}"/>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Comunicación de emergencias</a:t>
                  </a:r>
                  <a:endParaRPr lang="es" dirty="0">
                    <a:solidFill>
                      <a:schemeClr val="tx1"/>
                    </a:solidFill>
                    <a:latin typeface="Open Sans" panose="020B0606030504020204" pitchFamily="34" charset="0"/>
                    <a:sym typeface="Arial" panose="020B0604020202020204" pitchFamily="34" charset="0"/>
                  </a:endParaRPr>
                </a:p>
              </p:txBody>
            </p:sp>
          </p:grpSp>
          <p:grpSp>
            <p:nvGrpSpPr>
              <p:cNvPr id="30" name="Group 29">
                <a:extLst>
                  <a:ext uri="{FF2B5EF4-FFF2-40B4-BE49-F238E27FC236}">
                    <a16:creationId xmlns:a16="http://schemas.microsoft.com/office/drawing/2014/main" id="{A65D95F0-ED81-6DE9-56B4-A32B951BE632}"/>
                  </a:ext>
                </a:extLst>
              </p:cNvPr>
              <p:cNvGrpSpPr/>
              <p:nvPr/>
            </p:nvGrpSpPr>
            <p:grpSpPr>
              <a:xfrm>
                <a:off x="10430769" y="2230142"/>
                <a:ext cx="1545331" cy="4510324"/>
                <a:chOff x="4744142" y="2128542"/>
                <a:chExt cx="1786894" cy="4510324"/>
              </a:xfrm>
            </p:grpSpPr>
            <p:sp>
              <p:nvSpPr>
                <p:cNvPr id="31" name="Rectangle 30">
                  <a:extLst>
                    <a:ext uri="{FF2B5EF4-FFF2-40B4-BE49-F238E27FC236}">
                      <a16:creationId xmlns:a16="http://schemas.microsoft.com/office/drawing/2014/main" id="{AED16F01-D648-77C7-CFC8-11C823C23687}"/>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Equipo 1</a:t>
                  </a:r>
                  <a:endParaRPr lang="es" dirty="0">
                    <a:latin typeface="Open Sans" panose="020B0606030504020204" pitchFamily="34" charset="0"/>
                    <a:sym typeface="Arial" panose="020B0604020202020204" pitchFamily="34" charset="0"/>
                  </a:endParaRPr>
                </a:p>
              </p:txBody>
            </p:sp>
            <p:sp>
              <p:nvSpPr>
                <p:cNvPr id="224" name="Rectangle 223">
                  <a:extLst>
                    <a:ext uri="{FF2B5EF4-FFF2-40B4-BE49-F238E27FC236}">
                      <a16:creationId xmlns:a16="http://schemas.microsoft.com/office/drawing/2014/main" id="{48A218DD-9315-8145-9884-7D2EDD6E538B}"/>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Salud</a:t>
                  </a:r>
                  <a:endParaRPr lang="es" dirty="0">
                    <a:solidFill>
                      <a:schemeClr val="tx1"/>
                    </a:solidFill>
                    <a:latin typeface="Open Sans" panose="020B0606030504020204" pitchFamily="34" charset="0"/>
                    <a:sym typeface="Arial" panose="020B0604020202020204" pitchFamily="34" charset="0"/>
                  </a:endParaRPr>
                </a:p>
              </p:txBody>
            </p:sp>
            <p:sp>
              <p:nvSpPr>
                <p:cNvPr id="225" name="Rectangle 224">
                  <a:extLst>
                    <a:ext uri="{FF2B5EF4-FFF2-40B4-BE49-F238E27FC236}">
                      <a16:creationId xmlns:a16="http://schemas.microsoft.com/office/drawing/2014/main" id="{BFDA8CA1-D918-F8FF-1B7C-584AD5E4599C}"/>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Búsqueda y rescate</a:t>
                  </a:r>
                  <a:endParaRPr lang="es" dirty="0">
                    <a:solidFill>
                      <a:schemeClr val="tx1"/>
                    </a:solidFill>
                    <a:latin typeface="Open Sans" panose="020B0606030504020204" pitchFamily="34" charset="0"/>
                    <a:sym typeface="Arial" panose="020B0604020202020204" pitchFamily="34" charset="0"/>
                  </a:endParaRPr>
                </a:p>
              </p:txBody>
            </p:sp>
            <p:sp>
              <p:nvSpPr>
                <p:cNvPr id="226" name="Rectangle 225">
                  <a:extLst>
                    <a:ext uri="{FF2B5EF4-FFF2-40B4-BE49-F238E27FC236}">
                      <a16:creationId xmlns:a16="http://schemas.microsoft.com/office/drawing/2014/main" id="{4F66B6A9-033F-BC3A-C731-996CE2D2D923}"/>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Preparación</a:t>
                  </a:r>
                  <a:endParaRPr lang="es" dirty="0">
                    <a:solidFill>
                      <a:schemeClr val="tx1"/>
                    </a:solidFill>
                    <a:latin typeface="Open Sans" panose="020B0606030504020204" pitchFamily="34" charset="0"/>
                    <a:sym typeface="Arial" panose="020B0604020202020204" pitchFamily="34" charset="0"/>
                  </a:endParaRPr>
                </a:p>
              </p:txBody>
            </p:sp>
            <p:sp>
              <p:nvSpPr>
                <p:cNvPr id="227" name="Rectangle 226">
                  <a:extLst>
                    <a:ext uri="{FF2B5EF4-FFF2-40B4-BE49-F238E27FC236}">
                      <a16:creationId xmlns:a16="http://schemas.microsoft.com/office/drawing/2014/main" id="{B104A6C3-27C9-873C-FFCA-FE2585E13CF3}"/>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Refugio</a:t>
                  </a:r>
                  <a:endParaRPr lang="es" dirty="0">
                    <a:solidFill>
                      <a:schemeClr val="tx1"/>
                    </a:solidFill>
                    <a:latin typeface="Open Sans" panose="020B0606030504020204" pitchFamily="34" charset="0"/>
                    <a:sym typeface="Arial" panose="020B0604020202020204" pitchFamily="34" charset="0"/>
                  </a:endParaRPr>
                </a:p>
              </p:txBody>
            </p:sp>
            <p:sp>
              <p:nvSpPr>
                <p:cNvPr id="228" name="Rectangle 227">
                  <a:extLst>
                    <a:ext uri="{FF2B5EF4-FFF2-40B4-BE49-F238E27FC236}">
                      <a16:creationId xmlns:a16="http://schemas.microsoft.com/office/drawing/2014/main" id="{F84B538D-FA13-8F41-CA9B-5FE898106970}"/>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Evaluación</a:t>
                  </a:r>
                  <a:endParaRPr lang="es" dirty="0">
                    <a:solidFill>
                      <a:schemeClr val="tx1"/>
                    </a:solidFill>
                    <a:latin typeface="Open Sans" panose="020B0606030504020204" pitchFamily="34" charset="0"/>
                    <a:sym typeface="Arial" panose="020B0604020202020204" pitchFamily="34" charset="0"/>
                  </a:endParaRPr>
                </a:p>
              </p:txBody>
            </p:sp>
            <p:sp>
              <p:nvSpPr>
                <p:cNvPr id="229" name="Rectangle 228">
                  <a:extLst>
                    <a:ext uri="{FF2B5EF4-FFF2-40B4-BE49-F238E27FC236}">
                      <a16:creationId xmlns:a16="http://schemas.microsoft.com/office/drawing/2014/main" id="{EC2F4D3F-7EFB-FD4B-45E9-39FE8417D44B}"/>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Comunicación de emergencias</a:t>
                  </a:r>
                  <a:endParaRPr lang="es" dirty="0">
                    <a:solidFill>
                      <a:schemeClr val="tx1"/>
                    </a:solidFill>
                    <a:latin typeface="Open Sans" panose="020B0606030504020204" pitchFamily="34" charset="0"/>
                    <a:sym typeface="Arial" panose="020B0604020202020204" pitchFamily="34" charset="0"/>
                  </a:endParaRPr>
                </a:p>
              </p:txBody>
            </p:sp>
          </p:grpSp>
          <p:cxnSp>
            <p:nvCxnSpPr>
              <p:cNvPr id="233" name="Straight Connector 232">
                <a:extLst>
                  <a:ext uri="{FF2B5EF4-FFF2-40B4-BE49-F238E27FC236}">
                    <a16:creationId xmlns:a16="http://schemas.microsoft.com/office/drawing/2014/main" id="{8C7D4212-E3AF-2867-A68F-0964F737050B}"/>
                  </a:ext>
                </a:extLst>
              </p:cNvPr>
              <p:cNvCxnSpPr>
                <a:cxnSpLocks/>
                <a:stCxn id="11" idx="2"/>
              </p:cNvCxnSpPr>
              <p:nvPr/>
            </p:nvCxnSpPr>
            <p:spPr>
              <a:xfrm flipH="1">
                <a:off x="8163441" y="1001827"/>
                <a:ext cx="1" cy="103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73D8B6B-42B6-EBA4-F3C9-BD8884D7BFD4}"/>
                  </a:ext>
                </a:extLst>
              </p:cNvPr>
              <p:cNvCxnSpPr>
                <a:cxnSpLocks/>
              </p:cNvCxnSpPr>
              <p:nvPr/>
            </p:nvCxnSpPr>
            <p:spPr>
              <a:xfrm>
                <a:off x="5095919" y="2030820"/>
                <a:ext cx="6119776" cy="0"/>
              </a:xfrm>
              <a:prstGeom prst="line">
                <a:avLst/>
              </a:prstGeom>
              <a:ln/>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B885E9F7-F094-8B9A-352E-6C49D265CC17}"/>
                  </a:ext>
                </a:extLst>
              </p:cNvPr>
              <p:cNvCxnSpPr>
                <a:stCxn id="10" idx="3"/>
              </p:cNvCxnSpPr>
              <p:nvPr/>
            </p:nvCxnSpPr>
            <p:spPr>
              <a:xfrm>
                <a:off x="6657099" y="1231153"/>
                <a:ext cx="1506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 name="Google Shape;255;p13"/>
          <p:cNvSpPr txBox="1"/>
          <p:nvPr/>
        </p:nvSpPr>
        <p:spPr>
          <a:xfrm>
            <a:off x="304113" y="1062569"/>
            <a:ext cx="361832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Organización del CDRT para la respuesta comunitaria</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256" name="Google Shape;256;p13"/>
          <p:cNvSpPr txBox="1"/>
          <p:nvPr/>
        </p:nvSpPr>
        <p:spPr>
          <a:xfrm>
            <a:off x="6340687" y="1062569"/>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Establecer</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una estructura operativa propia de la comunidad.</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57" name="Google Shape;257;p13"/>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928383" y="5332340"/>
            <a:ext cx="678499" cy="611395"/>
          </a:xfrm>
          <a:prstGeom prst="rect">
            <a:avLst/>
          </a:prstGeom>
          <a:noFill/>
          <a:ln>
            <a:noFill/>
          </a:ln>
        </p:spPr>
      </p:pic>
      <p:pic>
        <p:nvPicPr>
          <p:cNvPr id="258" name="Google Shape;258;p13"/>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995487" y="4267917"/>
            <a:ext cx="544291" cy="648675"/>
          </a:xfrm>
          <a:prstGeom prst="rect">
            <a:avLst/>
          </a:prstGeom>
          <a:noFill/>
          <a:ln>
            <a:noFill/>
          </a:ln>
        </p:spPr>
      </p:pic>
      <p:pic>
        <p:nvPicPr>
          <p:cNvPr id="259" name="Google Shape;259;p13"/>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902286" y="3164213"/>
            <a:ext cx="730692" cy="656131"/>
          </a:xfrm>
          <a:prstGeom prst="rect">
            <a:avLst/>
          </a:prstGeom>
          <a:noFill/>
          <a:ln>
            <a:noFill/>
          </a:ln>
        </p:spPr>
      </p:pic>
      <p:pic>
        <p:nvPicPr>
          <p:cNvPr id="260" name="Google Shape;260;p13"/>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961935" y="2161177"/>
            <a:ext cx="611395" cy="700868"/>
          </a:xfrm>
          <a:prstGeom prst="rect">
            <a:avLst/>
          </a:prstGeom>
          <a:noFill/>
          <a:ln>
            <a:noFill/>
          </a:ln>
        </p:spPr>
      </p:pic>
      <p:pic>
        <p:nvPicPr>
          <p:cNvPr id="261" name="Google Shape;261;p13"/>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4988031" y="1062569"/>
            <a:ext cx="559203" cy="700868"/>
          </a:xfrm>
          <a:prstGeom prst="rect">
            <a:avLst/>
          </a:prstGeom>
          <a:noFill/>
          <a:ln>
            <a:noFill/>
          </a:ln>
        </p:spPr>
      </p:pic>
      <p:sp>
        <p:nvSpPr>
          <p:cNvPr id="262" name="Google Shape;262;p13"/>
          <p:cNvSpPr txBox="1"/>
          <p:nvPr/>
        </p:nvSpPr>
        <p:spPr>
          <a:xfrm>
            <a:off x="6340687" y="2299677"/>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Designar a </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un jefe de equipo.</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3" name="Google Shape;263;p13"/>
          <p:cNvSpPr txBox="1"/>
          <p:nvPr/>
        </p:nvSpPr>
        <p:spPr>
          <a:xfrm>
            <a:off x="6340687" y="3259786"/>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Asignar</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un lugar para la coordinación.</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4" name="Google Shape;264;p13"/>
          <p:cNvSpPr txBox="1"/>
          <p:nvPr/>
        </p:nvSpPr>
        <p:spPr>
          <a:xfrm>
            <a:off x="6340687" y="4241821"/>
            <a:ext cx="48216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Designar</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a personas para que le ayuden con la logística y la planificación.</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5" name="Google Shape;265;p13"/>
          <p:cNvSpPr txBox="1"/>
          <p:nvPr/>
        </p:nvSpPr>
        <p:spPr>
          <a:xfrm>
            <a:off x="6340687" y="5314872"/>
            <a:ext cx="48216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Decidir</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si se necesitan subequipos con un jefe para cada uno.</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10" name="Google Shape;310;p16" descr="A picture containing tree, outdoor, ground, road&#10;&#10;Description automatically generated"/>
          <p:cNvPicPr preferRelativeResize="0"/>
          <p:nvPr/>
        </p:nvPicPr>
        <p:blipFill rotWithShape="1">
          <a:blip r:embed="rId3">
            <a:alphaModFix/>
          </a:blip>
          <a:srcRect l="12161" b="15692"/>
          <a:stretch/>
        </p:blipFill>
        <p:spPr>
          <a:xfrm>
            <a:off x="3197774" y="-5348"/>
            <a:ext cx="8994226" cy="6863347"/>
          </a:xfrm>
          <a:prstGeom prst="rect">
            <a:avLst/>
          </a:prstGeom>
          <a:noFill/>
          <a:ln>
            <a:noFill/>
          </a:ln>
        </p:spPr>
      </p:pic>
      <p:sp>
        <p:nvSpPr>
          <p:cNvPr id="308" name="Google Shape;308;p16"/>
          <p:cNvSpPr/>
          <p:nvPr/>
        </p:nvSpPr>
        <p:spPr>
          <a:xfrm>
            <a:off x="-16475" y="-5347"/>
            <a:ext cx="477847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9" name="Google Shape;309;p16"/>
          <p:cNvSpPr txBox="1"/>
          <p:nvPr/>
        </p:nvSpPr>
        <p:spPr>
          <a:xfrm>
            <a:off x="217428" y="960252"/>
            <a:ext cx="4117065" cy="481624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El papel de preparación del CDRT </a:t>
            </a:r>
          </a:p>
          <a:p>
            <a:pPr marL="0" marR="0" lvl="0" indent="0" algn="l" rtl="0">
              <a:lnSpc>
                <a:spcPct val="90000"/>
              </a:lnSpc>
              <a:spcBef>
                <a:spcPts val="0"/>
              </a:spcBef>
              <a:spcAft>
                <a:spcPts val="0"/>
              </a:spcAft>
              <a:buClr>
                <a:schemeClr val="lt1"/>
              </a:buClr>
              <a:buSzPts val="4400"/>
              <a:buFont typeface="Arial"/>
              <a:buNone/>
            </a:pPr>
            <a:endParaRPr lang="es" sz="1800" dirty="0">
              <a:solidFill>
                <a:srgbClr val="F5333F"/>
              </a:solidFill>
              <a:latin typeface="Open Sans" panose="020B0606030504020204" pitchFamily="34" charset="0"/>
              <a:ea typeface="Calibri" panose="020F0502020204030204" pitchFamily="34" charset="0"/>
              <a:cs typeface="+mn-cs"/>
              <a:sym typeface="Calibri" panose="020F050202020403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rgbClr val="2A320C"/>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1800"/>
              <a:buFont typeface="Arial"/>
              <a:buNone/>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Comente con los miembros de la comunidad:</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1800"/>
              <a:buFont typeface="Arial"/>
              <a:buNone/>
            </a:pPr>
            <a:r>
              <a:rPr lang="es" sz="2200" b="0" i="0" u="none" baseline="0">
                <a:solidFill>
                  <a:schemeClr val="lt1"/>
                </a:solidFill>
                <a:latin typeface="Open Sans" panose="020B0606030504020204" pitchFamily="34" charset="0"/>
                <a:cs typeface="+mn-cs"/>
                <a:sym typeface="Arial" panose="020B0604020202020204" pitchFamily="34" charset="0"/>
              </a:rPr>
              <a:t> </a:t>
            </a:r>
            <a:endParaRPr lang="es" sz="2200" dirty="0">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Planes de emergencia</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Refugios en la comunidad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Revisar las rutas de evacuación</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Medidas de alerta temprana</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solidFill>
                <a:latin typeface="Open Sans" panose="020B0606030504020204" pitchFamily="34" charset="0"/>
                <a:cs typeface="+mn-cs"/>
                <a:sym typeface="Arial" panose="020B0604020202020204" pitchFamily="34" charset="0"/>
              </a:rPr>
              <a:t>Practicar y probar los planes</a:t>
            </a:r>
            <a:endParaRPr lang="es"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descr="A person standing in front of a whiteboard&#10;&#10;Description automatically generated">
            <a:extLst>
              <a:ext uri="{FF2B5EF4-FFF2-40B4-BE49-F238E27FC236}">
                <a16:creationId xmlns:a16="http://schemas.microsoft.com/office/drawing/2014/main" id="{C98C8E9F-D731-0EE1-6E27-AB11D6C6A2FB}"/>
              </a:ext>
            </a:extLst>
          </p:cNvPr>
          <p:cNvPicPr>
            <a:picLocks noChangeAspect="1"/>
          </p:cNvPicPr>
          <p:nvPr/>
        </p:nvPicPr>
        <p:blipFill>
          <a:blip r:embed="rId3"/>
          <a:stretch>
            <a:fillRect/>
          </a:stretch>
        </p:blipFill>
        <p:spPr>
          <a:xfrm>
            <a:off x="1905000" y="0"/>
            <a:ext cx="10287000" cy="6858000"/>
          </a:xfrm>
          <a:prstGeom prst="rect">
            <a:avLst/>
          </a:prstGeom>
        </p:spPr>
      </p:pic>
      <p:sp>
        <p:nvSpPr>
          <p:cNvPr id="296" name="Google Shape;296;p1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7" name="Google Shape;297;p15"/>
          <p:cNvSpPr txBox="1"/>
          <p:nvPr/>
        </p:nvSpPr>
        <p:spPr>
          <a:xfrm>
            <a:off x="257254" y="1056235"/>
            <a:ext cx="366359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Formar a la comunidad</a:t>
            </a:r>
          </a:p>
          <a:p>
            <a:pPr marL="0" marR="0" lvl="0" indent="0" algn="l" rtl="0">
              <a:lnSpc>
                <a:spcPct val="90000"/>
              </a:lnSpc>
              <a:spcBef>
                <a:spcPts val="0"/>
              </a:spcBef>
              <a:spcAft>
                <a:spcPts val="0"/>
              </a:spcAft>
              <a:buClr>
                <a:schemeClr val="lt1"/>
              </a:buClr>
              <a:buSzPts val="4400"/>
              <a:buFont typeface="Arial"/>
              <a:buNone/>
            </a:pPr>
            <a:endParaRPr lang="es"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Compartir información sobre amenazas potenciales en la comunidad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Sensibilizar y promover actividades de preparación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solidFill>
                <a:latin typeface="Open Sans" panose="020B0606030504020204" pitchFamily="34" charset="0"/>
                <a:cs typeface="+mn-cs"/>
                <a:sym typeface="Arial" panose="020B0604020202020204" pitchFamily="34" charset="0"/>
              </a:rPr>
              <a:t>Presentar las ventajas de planificar antes de una emergencia </a:t>
            </a:r>
            <a:endParaRPr lang="es"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1" name="Google Shape;321;p17"/>
          <p:cNvSpPr txBox="1"/>
          <p:nvPr/>
        </p:nvSpPr>
        <p:spPr>
          <a:xfrm>
            <a:off x="494983" y="919096"/>
            <a:ext cx="341630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Desarrollar planes de desastres comunitarios</a:t>
            </a:r>
            <a:endParaRPr lang="es" sz="3600" b="1" dirty="0">
              <a:solidFill>
                <a:srgbClr val="F5333F"/>
              </a:solidFill>
              <a:latin typeface="Open Sans" panose="020B0606030504020204" pitchFamily="34" charset="0"/>
              <a:cs typeface="+mn-cs"/>
              <a:sym typeface="Arial" panose="020B0604020202020204" pitchFamily="34" charset="0"/>
            </a:endParaRPr>
          </a:p>
        </p:txBody>
      </p:sp>
      <p:sp>
        <p:nvSpPr>
          <p:cNvPr id="322" name="Google Shape;322;p17"/>
          <p:cNvSpPr txBox="1"/>
          <p:nvPr/>
        </p:nvSpPr>
        <p:spPr>
          <a:xfrm>
            <a:off x="4965258" y="4104451"/>
            <a:ext cx="6502500" cy="2433446"/>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rgbClr val="F5333F"/>
              </a:buClr>
              <a:buSzPts val="2700"/>
              <a:buFont typeface="Arial"/>
              <a:buChar char="•"/>
            </a:pPr>
            <a:r>
              <a:rPr lang="es" sz="2200" b="0" i="0" u="none" strike="noStrike" cap="none" baseline="0">
                <a:solidFill>
                  <a:schemeClr val="dk1">
                    <a:lumMod val="100000"/>
                  </a:schemeClr>
                </a:solidFill>
                <a:latin typeface="Open Sans" panose="020B0606030504020204" pitchFamily="34" charset="0"/>
                <a:cs typeface="+mn-cs"/>
                <a:sym typeface="Arial" panose="020B0604020202020204" pitchFamily="34" charset="0"/>
              </a:rPr>
              <a:t>¿Qué peligros pueden afectar a la comunidad?</a:t>
            </a:r>
            <a:endParaRPr lang="es"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es" sz="2200" b="0" i="0" u="none" strike="noStrike" cap="none" baseline="0">
                <a:solidFill>
                  <a:schemeClr val="dk1">
                    <a:lumMod val="100000"/>
                  </a:schemeClr>
                </a:solidFill>
                <a:latin typeface="Open Sans" panose="020B0606030504020204" pitchFamily="34" charset="0"/>
                <a:cs typeface="+mn-cs"/>
                <a:sym typeface="Arial" panose="020B0604020202020204" pitchFamily="34" charset="0"/>
              </a:rPr>
              <a:t>¿A quién afectaría?</a:t>
            </a:r>
            <a:endParaRPr lang="es"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es" sz="2200" b="0" i="0" u="none" strike="noStrike" cap="none" baseline="0">
                <a:solidFill>
                  <a:schemeClr val="dk1">
                    <a:lumMod val="100000"/>
                  </a:schemeClr>
                </a:solidFill>
                <a:latin typeface="Open Sans" panose="020B0606030504020204" pitchFamily="34" charset="0"/>
                <a:cs typeface="+mn-cs"/>
                <a:sym typeface="Arial" panose="020B0604020202020204" pitchFamily="34" charset="0"/>
              </a:rPr>
              <a:t>¿Qué zonas son vulnerables? </a:t>
            </a:r>
            <a:endParaRPr lang="es"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es" sz="2200" b="0" i="0" u="none" strike="noStrike" cap="none" baseline="0">
                <a:solidFill>
                  <a:schemeClr val="dk1">
                    <a:lumMod val="100000"/>
                  </a:schemeClr>
                </a:solidFill>
                <a:latin typeface="Open Sans" panose="020B0606030504020204" pitchFamily="34" charset="0"/>
                <a:cs typeface="+mn-cs"/>
                <a:sym typeface="Arial" panose="020B0604020202020204" pitchFamily="34" charset="0"/>
              </a:rPr>
              <a:t>¿Quiénes son las personas vulnerables y dónde se encuentran? </a:t>
            </a:r>
            <a:endParaRPr lang="es"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es" sz="2200" b="0" i="0" u="none" strike="noStrike" cap="none" baseline="0">
                <a:solidFill>
                  <a:schemeClr val="dk1"/>
                </a:solidFill>
                <a:latin typeface="Open Sans" panose="020B0606030504020204" pitchFamily="34" charset="0"/>
                <a:cs typeface="+mn-cs"/>
                <a:sym typeface="Arial" panose="020B0604020202020204" pitchFamily="34" charset="0"/>
              </a:rPr>
              <a:t>¿Qué recursos existen en la comunidad?</a:t>
            </a:r>
            <a:endParaRPr lang="es" sz="2200" dirty="0">
              <a:latin typeface="Open Sans" panose="020B0606030504020204" pitchFamily="34" charset="0"/>
              <a:cs typeface="+mn-cs"/>
              <a:sym typeface="Arial" panose="020B0604020202020204" pitchFamily="34" charset="0"/>
            </a:endParaRPr>
          </a:p>
        </p:txBody>
      </p:sp>
      <p:pic>
        <p:nvPicPr>
          <p:cNvPr id="323" name="Google Shape;323;p17"/>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9953182" y="558324"/>
            <a:ext cx="812800" cy="880533"/>
          </a:xfrm>
          <a:prstGeom prst="rect">
            <a:avLst/>
          </a:prstGeom>
          <a:noFill/>
          <a:ln>
            <a:noFill/>
          </a:ln>
        </p:spPr>
      </p:pic>
      <p:pic>
        <p:nvPicPr>
          <p:cNvPr id="324" name="Google Shape;324;p17"/>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345298" y="561036"/>
            <a:ext cx="959556" cy="778933"/>
          </a:xfrm>
          <a:prstGeom prst="rect">
            <a:avLst/>
          </a:prstGeom>
          <a:noFill/>
          <a:ln>
            <a:noFill/>
          </a:ln>
        </p:spPr>
      </p:pic>
      <p:pic>
        <p:nvPicPr>
          <p:cNvPr id="325" name="Google Shape;325;p17"/>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7840304" y="1845336"/>
            <a:ext cx="846667" cy="745067"/>
          </a:xfrm>
          <a:prstGeom prst="rect">
            <a:avLst/>
          </a:prstGeom>
          <a:noFill/>
          <a:ln>
            <a:noFill/>
          </a:ln>
        </p:spPr>
      </p:pic>
      <p:sp>
        <p:nvSpPr>
          <p:cNvPr id="326" name="Google Shape;326;p17"/>
          <p:cNvSpPr txBox="1"/>
          <p:nvPr/>
        </p:nvSpPr>
        <p:spPr>
          <a:xfrm>
            <a:off x="4965258" y="1536964"/>
            <a:ext cx="197114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Preparación</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327" name="Google Shape;327;p17"/>
          <p:cNvSpPr txBox="1"/>
          <p:nvPr/>
        </p:nvSpPr>
        <p:spPr>
          <a:xfrm>
            <a:off x="9688492" y="1536964"/>
            <a:ext cx="13421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Esquema</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328" name="Google Shape;328;p17"/>
          <p:cNvSpPr txBox="1"/>
          <p:nvPr/>
        </p:nvSpPr>
        <p:spPr>
          <a:xfrm>
            <a:off x="6936406" y="2858039"/>
            <a:ext cx="26544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Riesgo y vulnerabilidad</a:t>
            </a:r>
            <a:endParaRPr lang="es" dirty="0">
              <a:solidFill>
                <a:srgbClr val="F5333F"/>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40" name="Google Shape;340;p18"/>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9953182" y="1738941"/>
            <a:ext cx="812800" cy="880533"/>
          </a:xfrm>
          <a:prstGeom prst="rect">
            <a:avLst/>
          </a:prstGeom>
          <a:noFill/>
          <a:ln>
            <a:noFill/>
          </a:ln>
        </p:spPr>
      </p:pic>
      <p:pic>
        <p:nvPicPr>
          <p:cNvPr id="341" name="Google Shape;341;p18"/>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345298" y="1741653"/>
            <a:ext cx="959556" cy="778933"/>
          </a:xfrm>
          <a:prstGeom prst="rect">
            <a:avLst/>
          </a:prstGeom>
          <a:noFill/>
          <a:ln>
            <a:noFill/>
          </a:ln>
        </p:spPr>
      </p:pic>
      <p:pic>
        <p:nvPicPr>
          <p:cNvPr id="342" name="Google Shape;342;p18"/>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7840304" y="3025953"/>
            <a:ext cx="846667" cy="745067"/>
          </a:xfrm>
          <a:prstGeom prst="rect">
            <a:avLst/>
          </a:prstGeom>
          <a:noFill/>
          <a:ln>
            <a:noFill/>
          </a:ln>
        </p:spPr>
      </p:pic>
      <p:sp>
        <p:nvSpPr>
          <p:cNvPr id="343" name="Google Shape;343;p18"/>
          <p:cNvSpPr txBox="1"/>
          <p:nvPr/>
        </p:nvSpPr>
        <p:spPr>
          <a:xfrm>
            <a:off x="4965259" y="2717581"/>
            <a:ext cx="209476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Preparación</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344" name="Google Shape;344;p18"/>
          <p:cNvSpPr txBox="1"/>
          <p:nvPr/>
        </p:nvSpPr>
        <p:spPr>
          <a:xfrm>
            <a:off x="9688492" y="2717581"/>
            <a:ext cx="13421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Esquema</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345" name="Google Shape;345;p18"/>
          <p:cNvSpPr txBox="1"/>
          <p:nvPr/>
        </p:nvSpPr>
        <p:spPr>
          <a:xfrm>
            <a:off x="6936406" y="4038656"/>
            <a:ext cx="26544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 sz="2000" b="1" i="0" u="none" strike="noStrike" cap="none" baseline="0">
                <a:solidFill>
                  <a:srgbClr val="F5333F"/>
                </a:solidFill>
                <a:latin typeface="Open Sans" panose="020B0606030504020204" pitchFamily="34" charset="0"/>
                <a:cs typeface="+mn-cs"/>
                <a:sym typeface="Arial" panose="020B0604020202020204" pitchFamily="34" charset="0"/>
              </a:rPr>
              <a:t>Recursos y capacidades</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346" name="Google Shape;346;p18"/>
          <p:cNvSpPr txBox="1"/>
          <p:nvPr/>
        </p:nvSpPr>
        <p:spPr>
          <a:xfrm>
            <a:off x="393508" y="1055596"/>
            <a:ext cx="366359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Esquema de recursos</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¿Qué son?</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¿Dónde se encuentran?</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¿Quién tiene acceso a ellos</a:t>
            </a:r>
            <a:r>
              <a:rPr lang="es" sz="1800" b="0" i="0" u="none" baseline="0">
                <a:solidFill>
                  <a:schemeClr val="lt1">
                    <a:lumMod val="100000"/>
                  </a:schemeClr>
                </a:solidFill>
                <a:latin typeface="Open Sans" panose="020B0606030504020204" pitchFamily="34" charset="0"/>
                <a:cs typeface="+mn-cs"/>
                <a:sym typeface="Arial" panose="020B0604020202020204" pitchFamily="34" charset="0"/>
              </a:rPr>
              <a:t>?</a:t>
            </a:r>
            <a:endParaRPr lang="es" dirty="0">
              <a:solidFill>
                <a:schemeClr val="lt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00027168-2700-E3DD-E9B0-4982C1211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05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 name="Google Shape;357;p19"/>
          <p:cNvSpPr/>
          <p:nvPr/>
        </p:nvSpPr>
        <p:spPr>
          <a:xfrm>
            <a:off x="4946" y="0"/>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8" name="Google Shape;358;p19"/>
          <p:cNvSpPr txBox="1"/>
          <p:nvPr/>
        </p:nvSpPr>
        <p:spPr>
          <a:xfrm>
            <a:off x="257254" y="1181685"/>
            <a:ext cx="3706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200" b="1" i="0" u="none" baseline="0">
                <a:solidFill>
                  <a:srgbClr val="F5333F">
                    <a:lumMod val="100000"/>
                  </a:srgbClr>
                </a:solidFill>
                <a:latin typeface="Open Sans" panose="020B0606030504020204" pitchFamily="34" charset="0"/>
                <a:cs typeface="+mn-cs"/>
                <a:sym typeface="Arial" panose="020B0604020202020204" pitchFamily="34" charset="0"/>
              </a:rPr>
              <a:t>Desarrollar modos de comunicación eficaces</a:t>
            </a:r>
            <a:endParaRPr lang="es" sz="32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Es muy importante establecer formas eficaces de comunicación con otros miembros del CDRT y con la comunidad.</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Plan de comunicación de crisis</a:t>
            </a:r>
            <a:r>
              <a:rPr lang="es" sz="2200" b="0" i="0" u="none" baseline="0">
                <a:solidFill>
                  <a:srgbClr val="2A320C">
                    <a:lumMod val="100000"/>
                  </a:srgbClr>
                </a:solidFill>
                <a:latin typeface="Open Sans" panose="020B0606030504020204" pitchFamily="34" charset="0"/>
                <a:cs typeface="+mn-cs"/>
                <a:sym typeface="Arial" panose="020B0604020202020204" pitchFamily="34" charset="0"/>
              </a:rPr>
              <a:t>.</a:t>
            </a:r>
            <a:endParaRPr lang="es" sz="2200" dirty="0">
              <a:solidFill>
                <a:srgbClr val="2A320C">
                  <a:lumMod val="100000"/>
                </a:srgb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Agradecimientos</a:t>
            </a:r>
            <a:endParaRPr lang="es"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es"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Agradecemos a la Cruz Roja de Belice, a la Cruz Roja de Granada, a la Cruz Roja de Guyana, a la Cruz Roja de Jamaica, a la Cruz Roja de San Vicente y las Granadinas, a la Cruz Roja de Trinidad y Tobago y a la Agencia para el Manejo de Emergencias por Desastres en el Caribe (CDEMA) su compromiso de colaboración con el Centro de Referencia para la Gestión del Riesgo de Desastres en el Caribe (CADRIM). Juntos, examinamos y revisamos el material de formación de los CDRT, para hacerlos más adecuados y eficaces en la formación de respuesta a desastres. Su dedicación ejemplifica el espíritu de cooperación dentro de la comunidad humanitaria, y apreciamos profundamente sus inestimables contribuciones.</a:t>
            </a:r>
            <a:endParaRPr lang="es"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0"/>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730775" y="5029657"/>
            <a:ext cx="987176" cy="756304"/>
          </a:xfrm>
          <a:prstGeom prst="rect">
            <a:avLst/>
          </a:prstGeom>
          <a:noFill/>
          <a:ln>
            <a:noFill/>
          </a:ln>
        </p:spPr>
      </p:pic>
      <p:pic>
        <p:nvPicPr>
          <p:cNvPr id="369" name="Google Shape;369;p20"/>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631262" y="3246793"/>
            <a:ext cx="1186203" cy="796110"/>
          </a:xfrm>
          <a:prstGeom prst="rect">
            <a:avLst/>
          </a:prstGeom>
          <a:noFill/>
          <a:ln>
            <a:noFill/>
          </a:ln>
        </p:spPr>
      </p:pic>
      <p:pic>
        <p:nvPicPr>
          <p:cNvPr id="370" name="Google Shape;370;p20"/>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870216" y="1943916"/>
            <a:ext cx="708537" cy="804070"/>
          </a:xfrm>
          <a:prstGeom prst="rect">
            <a:avLst/>
          </a:prstGeom>
          <a:noFill/>
          <a:ln>
            <a:noFill/>
          </a:ln>
        </p:spPr>
      </p:pic>
      <p:pic>
        <p:nvPicPr>
          <p:cNvPr id="371" name="Google Shape;371;p20"/>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681395" y="589833"/>
            <a:ext cx="1086181" cy="756304"/>
          </a:xfrm>
          <a:prstGeom prst="rect">
            <a:avLst/>
          </a:prstGeom>
          <a:noFill/>
          <a:ln>
            <a:noFill/>
          </a:ln>
        </p:spPr>
      </p:pic>
      <p:sp>
        <p:nvSpPr>
          <p:cNvPr id="372" name="Google Shape;372;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3" name="Google Shape;373;p20"/>
          <p:cNvSpPr txBox="1"/>
          <p:nvPr/>
        </p:nvSpPr>
        <p:spPr>
          <a:xfrm>
            <a:off x="386173" y="913180"/>
            <a:ext cx="34293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dirty="0">
                <a:solidFill>
                  <a:srgbClr val="F5333F"/>
                </a:solidFill>
                <a:latin typeface="Open Sans" panose="020B0606030504020204" pitchFamily="34" charset="0"/>
                <a:cs typeface="+mn-cs"/>
                <a:sym typeface="Arial" panose="020B0604020202020204" pitchFamily="34" charset="0"/>
              </a:rPr>
              <a:t>Desarrollar/ comentar los sistemas de alerta temprana y alertas</a:t>
            </a:r>
            <a:endParaRPr lang="es" sz="3600" dirty="0">
              <a:solidFill>
                <a:srgbClr val="F5333F"/>
              </a:solidFill>
              <a:latin typeface="Open Sans" panose="020B0606030504020204" pitchFamily="34" charset="0"/>
              <a:cs typeface="+mn-cs"/>
              <a:sym typeface="Arial" panose="020B0604020202020204" pitchFamily="34" charset="0"/>
            </a:endParaRPr>
          </a:p>
        </p:txBody>
      </p:sp>
      <p:sp>
        <p:nvSpPr>
          <p:cNvPr id="374" name="Google Shape;374;p20"/>
          <p:cNvSpPr txBox="1"/>
          <p:nvPr/>
        </p:nvSpPr>
        <p:spPr>
          <a:xfrm>
            <a:off x="6304050" y="1884287"/>
            <a:ext cx="550177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Seguimiento</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s" sz="1800" b="0" i="0" u="none" baseline="0">
                <a:solidFill>
                  <a:schemeClr val="dk1"/>
                </a:solidFill>
                <a:latin typeface="Open Sans" panose="020B0606030504020204" pitchFamily="34" charset="0"/>
                <a:cs typeface="+mn-cs"/>
                <a:sym typeface="Arial" panose="020B0604020202020204" pitchFamily="34" charset="0"/>
              </a:rPr>
              <a:t>Asegúrese de que la comunidad comprenda los mecanismos de vigilancia de los peligros existentes.</a:t>
            </a:r>
            <a:endParaRPr lang="es" dirty="0">
              <a:latin typeface="Open Sans" panose="020B0606030504020204" pitchFamily="34" charset="0"/>
              <a:cs typeface="+mn-cs"/>
              <a:sym typeface="Arial" panose="020B0604020202020204" pitchFamily="34" charset="0"/>
            </a:endParaRPr>
          </a:p>
        </p:txBody>
      </p:sp>
      <p:sp>
        <p:nvSpPr>
          <p:cNvPr id="375" name="Google Shape;375;p20"/>
          <p:cNvSpPr txBox="1"/>
          <p:nvPr/>
        </p:nvSpPr>
        <p:spPr>
          <a:xfrm>
            <a:off x="6304049" y="525890"/>
            <a:ext cx="550177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Conocimiento de los peligros</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s" sz="1800" b="0" i="0" u="none" baseline="0">
                <a:solidFill>
                  <a:schemeClr val="dk1"/>
                </a:solidFill>
                <a:latin typeface="Open Sans" panose="020B0606030504020204" pitchFamily="34" charset="0"/>
                <a:cs typeface="+mn-cs"/>
                <a:sym typeface="Arial" panose="020B0604020202020204" pitchFamily="34" charset="0"/>
              </a:rPr>
              <a:t>Asegúrese de que la comunidad conoce los tipos de peligros que pueden afectarle y cómo prepararse.</a:t>
            </a:r>
            <a:endParaRPr lang="es" sz="1800" dirty="0">
              <a:solidFill>
                <a:schemeClr val="dk1"/>
              </a:solidFill>
              <a:latin typeface="Open Sans" panose="020B0606030504020204" pitchFamily="34" charset="0"/>
              <a:cs typeface="+mn-cs"/>
              <a:sym typeface="Arial" panose="020B0604020202020204" pitchFamily="34" charset="0"/>
            </a:endParaRPr>
          </a:p>
        </p:txBody>
      </p:sp>
      <p:sp>
        <p:nvSpPr>
          <p:cNvPr id="376" name="Google Shape;376;p20"/>
          <p:cNvSpPr txBox="1"/>
          <p:nvPr/>
        </p:nvSpPr>
        <p:spPr>
          <a:xfrm>
            <a:off x="6304048" y="4931299"/>
            <a:ext cx="51226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Acción de respuesta</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s" sz="1800" b="0" i="0" u="none" baseline="0">
                <a:solidFill>
                  <a:schemeClr val="dk1"/>
                </a:solidFill>
                <a:latin typeface="Open Sans" panose="020B0606030504020204" pitchFamily="34" charset="0"/>
                <a:cs typeface="+mn-cs"/>
                <a:sym typeface="Arial" panose="020B0604020202020204" pitchFamily="34" charset="0"/>
              </a:rPr>
              <a:t>Asegúrese de que los miembros del CDRT y los miembros de la comunidad comprendan las acciones de respuesta que se espera que lleven a cabo.</a:t>
            </a:r>
            <a:endParaRPr lang="es" dirty="0">
              <a:latin typeface="Open Sans" panose="020B0606030504020204" pitchFamily="34" charset="0"/>
              <a:cs typeface="+mn-cs"/>
              <a:sym typeface="Arial" panose="020B0604020202020204" pitchFamily="34" charset="0"/>
            </a:endParaRPr>
          </a:p>
        </p:txBody>
      </p:sp>
      <p:sp>
        <p:nvSpPr>
          <p:cNvPr id="377" name="Google Shape;377;p20"/>
          <p:cNvSpPr txBox="1"/>
          <p:nvPr/>
        </p:nvSpPr>
        <p:spPr>
          <a:xfrm>
            <a:off x="6304050" y="3222216"/>
            <a:ext cx="5501777"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Comunicación de alerta</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lvl="0" indent="-285750" algn="l" rtl="0">
              <a:buClr>
                <a:schemeClr val="dk1"/>
              </a:buClr>
              <a:buSzPts val="1800"/>
              <a:buFont typeface="Arial"/>
              <a:buChar char="•"/>
            </a:pPr>
            <a:r>
              <a:rPr lang="es" sz="1800" b="0" i="0" u="none" baseline="0">
                <a:solidFill>
                  <a:schemeClr val="dk1"/>
                </a:solidFill>
                <a:latin typeface="Open Sans" panose="020B0606030504020204" pitchFamily="34" charset="0"/>
                <a:cs typeface="+mn-cs"/>
                <a:sym typeface="Arial" panose="020B0604020202020204" pitchFamily="34" charset="0"/>
              </a:rPr>
              <a:t>Asegurarse de que la comunidad entienda el significado de las alertas y las acciones previstas que deben tomarse en función de la información de la alerta.</a:t>
            </a:r>
            <a:endParaRPr lang="es"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6" name="Google Shape;276;p14"/>
          <p:cNvSpPr txBox="1"/>
          <p:nvPr/>
        </p:nvSpPr>
        <p:spPr>
          <a:xfrm>
            <a:off x="374726" y="934262"/>
            <a:ext cx="341630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Consejos a la hora de comprometerse con la comunidad</a:t>
            </a:r>
            <a:endParaRPr lang="es" sz="3600" b="1" dirty="0">
              <a:solidFill>
                <a:srgbClr val="F5333F"/>
              </a:solidFill>
              <a:latin typeface="Open Sans" panose="020B0606030504020204" pitchFamily="34" charset="0"/>
              <a:cs typeface="+mn-cs"/>
              <a:sym typeface="Arial" panose="020B0604020202020204" pitchFamily="34" charset="0"/>
            </a:endParaRPr>
          </a:p>
        </p:txBody>
      </p:sp>
      <p:sp>
        <p:nvSpPr>
          <p:cNvPr id="277" name="Google Shape;277;p14"/>
          <p:cNvSpPr txBox="1"/>
          <p:nvPr/>
        </p:nvSpPr>
        <p:spPr>
          <a:xfrm>
            <a:off x="6393850" y="1040590"/>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Escuche</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a los miembros de la comunidad.</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78" name="Google Shape;278;p14"/>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981546" y="4244147"/>
            <a:ext cx="678499" cy="611395"/>
          </a:xfrm>
          <a:prstGeom prst="rect">
            <a:avLst/>
          </a:prstGeom>
          <a:noFill/>
          <a:ln>
            <a:noFill/>
          </a:ln>
        </p:spPr>
      </p:pic>
      <p:sp>
        <p:nvSpPr>
          <p:cNvPr id="279" name="Google Shape;279;p14"/>
          <p:cNvSpPr txBox="1"/>
          <p:nvPr/>
        </p:nvSpPr>
        <p:spPr>
          <a:xfrm>
            <a:off x="6393850" y="2128838"/>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Tenga en cuenta</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las barreras lingüísticas.</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0" name="Google Shape;280;p14"/>
          <p:cNvSpPr txBox="1"/>
          <p:nvPr/>
        </p:nvSpPr>
        <p:spPr>
          <a:xfrm>
            <a:off x="6393850" y="3131479"/>
            <a:ext cx="507661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Tenga en cuenta</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el contexto cultural de la Comunidad.</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1" name="Google Shape;281;p14"/>
          <p:cNvSpPr txBox="1"/>
          <p:nvPr/>
        </p:nvSpPr>
        <p:spPr>
          <a:xfrm>
            <a:off x="6393850" y="4209211"/>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Implique</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a todos los miembros de la comunidad, incluidos los grupos vulnerables. </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2" name="Google Shape;282;p14"/>
          <p:cNvSpPr txBox="1"/>
          <p:nvPr/>
        </p:nvSpPr>
        <p:spPr>
          <a:xfrm>
            <a:off x="6393850" y="5452378"/>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Respete</a:t>
            </a:r>
            <a:r>
              <a:rPr lang="es" sz="1800" b="1" i="0" u="none" baseline="0">
                <a:solidFill>
                  <a:schemeClr val="dk1">
                    <a:lumMod val="100000"/>
                  </a:schemeClr>
                </a:solidFill>
                <a:latin typeface="Open Sans" panose="020B0606030504020204" pitchFamily="34" charset="0"/>
                <a:cs typeface="+mn-cs"/>
                <a:sym typeface="Arial" panose="020B0604020202020204" pitchFamily="34" charset="0"/>
              </a:rPr>
              <a:t> las creencias y actitudes de cada uno, pero abogue por la preparación.</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83" name="Google Shape;283;p14"/>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917243" y="5420363"/>
            <a:ext cx="796988" cy="710359"/>
          </a:xfrm>
          <a:prstGeom prst="rect">
            <a:avLst/>
          </a:prstGeom>
          <a:noFill/>
          <a:ln>
            <a:noFill/>
          </a:ln>
        </p:spPr>
      </p:pic>
      <p:pic>
        <p:nvPicPr>
          <p:cNvPr id="284" name="Google Shape;284;p14"/>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922680" y="2981600"/>
            <a:ext cx="737365" cy="646332"/>
          </a:xfrm>
          <a:prstGeom prst="rect">
            <a:avLst/>
          </a:prstGeom>
          <a:noFill/>
          <a:ln>
            <a:noFill/>
          </a:ln>
        </p:spPr>
      </p:pic>
      <p:pic>
        <p:nvPicPr>
          <p:cNvPr id="285" name="Google Shape;285;p14"/>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936334" y="1960035"/>
            <a:ext cx="706343" cy="597028"/>
          </a:xfrm>
          <a:prstGeom prst="rect">
            <a:avLst/>
          </a:prstGeom>
          <a:noFill/>
          <a:ln>
            <a:noFill/>
          </a:ln>
        </p:spPr>
      </p:pic>
      <p:pic>
        <p:nvPicPr>
          <p:cNvPr id="286" name="Google Shape;286;p14"/>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4947687" y="835718"/>
            <a:ext cx="736099" cy="6463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21" descr="A group of people standing outside a building&#10;&#10;Description automatically generated with medium confidence"/>
          <p:cNvPicPr preferRelativeResize="0"/>
          <p:nvPr/>
        </p:nvPicPr>
        <p:blipFill rotWithShape="1">
          <a:blip r:embed="rId3">
            <a:alphaModFix/>
          </a:blip>
          <a:srcRect l="12539" b="15770"/>
          <a:stretch/>
        </p:blipFill>
        <p:spPr>
          <a:xfrm>
            <a:off x="2697261" y="0"/>
            <a:ext cx="9494739" cy="6858000"/>
          </a:xfrm>
          <a:prstGeom prst="rect">
            <a:avLst/>
          </a:prstGeom>
          <a:noFill/>
          <a:ln>
            <a:noFill/>
          </a:ln>
        </p:spPr>
      </p:pic>
      <p:sp>
        <p:nvSpPr>
          <p:cNvPr id="387" name="Google Shape;387;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88" name="Google Shape;388;p21"/>
          <p:cNvSpPr txBox="1"/>
          <p:nvPr/>
        </p:nvSpPr>
        <p:spPr>
          <a:xfrm>
            <a:off x="345336" y="830774"/>
            <a:ext cx="3487432" cy="479008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El papel del CDRT durante un desastre</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Quédese en casa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Mantenga abierta la comunicación si es posible y comparta la información sobre seguridad con otros miembros del equipo.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solidFill>
                <a:latin typeface="Open Sans" panose="020B0606030504020204" pitchFamily="34" charset="0"/>
                <a:cs typeface="+mn-cs"/>
                <a:sym typeface="Arial" panose="020B0604020202020204" pitchFamily="34" charset="0"/>
              </a:rPr>
              <a:t>Tenga juegos de mesa o cartas, libros para ocupar a la familia.</a:t>
            </a:r>
            <a:endParaRPr lang="es"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2"/>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736614" y="4942868"/>
            <a:ext cx="987176" cy="756304"/>
          </a:xfrm>
          <a:prstGeom prst="rect">
            <a:avLst/>
          </a:prstGeom>
          <a:noFill/>
          <a:ln>
            <a:noFill/>
          </a:ln>
        </p:spPr>
      </p:pic>
      <p:pic>
        <p:nvPicPr>
          <p:cNvPr id="400" name="Google Shape;400;p22"/>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631262" y="3650838"/>
            <a:ext cx="1186203" cy="796110"/>
          </a:xfrm>
          <a:prstGeom prst="rect">
            <a:avLst/>
          </a:prstGeom>
          <a:noFill/>
          <a:ln>
            <a:noFill/>
          </a:ln>
        </p:spPr>
      </p:pic>
      <p:pic>
        <p:nvPicPr>
          <p:cNvPr id="401" name="Google Shape;401;p22"/>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870216" y="2347961"/>
            <a:ext cx="708537" cy="804070"/>
          </a:xfrm>
          <a:prstGeom prst="rect">
            <a:avLst/>
          </a:prstGeom>
          <a:noFill/>
          <a:ln>
            <a:noFill/>
          </a:ln>
        </p:spPr>
      </p:pic>
      <p:pic>
        <p:nvPicPr>
          <p:cNvPr id="402" name="Google Shape;402;p22"/>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681395" y="993878"/>
            <a:ext cx="1086181" cy="756304"/>
          </a:xfrm>
          <a:prstGeom prst="rect">
            <a:avLst/>
          </a:prstGeom>
          <a:noFill/>
          <a:ln>
            <a:noFill/>
          </a:ln>
        </p:spPr>
      </p:pic>
      <p:sp>
        <p:nvSpPr>
          <p:cNvPr id="403" name="Google Shape;403;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04" name="Google Shape;404;p22"/>
          <p:cNvSpPr txBox="1"/>
          <p:nvPr/>
        </p:nvSpPr>
        <p:spPr>
          <a:xfrm>
            <a:off x="440572" y="638259"/>
            <a:ext cx="34293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rgbClr val="F5333F"/>
                </a:solidFill>
                <a:latin typeface="Open Sans" panose="020B0606030504020204" pitchFamily="34" charset="0"/>
                <a:cs typeface="+mn-cs"/>
                <a:sym typeface="Arial" panose="020B0604020202020204" pitchFamily="34" charset="0"/>
              </a:rPr>
              <a:t>Objetivos de los equipos CDRT en respuesta</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405" name="Google Shape;405;p22"/>
          <p:cNvSpPr txBox="1"/>
          <p:nvPr/>
        </p:nvSpPr>
        <p:spPr>
          <a:xfrm>
            <a:off x="6304050" y="2426830"/>
            <a:ext cx="50002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Determina una estrategia global </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cs typeface="+mn-cs"/>
                <a:sym typeface="Arial" panose="020B0604020202020204" pitchFamily="34" charset="0"/>
              </a:rPr>
              <a:t>(¿Qué podemos hacer y cómo lo haremos?)</a:t>
            </a:r>
            <a:endParaRPr lang="es" dirty="0">
              <a:latin typeface="Open Sans" panose="020B0606030504020204" pitchFamily="34" charset="0"/>
              <a:cs typeface="+mn-cs"/>
              <a:sym typeface="Arial" panose="020B0604020202020204" pitchFamily="34" charset="0"/>
            </a:endParaRPr>
          </a:p>
        </p:txBody>
      </p:sp>
      <p:sp>
        <p:nvSpPr>
          <p:cNvPr id="406" name="Google Shape;406;p22"/>
          <p:cNvSpPr txBox="1"/>
          <p:nvPr/>
        </p:nvSpPr>
        <p:spPr>
          <a:xfrm>
            <a:off x="6304049" y="1052637"/>
            <a:ext cx="512267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Identifica el alcance del incidente </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cs typeface="+mn-cs"/>
                <a:sym typeface="Arial" panose="020B0604020202020204" pitchFamily="34" charset="0"/>
              </a:rPr>
              <a:t>(¿Cuál es el problema? Tipo de peligro y efectos)</a:t>
            </a:r>
            <a:endParaRPr lang="es" dirty="0">
              <a:latin typeface="Open Sans" panose="020B0606030504020204" pitchFamily="34" charset="0"/>
              <a:cs typeface="+mn-cs"/>
              <a:sym typeface="Arial" panose="020B0604020202020204" pitchFamily="34" charset="0"/>
            </a:endParaRPr>
          </a:p>
        </p:txBody>
      </p:sp>
      <p:sp>
        <p:nvSpPr>
          <p:cNvPr id="407" name="Google Shape;407;p22"/>
          <p:cNvSpPr txBox="1"/>
          <p:nvPr/>
        </p:nvSpPr>
        <p:spPr>
          <a:xfrm>
            <a:off x="6394570" y="4882075"/>
            <a:ext cx="481922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solidFill>
                <a:latin typeface="Open Sans" panose="020B0606030504020204" pitchFamily="34" charset="0"/>
                <a:cs typeface="+mn-cs"/>
                <a:sym typeface="Arial" panose="020B0604020202020204" pitchFamily="34" charset="0"/>
              </a:rPr>
              <a:t>Documenta Acciones y resultados</a:t>
            </a:r>
          </a:p>
          <a:p>
            <a:pPr marL="0" marR="0" lvl="0" indent="0" algn="l" rtl="0">
              <a:spcBef>
                <a:spcPts val="0"/>
              </a:spcBef>
              <a:spcAft>
                <a:spcPts val="0"/>
              </a:spcAft>
              <a:buNone/>
            </a:pPr>
            <a:r>
              <a:rPr lang="es" sz="1800" b="0" i="0" u="none" baseline="0">
                <a:solidFill>
                  <a:schemeClr val="dk1">
                    <a:lumMod val="100000"/>
                  </a:schemeClr>
                </a:solidFill>
                <a:latin typeface="Open Sans" panose="020B0606030504020204" pitchFamily="34" charset="0"/>
                <a:cs typeface="+mn-cs"/>
                <a:sym typeface="Arial" panose="020B0604020202020204" pitchFamily="34" charset="0"/>
              </a:rPr>
              <a:t>(Registrar todo lo realizado por el CDRT)</a:t>
            </a:r>
            <a:endParaRPr lang="es"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408" name="Google Shape;408;p22"/>
          <p:cNvSpPr txBox="1"/>
          <p:nvPr/>
        </p:nvSpPr>
        <p:spPr>
          <a:xfrm>
            <a:off x="6304050" y="3725727"/>
            <a:ext cx="52937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rgbClr val="F5333F">
                    <a:lumMod val="100000"/>
                  </a:srgbClr>
                </a:solidFill>
                <a:latin typeface="Open Sans" panose="020B0606030504020204" pitchFamily="34" charset="0"/>
                <a:cs typeface="+mn-cs"/>
                <a:sym typeface="Arial" panose="020B0604020202020204" pitchFamily="34" charset="0"/>
              </a:rPr>
              <a:t>Despliega recursos </a:t>
            </a:r>
            <a:endParaRPr lang="es"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es" sz="1800" b="0" i="0" u="none" baseline="0">
                <a:solidFill>
                  <a:schemeClr val="dk1"/>
                </a:solidFill>
                <a:latin typeface="Open Sans" panose="020B0606030504020204" pitchFamily="34" charset="0"/>
                <a:cs typeface="+mn-cs"/>
                <a:sym typeface="Arial" panose="020B0604020202020204" pitchFamily="34" charset="0"/>
              </a:rPr>
              <a:t>(¿Quién va a hacer qué?)</a:t>
            </a:r>
            <a:endParaRPr lang="es"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p:nvPr/>
        </p:nvSpPr>
        <p:spPr>
          <a:xfrm>
            <a:off x="-16474" y="-5347"/>
            <a:ext cx="4211052" cy="6937775"/>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9" name="Google Shape;419;p23"/>
          <p:cNvSpPr txBox="1"/>
          <p:nvPr/>
        </p:nvSpPr>
        <p:spPr>
          <a:xfrm>
            <a:off x="440572" y="638259"/>
            <a:ext cx="34293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Papel de respuesta del CDRT</a:t>
            </a:r>
            <a:endParaRPr lang="es" dirty="0">
              <a:solidFill>
                <a:srgbClr val="F5333F">
                  <a:lumMod val="100000"/>
                </a:srgbClr>
              </a:solidFill>
              <a:latin typeface="Open Sans" panose="020B0606030504020204" pitchFamily="34" charset="0"/>
              <a:cs typeface="+mn-cs"/>
              <a:sym typeface="Arial" panose="020B0604020202020204" pitchFamily="34" charset="0"/>
            </a:endParaRPr>
          </a:p>
        </p:txBody>
      </p:sp>
      <p:sp>
        <p:nvSpPr>
          <p:cNvPr id="420" name="Google Shape;420;p23"/>
          <p:cNvSpPr txBox="1"/>
          <p:nvPr/>
        </p:nvSpPr>
        <p:spPr>
          <a:xfrm>
            <a:off x="4651624" y="69051"/>
            <a:ext cx="7352533" cy="6863377"/>
          </a:xfrm>
          <a:prstGeom prst="rect">
            <a:avLst/>
          </a:prstGeom>
          <a:noFill/>
          <a:ln>
            <a:noFill/>
          </a:ln>
        </p:spPr>
        <p:txBody>
          <a:bodyPr spcFirstLastPara="1" wrap="square" lIns="91425" tIns="45700" rIns="91425" bIns="45700" anchor="t" anchorCtr="0">
            <a:spAutoFit/>
          </a:bodyPr>
          <a:lstStyle/>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En primer lugar, garantice </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la seguridad de su familia.</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Asista </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con las actividades de respuesta según lo aconsejado por el líder del CDRT.</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Ayude </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a limpiar los escombros.</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Acceda</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 a equipos para ayudar a otros miembros de la comunidad.</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Apoye</a:t>
            </a:r>
            <a:r>
              <a:rPr lang="es" sz="2200" b="1" i="0" u="none" baseline="0">
                <a:solidFill>
                  <a:schemeClr val="tx1">
                    <a:lumMod val="100000"/>
                  </a:schemeClr>
                </a:solidFill>
                <a:latin typeface="Open Sans" panose="020B0606030504020204" pitchFamily="34" charset="0"/>
                <a:cs typeface="+mn-cs"/>
                <a:sym typeface="Arial" panose="020B0604020202020204" pitchFamily="34" charset="0"/>
              </a:rPr>
              <a:t> </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con refugios en caso es necesario.</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es" sz="2200" b="1" i="0" u="none" baseline="0">
                <a:solidFill>
                  <a:srgbClr val="F5333F">
                    <a:lumMod val="100000"/>
                  </a:srgbClr>
                </a:solidFill>
                <a:latin typeface="Open Sans" panose="020B0606030504020204" pitchFamily="34" charset="0"/>
                <a:cs typeface="+mn-cs"/>
                <a:sym typeface="Arial" panose="020B0604020202020204" pitchFamily="34" charset="0"/>
              </a:rPr>
              <a:t>Asegúrese</a:t>
            </a:r>
            <a:r>
              <a:rPr lang="es" sz="2200" b="0" i="0" u="none" baseline="0">
                <a:solidFill>
                  <a:schemeClr val="tx1">
                    <a:lumMod val="100000"/>
                  </a:schemeClr>
                </a:solidFill>
                <a:latin typeface="Open Sans" panose="020B0606030504020204" pitchFamily="34" charset="0"/>
                <a:cs typeface="+mn-cs"/>
                <a:sym typeface="Arial" panose="020B0604020202020204" pitchFamily="34" charset="0"/>
              </a:rPr>
              <a:t> de que lleva el equipo de protección personal adecuado cuando realice cualquier actividad de respuesta.</a:t>
            </a:r>
            <a:endParaRPr lang="es" sz="2200" dirty="0">
              <a:solidFill>
                <a:schemeClr val="tx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p:nvPr/>
        </p:nvSpPr>
        <p:spPr>
          <a:xfrm>
            <a:off x="-4184" y="-5347"/>
            <a:ext cx="12199761" cy="98925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9" name="Google Shape;419;p23"/>
          <p:cNvSpPr txBox="1"/>
          <p:nvPr/>
        </p:nvSpPr>
        <p:spPr>
          <a:xfrm>
            <a:off x="-1312" y="134167"/>
            <a:ext cx="12191739" cy="696353"/>
          </a:xfrm>
          <a:prstGeom prst="rect">
            <a:avLst/>
          </a:prstGeom>
          <a:noFill/>
          <a:ln>
            <a:noFill/>
          </a:ln>
        </p:spPr>
        <p:txBody>
          <a:bodyPr spcFirstLastPara="1" wrap="square" lIns="91425" tIns="45700" rIns="91425" bIns="45700" anchor="ctr" anchorCtr="0">
            <a:noAutofit/>
          </a:bodyPr>
          <a:lstStyle/>
          <a:p>
            <a:pPr algn="ctr" rtl="0">
              <a:buClr>
                <a:schemeClr val="lt1"/>
              </a:buClr>
              <a:buSzPts val="4400"/>
            </a:pPr>
            <a:r>
              <a:rPr lang="es" sz="3000" b="1" i="0" u="none" baseline="0" dirty="0">
                <a:solidFill>
                  <a:srgbClr val="F5333F"/>
                </a:solidFill>
                <a:latin typeface="Open Sans" panose="020B0606030504020204" pitchFamily="34" charset="0"/>
                <a:cs typeface="+mn-cs"/>
                <a:sym typeface="Arial" panose="020B0604020202020204" pitchFamily="34" charset="0"/>
              </a:rPr>
              <a:t>Creación de un equipo comunitario de respuesta a desastres</a:t>
            </a:r>
            <a:endParaRPr lang="es" sz="3000" dirty="0">
              <a:solidFill>
                <a:srgbClr val="F5333F"/>
              </a:solidFill>
              <a:latin typeface="Open Sans" panose="020B0606030504020204" pitchFamily="34" charset="0"/>
              <a:cs typeface="+mn-cs"/>
              <a:sym typeface="Arial" panose="020B0604020202020204" pitchFamily="34" charset="0"/>
            </a:endParaRPr>
          </a:p>
        </p:txBody>
      </p:sp>
      <p:pic>
        <p:nvPicPr>
          <p:cNvPr id="2" name="Online Media 1" title="CDRT Knowledge Series: Episode 5">
            <a:hlinkClick r:id="" action="ppaction://media"/>
            <a:extLst>
              <a:ext uri="{FF2B5EF4-FFF2-40B4-BE49-F238E27FC236}">
                <a16:creationId xmlns:a16="http://schemas.microsoft.com/office/drawing/2014/main" id="{9D15B9EE-5747-5A8B-F934-3E77821B8697}"/>
              </a:ext>
            </a:extLst>
          </p:cNvPr>
          <p:cNvPicPr>
            <a:picLocks noRot="1" noChangeAspect="1"/>
          </p:cNvPicPr>
          <p:nvPr>
            <a:videoFile r:link="rId1"/>
          </p:nvPr>
        </p:nvPicPr>
        <p:blipFill>
          <a:blip r:embed="rId4"/>
          <a:stretch>
            <a:fillRect/>
          </a:stretch>
        </p:blipFill>
        <p:spPr>
          <a:xfrm>
            <a:off x="-1221" y="978877"/>
            <a:ext cx="12184306" cy="5884984"/>
          </a:xfrm>
          <a:prstGeom prst="rect">
            <a:avLst/>
          </a:prstGeom>
        </p:spPr>
      </p:pic>
    </p:spTree>
    <p:extLst>
      <p:ext uri="{BB962C8B-B14F-4D97-AF65-F5344CB8AC3E}">
        <p14:creationId xmlns:p14="http://schemas.microsoft.com/office/powerpoint/2010/main" val="370005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4" name="Google Shape;444;p25"/>
          <p:cNvSpPr txBox="1"/>
          <p:nvPr/>
        </p:nvSpPr>
        <p:spPr>
          <a:xfrm>
            <a:off x="217922" y="1179011"/>
            <a:ext cx="374225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Recuerde: </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lt1"/>
              </a:buClr>
              <a:buSzPts val="4400"/>
              <a:buFont typeface="Arial"/>
              <a:buNone/>
            </a:pPr>
            <a:r>
              <a:rPr lang="es" sz="3200" b="1" i="0" u="none" baseline="0">
                <a:solidFill>
                  <a:schemeClr val="lt1">
                    <a:lumMod val="100000"/>
                  </a:schemeClr>
                </a:solidFill>
                <a:latin typeface="Open Sans" panose="020B0606030504020204" pitchFamily="34" charset="0"/>
                <a:cs typeface="+mn-cs"/>
                <a:sym typeface="Arial" panose="020B0604020202020204" pitchFamily="34" charset="0"/>
              </a:rPr>
              <a:t>La seguridad del rescatador es primordial</a:t>
            </a:r>
            <a:endParaRPr lang="es" sz="3200" b="1"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es" sz="1800" dirty="0">
              <a:solidFill>
                <a:srgbClr val="2A320C"/>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La pregunta </a:t>
            </a:r>
            <a:r>
              <a:rPr lang="es" sz="2200" b="1" i="0" u="none" baseline="0">
                <a:solidFill>
                  <a:schemeClr val="lt1">
                    <a:lumMod val="100000"/>
                  </a:schemeClr>
                </a:solidFill>
                <a:latin typeface="Open Sans" panose="020B0606030504020204" pitchFamily="34" charset="0"/>
                <a:cs typeface="+mn-cs"/>
                <a:sym typeface="Arial" panose="020B0604020202020204" pitchFamily="34" charset="0"/>
              </a:rPr>
              <a:t>«¿Es seguro para los miembros del CDRT intentar el rescate?» </a:t>
            </a: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es muy importante.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La respuesta a esta pregunta se basa principalmente en el grado de daño de la estructura.</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p:txBody>
      </p:sp>
      <p:pic>
        <p:nvPicPr>
          <p:cNvPr id="445" name="Google Shape;445;p25" descr="A picture containing outdoor, person, ground, nature&#10;&#10;Description automatically generated"/>
          <p:cNvPicPr preferRelativeResize="0"/>
          <p:nvPr/>
        </p:nvPicPr>
        <p:blipFill rotWithShape="1">
          <a:blip r:embed="rId3">
            <a:alphaModFix/>
          </a:blip>
          <a:srcRect l="1" t="4325" r="26331" b="11444"/>
          <a:stretch/>
        </p:blipFill>
        <p:spPr>
          <a:xfrm>
            <a:off x="4194577" y="0"/>
            <a:ext cx="7997423"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76784B79-37EE-0B3A-EBE8-06BB994D8214}"/>
            </a:ext>
          </a:extLst>
        </p:cNvPr>
        <p:cNvGrpSpPr/>
        <p:nvPr/>
      </p:nvGrpSpPr>
      <p:grpSpPr>
        <a:xfrm>
          <a:off x="0" y="0"/>
          <a:ext cx="0" cy="0"/>
          <a:chOff x="0" y="0"/>
          <a:chExt cx="0" cy="0"/>
        </a:xfrm>
      </p:grpSpPr>
      <p:sp>
        <p:nvSpPr>
          <p:cNvPr id="430" name="Google Shape;430;p24">
            <a:extLst>
              <a:ext uri="{FF2B5EF4-FFF2-40B4-BE49-F238E27FC236}">
                <a16:creationId xmlns:a16="http://schemas.microsoft.com/office/drawing/2014/main" id="{B3E3664E-82B0-AD2D-5F4C-D95971BD5004}"/>
              </a:ext>
            </a:extLst>
          </p:cNvPr>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highlight>
                <a:srgbClr val="F5333F"/>
              </a:highlight>
              <a:latin typeface="Calibri"/>
              <a:ea typeface="Calibri"/>
              <a:cs typeface="Calibri"/>
              <a:sym typeface="Calibri"/>
            </a:endParaRPr>
          </a:p>
        </p:txBody>
      </p:sp>
      <p:sp>
        <p:nvSpPr>
          <p:cNvPr id="431" name="Google Shape;431;p24">
            <a:extLst>
              <a:ext uri="{FF2B5EF4-FFF2-40B4-BE49-F238E27FC236}">
                <a16:creationId xmlns:a16="http://schemas.microsoft.com/office/drawing/2014/main" id="{E19EF515-9F34-9D34-D059-D7DF6777365A}"/>
              </a:ext>
            </a:extLst>
          </p:cNvPr>
          <p:cNvSpPr txBox="1"/>
          <p:nvPr/>
        </p:nvSpPr>
        <p:spPr>
          <a:xfrm>
            <a:off x="735397" y="638259"/>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chemeClr val="lt1"/>
                </a:solidFill>
                <a:latin typeface="Open Sans" panose="020B0606030504020204" pitchFamily="34" charset="0"/>
                <a:cs typeface="+mn-cs"/>
                <a:sym typeface="Arial" panose="020B0604020202020204" pitchFamily="34" charset="0"/>
              </a:rPr>
              <a:t>Actividad:</a:t>
            </a:r>
            <a:endParaRPr lang="es" dirty="0">
              <a:latin typeface="Open Sans" panose="020B0606030504020204" pitchFamily="34" charset="0"/>
              <a:cs typeface="+mn-cs"/>
              <a:sym typeface="Arial" panose="020B0604020202020204" pitchFamily="34" charset="0"/>
            </a:endParaRPr>
          </a:p>
        </p:txBody>
      </p:sp>
      <p:sp>
        <p:nvSpPr>
          <p:cNvPr id="432" name="Google Shape;432;p24">
            <a:extLst>
              <a:ext uri="{FF2B5EF4-FFF2-40B4-BE49-F238E27FC236}">
                <a16:creationId xmlns:a16="http://schemas.microsoft.com/office/drawing/2014/main" id="{DE043EED-1700-DA96-1EA3-62A78ED8FE23}"/>
              </a:ext>
            </a:extLst>
          </p:cNvPr>
          <p:cNvSpPr txBox="1"/>
          <p:nvPr/>
        </p:nvSpPr>
        <p:spPr>
          <a:xfrm>
            <a:off x="4829490" y="2173932"/>
            <a:ext cx="672303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s" sz="2400" b="0" i="0" u="none" baseline="0">
                <a:solidFill>
                  <a:schemeClr val="dk1"/>
                </a:solidFill>
                <a:latin typeface="Open Sans" panose="020B0606030504020204" pitchFamily="34" charset="0"/>
                <a:cs typeface="+mn-cs"/>
                <a:sym typeface="Arial" panose="020B0604020202020204" pitchFamily="34" charset="0"/>
              </a:rPr>
              <a:t>En grupo, comenten y determinen los pasos que debe dar un equipo comunitario de respuesta ante desastres cuando se necesite una respuesta. </a:t>
            </a:r>
            <a:endParaRPr lang="es" sz="2400" b="1" dirty="0">
              <a:solidFill>
                <a:srgbClr val="B1D137"/>
              </a:solidFill>
              <a:latin typeface="Open Sans" panose="020B0606030504020204" pitchFamily="34" charset="0"/>
              <a:ea typeface="Calibri"/>
              <a:cs typeface="+mn-cs"/>
              <a:sym typeface="Arial" panose="020B0604020202020204" pitchFamily="34" charset="0"/>
            </a:endParaRPr>
          </a:p>
        </p:txBody>
      </p:sp>
    </p:spTree>
    <p:extLst>
      <p:ext uri="{BB962C8B-B14F-4D97-AF65-F5344CB8AC3E}">
        <p14:creationId xmlns:p14="http://schemas.microsoft.com/office/powerpoint/2010/main" val="366942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FA0487CA-DF6B-A11B-85B9-39A3978B351D}"/>
            </a:ext>
          </a:extLst>
        </p:cNvPr>
        <p:cNvGrpSpPr/>
        <p:nvPr/>
      </p:nvGrpSpPr>
      <p:grpSpPr>
        <a:xfrm>
          <a:off x="0" y="0"/>
          <a:ext cx="0" cy="0"/>
          <a:chOff x="0" y="0"/>
          <a:chExt cx="0" cy="0"/>
        </a:xfrm>
      </p:grpSpPr>
      <p:sp>
        <p:nvSpPr>
          <p:cNvPr id="432" name="Google Shape;432;p24">
            <a:extLst>
              <a:ext uri="{FF2B5EF4-FFF2-40B4-BE49-F238E27FC236}">
                <a16:creationId xmlns:a16="http://schemas.microsoft.com/office/drawing/2014/main" id="{DCCA0A32-2B4B-7A49-9575-9227F6B31EF7}"/>
              </a:ext>
            </a:extLst>
          </p:cNvPr>
          <p:cNvSpPr txBox="1"/>
          <p:nvPr/>
        </p:nvSpPr>
        <p:spPr>
          <a:xfrm>
            <a:off x="4571980" y="638259"/>
            <a:ext cx="7323929" cy="5632271"/>
          </a:xfrm>
          <a:prstGeom prst="rect">
            <a:avLst/>
          </a:prstGeom>
          <a:noFill/>
          <a:ln>
            <a:noFill/>
          </a:ln>
        </p:spPr>
        <p:txBody>
          <a:bodyPr spcFirstLastPara="1" wrap="square" lIns="91425" tIns="45700" rIns="91425" bIns="45700" anchor="t" anchorCtr="0">
            <a:spAutoFit/>
          </a:bodyPr>
          <a:lstStyle/>
          <a:p>
            <a:pPr marL="285750" lvl="0" indent="-285750" algn="l" rtl="0">
              <a:buClr>
                <a:srgbClr val="F5333F"/>
              </a:buClr>
              <a:buSzPct val="150000"/>
              <a:buFont typeface="Arial" panose="020B0604020202020204" pitchFamily="34" charset="0"/>
              <a:buChar char="•"/>
            </a:pP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Tras el incidente, los miembros del CDRT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cuidan de sí mismos, de sus familias, de sus hogares y de sus vecinos</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285750" indent="-285750" algn="l" rtl="0">
              <a:buClr>
                <a:srgbClr val="F5333F"/>
              </a:buClr>
              <a:buSzPct val="150000"/>
              <a:buFont typeface="Arial" panose="020B0604020202020204" pitchFamily="34" charset="0"/>
              <a:buChar char="•"/>
            </a:pPr>
            <a:endParaRPr lang="es"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Si el plan prevé la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autoactivación</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 los miembros del CDRT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se dirigen a la zona de concentración predesignada con sus suministros para el desastre</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  Por el camino,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hacen evaluaciones de los daños </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que serían útiles para la toma de decisiones.</a:t>
            </a:r>
          </a:p>
          <a:p>
            <a:pPr marL="285750" indent="-285750" algn="l" rtl="0">
              <a:buClr>
                <a:srgbClr val="F5333F"/>
              </a:buClr>
              <a:buSzPct val="150000"/>
              <a:buFont typeface="Arial" panose="020B0604020202020204" pitchFamily="34" charset="0"/>
              <a:buChar char="•"/>
            </a:pPr>
            <a:endParaRPr lang="es"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El equipo comunitario de respuesta a desastres desarrolla el grupo para garantizar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una comunicación eficaz</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 El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jefe del equipo CDRT debe priorizar las acciones y la carga de trabajo </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para mantener la amplitud del control, mantener la responsabilidad y hacer el mayor bien para el mayor número </a:t>
            </a:r>
            <a:r>
              <a:rPr lang="es" sz="1800" b="1" i="0" u="none" baseline="0">
                <a:solidFill>
                  <a:srgbClr val="000000">
                    <a:lumMod val="100000"/>
                  </a:srgbClr>
                </a:solidFill>
                <a:latin typeface="Open Sans" panose="020B0606030504020204" pitchFamily="34" charset="0"/>
                <a:cs typeface="+mn-cs"/>
                <a:sym typeface="Arial" panose="020B0604020202020204" pitchFamily="34" charset="0"/>
              </a:rPr>
              <a:t>sin poner a los miembros del CDRT en peligro</a:t>
            </a:r>
            <a:r>
              <a:rPr lang="es" sz="18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285750" lvl="0" indent="-285750" algn="l" rtl="0">
              <a:buClr>
                <a:srgbClr val="F5333F"/>
              </a:buClr>
              <a:buSzPct val="150000"/>
              <a:buFont typeface="Arial" panose="020B0604020202020204" pitchFamily="34" charset="0"/>
              <a:buChar char="•"/>
            </a:pPr>
            <a:endParaRPr lang="es"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es" sz="1800" b="0" i="0" u="none" baseline="0">
                <a:latin typeface="Open Sans" panose="020B0606030504020204" pitchFamily="34" charset="0"/>
                <a:cs typeface="+mn-cs"/>
                <a:sym typeface="Arial" panose="020B0604020202020204" pitchFamily="34" charset="0"/>
              </a:rPr>
              <a:t>Se recopila y evalúa la información (de los miembros del CDRT, de los voluntarios de emergencias y de los informes de los equipos de trabajo [por ejemplo, de búsqueda y rescate]). La organización del CDRT debe ser flexible y evolucionar en función de la nueva información.</a:t>
            </a:r>
            <a:endParaRPr lang="es" sz="1800" dirty="0">
              <a:latin typeface="Open Sans" panose="020B0606030504020204" pitchFamily="34" charset="0"/>
              <a:cs typeface="+mn-cs"/>
              <a:sym typeface="Arial" panose="020B0604020202020204" pitchFamily="34" charset="0"/>
            </a:endParaRPr>
          </a:p>
        </p:txBody>
      </p:sp>
      <p:sp>
        <p:nvSpPr>
          <p:cNvPr id="2" name="Google Shape;430;p24">
            <a:extLst>
              <a:ext uri="{FF2B5EF4-FFF2-40B4-BE49-F238E27FC236}">
                <a16:creationId xmlns:a16="http://schemas.microsoft.com/office/drawing/2014/main" id="{58F0931C-2EDA-BE8C-1644-56A0097F8F80}"/>
              </a:ext>
            </a:extLst>
          </p:cNvPr>
          <p:cNvSpPr/>
          <p:nvPr/>
        </p:nvSpPr>
        <p:spPr>
          <a:xfrm>
            <a:off x="0" y="0"/>
            <a:ext cx="4211052"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 name="Google Shape;431;p24">
            <a:extLst>
              <a:ext uri="{FF2B5EF4-FFF2-40B4-BE49-F238E27FC236}">
                <a16:creationId xmlns:a16="http://schemas.microsoft.com/office/drawing/2014/main" id="{4A003F25-6B57-98FF-6618-0C125B3FCCC9}"/>
              </a:ext>
            </a:extLst>
          </p:cNvPr>
          <p:cNvSpPr txBox="1"/>
          <p:nvPr/>
        </p:nvSpPr>
        <p:spPr>
          <a:xfrm>
            <a:off x="1001211" y="861543"/>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chemeClr val="bg1"/>
                </a:solidFill>
                <a:latin typeface="Open Sans" panose="020B0606030504020204" pitchFamily="34" charset="0"/>
                <a:cs typeface="+mn-cs"/>
                <a:sym typeface="Arial" panose="020B0604020202020204" pitchFamily="34" charset="0"/>
              </a:rPr>
              <a:t>Respuesta</a:t>
            </a:r>
            <a:endParaRPr lang="es" dirty="0">
              <a:solidFill>
                <a:schemeClr val="bg1"/>
              </a:solidFill>
              <a:latin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181520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7D954F2C-5E55-4EA0-B9B6-9EB0CD41AF32}"/>
            </a:ext>
          </a:extLst>
        </p:cNvPr>
        <p:cNvGrpSpPr/>
        <p:nvPr/>
      </p:nvGrpSpPr>
      <p:grpSpPr>
        <a:xfrm>
          <a:off x="0" y="0"/>
          <a:ext cx="0" cy="0"/>
          <a:chOff x="0" y="0"/>
          <a:chExt cx="0" cy="0"/>
        </a:xfrm>
      </p:grpSpPr>
      <p:sp>
        <p:nvSpPr>
          <p:cNvPr id="430" name="Google Shape;430;p24">
            <a:extLst>
              <a:ext uri="{FF2B5EF4-FFF2-40B4-BE49-F238E27FC236}">
                <a16:creationId xmlns:a16="http://schemas.microsoft.com/office/drawing/2014/main" id="{9EF84A03-03B2-74B2-1E10-A8B6B7731EFB}"/>
              </a:ext>
            </a:extLst>
          </p:cNvPr>
          <p:cNvSpPr/>
          <p:nvPr/>
        </p:nvSpPr>
        <p:spPr>
          <a:xfrm>
            <a:off x="0" y="0"/>
            <a:ext cx="4211052"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1" name="Google Shape;431;p24">
            <a:extLst>
              <a:ext uri="{FF2B5EF4-FFF2-40B4-BE49-F238E27FC236}">
                <a16:creationId xmlns:a16="http://schemas.microsoft.com/office/drawing/2014/main" id="{675C8B03-D25A-C566-3CC8-289322467FF6}"/>
              </a:ext>
            </a:extLst>
          </p:cNvPr>
          <p:cNvSpPr txBox="1"/>
          <p:nvPr/>
        </p:nvSpPr>
        <p:spPr>
          <a:xfrm>
            <a:off x="1001211" y="861543"/>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s" sz="3600" b="1" i="0" u="none" baseline="0">
                <a:solidFill>
                  <a:schemeClr val="bg1"/>
                </a:solidFill>
                <a:latin typeface="Open Sans" panose="020B0606030504020204" pitchFamily="34" charset="0"/>
                <a:cs typeface="+mn-cs"/>
                <a:sym typeface="Arial" panose="020B0604020202020204" pitchFamily="34" charset="0"/>
              </a:rPr>
              <a:t>Respuesta</a:t>
            </a:r>
            <a:endParaRPr lang="es" dirty="0">
              <a:solidFill>
                <a:schemeClr val="bg1"/>
              </a:solidFill>
              <a:latin typeface="Open Sans" panose="020B0606030504020204" pitchFamily="34" charset="0"/>
              <a:cs typeface="+mn-cs"/>
              <a:sym typeface="Arial" panose="020B0604020202020204" pitchFamily="34" charset="0"/>
            </a:endParaRPr>
          </a:p>
        </p:txBody>
      </p:sp>
      <p:sp>
        <p:nvSpPr>
          <p:cNvPr id="432" name="Google Shape;432;p24">
            <a:extLst>
              <a:ext uri="{FF2B5EF4-FFF2-40B4-BE49-F238E27FC236}">
                <a16:creationId xmlns:a16="http://schemas.microsoft.com/office/drawing/2014/main" id="{FEF5D7EF-659B-470D-0BFD-1CAC23C93DBF}"/>
              </a:ext>
            </a:extLst>
          </p:cNvPr>
          <p:cNvSpPr txBox="1"/>
          <p:nvPr/>
        </p:nvSpPr>
        <p:spPr>
          <a:xfrm>
            <a:off x="4318985" y="1816215"/>
            <a:ext cx="7323929" cy="3170058"/>
          </a:xfrm>
          <a:prstGeom prst="rect">
            <a:avLst/>
          </a:prstGeom>
          <a:noFill/>
          <a:ln>
            <a:noFill/>
          </a:ln>
        </p:spPr>
        <p:txBody>
          <a:bodyPr spcFirstLastPara="1" wrap="square" lIns="91425" tIns="45700" rIns="91425" bIns="45700" anchor="t" anchorCtr="0">
            <a:spAutoFit/>
          </a:bodyPr>
          <a:lstStyle/>
          <a:p>
            <a:pPr marL="342900" indent="-342900" algn="l" rtl="0">
              <a:buClr>
                <a:srgbClr val="F5333F"/>
              </a:buClr>
              <a:buFont typeface="Arial" panose="020B0604020202020204" pitchFamily="34" charset="0"/>
              <a:buChar char="•"/>
            </a:pPr>
            <a:r>
              <a:rPr lang="es" sz="2000" b="0" i="0" u="none" baseline="0">
                <a:solidFill>
                  <a:srgbClr val="000000">
                    <a:lumMod val="100000"/>
                  </a:srgbClr>
                </a:solidFill>
                <a:latin typeface="Open Sans" panose="020B0606030504020204" pitchFamily="34" charset="0"/>
                <a:cs typeface="+mn-cs"/>
                <a:sym typeface="Arial" panose="020B0604020202020204" pitchFamily="34" charset="0"/>
              </a:rPr>
              <a:t>Tras un incidente, la información —y, por tanto, las prioridades— pueden cambiar rápidamente.  </a:t>
            </a:r>
            <a:r>
              <a:rPr lang="es" sz="2000" b="1" i="0" u="none" baseline="0">
                <a:solidFill>
                  <a:srgbClr val="000000">
                    <a:lumMod val="100000"/>
                  </a:srgbClr>
                </a:solidFill>
                <a:latin typeface="Open Sans" panose="020B0606030504020204" pitchFamily="34" charset="0"/>
                <a:cs typeface="+mn-cs"/>
                <a:sym typeface="Arial" panose="020B0604020202020204" pitchFamily="34" charset="0"/>
              </a:rPr>
              <a:t>La comunicación entre el jefe del equipo CDRT y los equipos de respuesta garantiza que los CDRT no sobrepasen sus recursos o suministros</a:t>
            </a:r>
            <a:r>
              <a:rPr lang="es" sz="20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342900" indent="-342900" algn="l" rtl="0">
              <a:buClr>
                <a:srgbClr val="F5333F"/>
              </a:buClr>
              <a:buFont typeface="Arial" panose="020B0604020202020204" pitchFamily="34" charset="0"/>
              <a:buChar char="•"/>
            </a:pPr>
            <a:endParaRPr lang="es" sz="2000">
              <a:latin typeface="Open Sans" panose="020B0606030504020204" pitchFamily="34" charset="0"/>
              <a:cs typeface="+mn-cs"/>
              <a:sym typeface="Arial" panose="020B0604020202020204" pitchFamily="34" charset="0"/>
            </a:endParaRPr>
          </a:p>
          <a:p>
            <a:pPr marL="342900" indent="-342900" algn="l" rtl="0">
              <a:buClr>
                <a:srgbClr val="F5333F"/>
              </a:buClr>
              <a:buFont typeface="Arial" panose="020B0604020202020204" pitchFamily="34" charset="0"/>
              <a:buChar char="•"/>
            </a:pPr>
            <a:r>
              <a:rPr lang="es" sz="2000" b="0" i="0" u="none" baseline="0">
                <a:solidFill>
                  <a:srgbClr val="000000">
                    <a:lumMod val="100000"/>
                  </a:srgbClr>
                </a:solidFill>
                <a:latin typeface="Open Sans" panose="020B0606030504020204" pitchFamily="34" charset="0"/>
                <a:cs typeface="+mn-cs"/>
                <a:sym typeface="Arial" panose="020B0604020202020204" pitchFamily="34" charset="0"/>
              </a:rPr>
              <a:t>Una gestión eficaz de la escena de la emergencia requiere que </a:t>
            </a:r>
            <a:r>
              <a:rPr lang="es" sz="2000" b="1" i="0" u="none" baseline="0">
                <a:solidFill>
                  <a:srgbClr val="000000">
                    <a:lumMod val="100000"/>
                  </a:srgbClr>
                </a:solidFill>
                <a:latin typeface="Open Sans" panose="020B0606030504020204" pitchFamily="34" charset="0"/>
                <a:cs typeface="+mn-cs"/>
                <a:sym typeface="Arial" panose="020B0604020202020204" pitchFamily="34" charset="0"/>
              </a:rPr>
              <a:t>las metas y los objetivos se basen principalmente en la seguridad del personal de rescate</a:t>
            </a:r>
            <a:r>
              <a:rPr lang="es" sz="2000" b="0" i="0" u="none" baseline="0">
                <a:solidFill>
                  <a:srgbClr val="000000">
                    <a:lumMod val="100000"/>
                  </a:srgbClr>
                </a:solidFill>
                <a:latin typeface="Open Sans" panose="020B0606030504020204" pitchFamily="34" charset="0"/>
                <a:cs typeface="+mn-cs"/>
                <a:sym typeface="Arial" panose="020B0604020202020204" pitchFamily="34" charset="0"/>
              </a:rPr>
              <a:t>.</a:t>
            </a:r>
          </a:p>
          <a:p>
            <a:pPr lvl="0" algn="l" rtl="0">
              <a:buClr>
                <a:srgbClr val="B1D137"/>
              </a:buClr>
              <a:buSzPct val="150000"/>
            </a:pPr>
            <a:endParaRPr lang="es" sz="2000" dirty="0">
              <a:latin typeface="+mj-lt"/>
              <a:cs typeface="Arial" panose="020B0604020202020204" pitchFamily="34" charset="0"/>
            </a:endParaRPr>
          </a:p>
        </p:txBody>
      </p:sp>
    </p:spTree>
    <p:extLst>
      <p:ext uri="{BB962C8B-B14F-4D97-AF65-F5344CB8AC3E}">
        <p14:creationId xmlns:p14="http://schemas.microsoft.com/office/powerpoint/2010/main" val="323155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6" name="Google Shape;106;p2"/>
          <p:cNvSpPr/>
          <p:nvPr/>
        </p:nvSpPr>
        <p:spPr>
          <a:xfrm>
            <a:off x="633576" y="1821228"/>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s" sz="4000" b="1" i="0" u="none" strike="noStrike" cap="none" baseline="0">
                <a:solidFill>
                  <a:srgbClr val="F5333F"/>
                </a:solidFill>
                <a:latin typeface="Open Sans" panose="020B0606030504020204" pitchFamily="34" charset="0"/>
                <a:cs typeface="+mn-cs"/>
                <a:sym typeface="Arial" panose="020B0604020202020204" pitchFamily="34" charset="0"/>
              </a:rPr>
              <a:t>Objetivos</a:t>
            </a:r>
            <a:endParaRPr lang="es" sz="4000" b="0" i="0" u="none" strike="noStrike" cap="none" dirty="0">
              <a:solidFill>
                <a:srgbClr val="F5333F"/>
              </a:solidFill>
              <a:latin typeface="Open Sans" panose="020B0606030504020204" pitchFamily="34" charset="0"/>
              <a:ea typeface="Calibri"/>
              <a:cs typeface="+mn-cs"/>
              <a:sym typeface="Arial" panose="020B0604020202020204" pitchFamily="34" charset="0"/>
            </a:endParaRPr>
          </a:p>
        </p:txBody>
      </p:sp>
      <p:sp>
        <p:nvSpPr>
          <p:cNvPr id="107" name="Google Shape;107;p2"/>
          <p:cNvSpPr/>
          <p:nvPr/>
        </p:nvSpPr>
        <p:spPr>
          <a:xfrm>
            <a:off x="1167265" y="2863487"/>
            <a:ext cx="10156409" cy="19389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Comprender las funciones y responsabilidades del CDRT </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Cómo formar un CDRT y la organización del equipo</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Estructura y toma de decisiones del CDRT </a:t>
            </a:r>
            <a:endParaRPr lang="es"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es" sz="2000" b="0" i="0" u="none" strike="noStrike" cap="none" baseline="0">
                <a:solidFill>
                  <a:schemeClr val="lt1"/>
                </a:solidFill>
                <a:latin typeface="Open Sans" panose="020B0606030504020204" pitchFamily="34" charset="0"/>
                <a:cs typeface="+mn-cs"/>
                <a:sym typeface="Arial" panose="020B0604020202020204" pitchFamily="34" charset="0"/>
              </a:rPr>
              <a:t>CDRT y respuesta</a:t>
            </a:r>
            <a:endParaRPr lang="es" dirty="0">
              <a:latin typeface="Open Sans" panose="020B0606030504020204" pitchFamily="34" charset="0"/>
              <a:cs typeface="+mn-cs"/>
              <a:sym typeface="Arial" panose="020B0604020202020204" pitchFamily="34" charset="0"/>
            </a:endParaRPr>
          </a:p>
        </p:txBody>
      </p:sp>
      <p:pic>
        <p:nvPicPr>
          <p:cNvPr id="108" name="Google Shape;108;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s"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Participe</a:t>
              </a:r>
              <a:endParaRPr lang="es"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s"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Hay muchas maneras de formar parte de la mayor red humanitaria del mundo</a:t>
              </a:r>
              <a:endParaRPr lang="es"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623356"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Ofrézcase como voluntario, haga un donativo, únase a nosotros como socio </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 comparta nuestros llamamientos e historias en las redes sociales. Obtenga más información sobre la IFRC y sepa cómo ponerse en contacto con su Sociedad Nacional de la Cruz Roja o de la Media Luna Roja, en </a:t>
            </a:r>
            <a:r>
              <a:rPr lang="es" sz="1800" b="1"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www.ifrc.org/es</a:t>
            </a:r>
            <a:r>
              <a:rPr lang="es" sz="1800" b="0" i="0" u="none" baseline="0"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a:t>
            </a:r>
            <a:endParaRPr lang="es"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623356" cy="2585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es" sz="1800" b="0" i="0" u="none" baseline="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Para mantenerse informado sobre las actividades de respuesta a desastres en el Caribe o para acceder a información adicional sobre los cursos de formación disponibles, materiales de formación, investigación y herramientas de gestión de la información, visite: </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es" sz="1800" b="0"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a:t>
            </a:r>
            <a:r>
              <a:rPr lang="es" sz="18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es" sz="1600" b="0" i="0" u="none" baseline="0">
                    <a:solidFill>
                      <a:schemeClr val="tx1"/>
                    </a:solidFill>
                    <a:latin typeface="Arial Nova" panose="020B0504020202020204" pitchFamily="34" charset="0"/>
                    <a:cs typeface="+mn-cs"/>
                    <a:sym typeface="Arial" panose="020B0604020202020204" pitchFamily="34" charset="0"/>
                  </a:rPr>
                  <a:t>: @CADRIM_IFRC</a:t>
                </a:r>
                <a:endParaRPr lang="es"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561637" y="1081504"/>
            <a:ext cx="327223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lumMod val="100000"/>
                  </a:srgbClr>
                </a:solidFill>
                <a:latin typeface="Open Sans" panose="020B0606030504020204" pitchFamily="34" charset="0"/>
                <a:cs typeface="+mn-cs"/>
                <a:sym typeface="Arial" panose="020B0604020202020204" pitchFamily="34" charset="0"/>
              </a:rPr>
              <a:t>¿Por qué organizarse?</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3600" b="1" i="0" u="none" strike="noStrike" cap="none"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lumMod val="100000"/>
                  </a:srgbClr>
                </a:solidFill>
                <a:latin typeface="Open Sans" panose="020B0606030504020204" pitchFamily="34" charset="0"/>
                <a:cs typeface="+mn-cs"/>
                <a:sym typeface="Arial" panose="020B0604020202020204" pitchFamily="34" charset="0"/>
              </a:rPr>
              <a:t>¿Por qué prepararse?</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sz="3600" b="1" i="0" u="none" strike="noStrike" cap="none"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cs typeface="+mn-cs"/>
                <a:sym typeface="Arial" panose="020B0604020202020204" pitchFamily="34" charset="0"/>
              </a:rPr>
              <a:t>¿Por qué trabajar juntos?</a:t>
            </a:r>
            <a:endParaRPr lang="es" dirty="0">
              <a:solidFill>
                <a:srgbClr val="F5333F"/>
              </a:solidFill>
              <a:latin typeface="Open Sans" panose="020B0606030504020204" pitchFamily="34" charset="0"/>
              <a:cs typeface="+mn-cs"/>
              <a:sym typeface="Arial" panose="020B0604020202020204" pitchFamily="34" charset="0"/>
            </a:endParaRPr>
          </a:p>
        </p:txBody>
      </p:sp>
      <p:pic>
        <p:nvPicPr>
          <p:cNvPr id="2" name="Google Shape;130;p4" descr="A picture containing outdoor, tree, water, boat&#10;&#10;Description automatically generated">
            <a:extLst>
              <a:ext uri="{FF2B5EF4-FFF2-40B4-BE49-F238E27FC236}">
                <a16:creationId xmlns:a16="http://schemas.microsoft.com/office/drawing/2014/main" id="{B3D46AF8-5A94-3889-27D2-3F6A4041D9CB}"/>
              </a:ext>
            </a:extLst>
          </p:cNvPr>
          <p:cNvPicPr preferRelativeResize="0"/>
          <p:nvPr/>
        </p:nvPicPr>
        <p:blipFill rotWithShape="1">
          <a:blip r:embed="rId3">
            <a:alphaModFix/>
          </a:blip>
          <a:srcRect l="38782" b="2182"/>
          <a:stretch/>
        </p:blipFill>
        <p:spPr>
          <a:xfrm>
            <a:off x="4194578" y="-5347"/>
            <a:ext cx="7997422" cy="68633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descr="A picture containing outdoor, tree, water, boat&#10;&#10;Description automatically generated"/>
          <p:cNvPicPr preferRelativeResize="0"/>
          <p:nvPr/>
        </p:nvPicPr>
        <p:blipFill rotWithShape="1">
          <a:blip r:embed="rId3">
            <a:alphaModFix/>
          </a:blip>
          <a:srcRect l="38782" b="2182"/>
          <a:stretch/>
        </p:blipFill>
        <p:spPr>
          <a:xfrm>
            <a:off x="4194578" y="-5347"/>
            <a:ext cx="7997422" cy="6863347"/>
          </a:xfrm>
          <a:prstGeom prst="rect">
            <a:avLst/>
          </a:prstGeom>
          <a:noFill/>
          <a:ln>
            <a:noFill/>
          </a:ln>
        </p:spPr>
      </p:pic>
      <p:sp>
        <p:nvSpPr>
          <p:cNvPr id="131" name="Google Shape;131;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2" name="Google Shape;132;p4"/>
          <p:cNvSpPr txBox="1"/>
          <p:nvPr/>
        </p:nvSpPr>
        <p:spPr>
          <a:xfrm>
            <a:off x="434178" y="1179011"/>
            <a:ext cx="330974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cs typeface="+mn-cs"/>
                <a:sym typeface="Arial" panose="020B0604020202020204" pitchFamily="34" charset="0"/>
              </a:rPr>
              <a:t>La respuesta</a:t>
            </a:r>
          </a:p>
          <a:p>
            <a:pPr marL="0" marR="0" lvl="0" indent="0" algn="l" rtl="0">
              <a:lnSpc>
                <a:spcPct val="90000"/>
              </a:lnSpc>
              <a:spcBef>
                <a:spcPts val="0"/>
              </a:spcBef>
              <a:spcAft>
                <a:spcPts val="0"/>
              </a:spcAft>
              <a:buClr>
                <a:schemeClr val="lt1"/>
              </a:buClr>
              <a:buSzPts val="4400"/>
              <a:buFont typeface="Arial"/>
              <a:buNone/>
            </a:pPr>
            <a:endParaRPr lang="es" sz="3600" b="1">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es"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2400"/>
              <a:buFont typeface="Calibri"/>
              <a:buNone/>
            </a:pPr>
            <a:endParaRPr lang="es" sz="1800" b="0" i="0" u="none" strike="noStrike" cap="none"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bg1"/>
              </a:buClr>
              <a:buSzPts val="2400"/>
              <a:buFont typeface="Arial" panose="020B0604020202020204" pitchFamily="34" charset="0"/>
              <a:buChar char="•"/>
            </a:pPr>
            <a:r>
              <a:rPr lang="es" sz="24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Quiere tener una respuesta eficaz </a:t>
            </a:r>
            <a:endParaRPr lang="es" sz="2400" dirty="0">
              <a:solidFill>
                <a:schemeClr val="lt1">
                  <a:lumMod val="100000"/>
                </a:schemeClr>
              </a:solidFill>
              <a:latin typeface="Open Sans" panose="020B0606030504020204" pitchFamily="34" charset="0"/>
              <a:cs typeface="+mn-cs"/>
              <a:sym typeface="Arial" panose="020B0604020202020204" pitchFamily="34" charset="0"/>
            </a:endParaRPr>
          </a:p>
          <a:p>
            <a:pPr marL="323850" marR="0" lvl="0" indent="-171450" algn="l" rtl="0">
              <a:lnSpc>
                <a:spcPct val="90000"/>
              </a:lnSpc>
              <a:spcBef>
                <a:spcPts val="0"/>
              </a:spcBef>
              <a:spcAft>
                <a:spcPts val="0"/>
              </a:spcAft>
              <a:buClr>
                <a:schemeClr val="bg1"/>
              </a:buClr>
              <a:buSzPts val="2400"/>
              <a:buFont typeface="Arial" panose="020B0604020202020204" pitchFamily="34" charset="0"/>
              <a:buChar char="•"/>
            </a:pPr>
            <a:endParaRPr lang="es" sz="2400" b="0" i="0" u="none" strike="noStrike" cap="none"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1000"/>
              </a:spcBef>
              <a:spcAft>
                <a:spcPts val="0"/>
              </a:spcAft>
              <a:buClr>
                <a:schemeClr val="bg1"/>
              </a:buClr>
              <a:buSzPts val="2400"/>
              <a:buFont typeface="Arial" panose="020B0604020202020204" pitchFamily="34" charset="0"/>
              <a:buChar char="•"/>
            </a:pPr>
            <a:r>
              <a:rPr lang="es" sz="24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Minimizar la pérdida de vidas y los daños materiales</a:t>
            </a:r>
            <a:endParaRPr lang="es" sz="2400" dirty="0">
              <a:solidFill>
                <a:schemeClr val="lt1">
                  <a:lumMod val="100000"/>
                </a:schemeClr>
              </a:solidFill>
              <a:latin typeface="Open Sans" panose="020B0606030504020204" pitchFamily="34" charset="0"/>
              <a:cs typeface="+mn-cs"/>
              <a:sym typeface="Arial" panose="020B0604020202020204" pitchFamily="34" charset="0"/>
            </a:endParaRPr>
          </a:p>
          <a:p>
            <a:pPr marL="323850" marR="0" lvl="0" indent="-171450" algn="l" rtl="0">
              <a:lnSpc>
                <a:spcPct val="90000"/>
              </a:lnSpc>
              <a:spcBef>
                <a:spcPts val="1000"/>
              </a:spcBef>
              <a:spcAft>
                <a:spcPts val="0"/>
              </a:spcAft>
              <a:buClr>
                <a:schemeClr val="bg1"/>
              </a:buClr>
              <a:buSzPts val="2400"/>
              <a:buFont typeface="Arial" panose="020B0604020202020204" pitchFamily="34" charset="0"/>
              <a:buChar char="•"/>
            </a:pPr>
            <a:endParaRPr lang="es" sz="2400" b="0" i="0" u="none" strike="noStrike" cap="none"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1000"/>
              </a:spcBef>
              <a:spcAft>
                <a:spcPts val="0"/>
              </a:spcAft>
              <a:buClr>
                <a:schemeClr val="bg1"/>
              </a:buClr>
              <a:buSzPts val="2400"/>
              <a:buFont typeface="Arial" panose="020B0604020202020204" pitchFamily="34" charset="0"/>
              <a:buChar char="•"/>
            </a:pPr>
            <a:r>
              <a:rPr lang="es" sz="2400" b="0" i="0" u="none" strike="noStrike" cap="none" baseline="0">
                <a:solidFill>
                  <a:schemeClr val="lt1"/>
                </a:solidFill>
                <a:latin typeface="Open Sans" panose="020B0606030504020204" pitchFamily="34" charset="0"/>
                <a:cs typeface="+mn-cs"/>
                <a:sym typeface="Arial" panose="020B0604020202020204" pitchFamily="34" charset="0"/>
              </a:rPr>
              <a:t>Ser más resiliente </a:t>
            </a:r>
            <a:endParaRPr lang="es" sz="2400" b="0" i="0" u="none" strike="noStrike" cap="none" dirty="0">
              <a:solidFill>
                <a:schemeClr val="lt1"/>
              </a:solidFill>
              <a:latin typeface="Open Sans" panose="020B0606030504020204" pitchFamily="34" charset="0"/>
              <a:ea typeface="Calibri"/>
              <a:cs typeface="+mn-cs"/>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dirty="0">
              <a:solidFill>
                <a:schemeClr val="lt1"/>
              </a:solidFill>
              <a:latin typeface="+mj-lt"/>
              <a:ea typeface="Calibri"/>
              <a:cs typeface="Calibri"/>
              <a:sym typeface="Calibri"/>
            </a:endParaRPr>
          </a:p>
        </p:txBody>
      </p:sp>
      <p:sp>
        <p:nvSpPr>
          <p:cNvPr id="144" name="Google Shape;144;p5"/>
          <p:cNvSpPr txBox="1"/>
          <p:nvPr/>
        </p:nvSpPr>
        <p:spPr>
          <a:xfrm>
            <a:off x="434178" y="970999"/>
            <a:ext cx="353176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cs typeface="+mn-cs"/>
                <a:sym typeface="Arial" panose="020B0604020202020204" pitchFamily="34" charset="0"/>
              </a:rPr>
              <a:t>La estructura de gobierno del CDRT a nivel nacional</a:t>
            </a:r>
            <a:endParaRPr lang="es" dirty="0">
              <a:solidFill>
                <a:srgbClr val="F5333F"/>
              </a:solidFill>
              <a:latin typeface="Open Sans" panose="020B0606030504020204" pitchFamily="34" charset="0"/>
              <a:cs typeface="+mn-cs"/>
              <a:sym typeface="Arial" panose="020B0604020202020204" pitchFamily="34" charset="0"/>
            </a:endParaRPr>
          </a:p>
        </p:txBody>
      </p:sp>
      <p:grpSp>
        <p:nvGrpSpPr>
          <p:cNvPr id="165" name="Group 164">
            <a:extLst>
              <a:ext uri="{FF2B5EF4-FFF2-40B4-BE49-F238E27FC236}">
                <a16:creationId xmlns:a16="http://schemas.microsoft.com/office/drawing/2014/main" id="{39D66D82-8913-F39B-F30C-8B4A14C537E0}"/>
              </a:ext>
            </a:extLst>
          </p:cNvPr>
          <p:cNvGrpSpPr/>
          <p:nvPr/>
        </p:nvGrpSpPr>
        <p:grpSpPr>
          <a:xfrm>
            <a:off x="4695538" y="1249485"/>
            <a:ext cx="6862048" cy="4353681"/>
            <a:chOff x="5472286" y="262297"/>
            <a:chExt cx="6542500" cy="4353681"/>
          </a:xfrm>
        </p:grpSpPr>
        <p:cxnSp>
          <p:nvCxnSpPr>
            <p:cNvPr id="163" name="Straight Connector 162">
              <a:extLst>
                <a:ext uri="{FF2B5EF4-FFF2-40B4-BE49-F238E27FC236}">
                  <a16:creationId xmlns:a16="http://schemas.microsoft.com/office/drawing/2014/main" id="{1540AC69-1159-2334-59B2-4A70E141E953}"/>
                </a:ext>
              </a:extLst>
            </p:cNvPr>
            <p:cNvCxnSpPr/>
            <p:nvPr/>
          </p:nvCxnSpPr>
          <p:spPr>
            <a:xfrm>
              <a:off x="6358270" y="960366"/>
              <a:ext cx="0" cy="411234"/>
            </a:xfrm>
            <a:prstGeom prst="line">
              <a:avLst/>
            </a:prstGeom>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A8F86A47-2286-6642-A228-D57EC4EB3F43}"/>
                </a:ext>
              </a:extLst>
            </p:cNvPr>
            <p:cNvCxnSpPr/>
            <p:nvPr/>
          </p:nvCxnSpPr>
          <p:spPr>
            <a:xfrm>
              <a:off x="11029523" y="974539"/>
              <a:ext cx="0" cy="411234"/>
            </a:xfrm>
            <a:prstGeom prst="line">
              <a:avLst/>
            </a:prstGeom>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7DCFD4DD-1DFC-4C07-5A27-61469E37283F}"/>
                </a:ext>
              </a:extLst>
            </p:cNvPr>
            <p:cNvGrpSpPr/>
            <p:nvPr/>
          </p:nvGrpSpPr>
          <p:grpSpPr>
            <a:xfrm>
              <a:off x="5746680" y="262297"/>
              <a:ext cx="5546992" cy="4353681"/>
              <a:chOff x="6404587" y="417381"/>
              <a:chExt cx="5546992" cy="4353681"/>
            </a:xfrm>
          </p:grpSpPr>
          <p:cxnSp>
            <p:nvCxnSpPr>
              <p:cNvPr id="14" name="Straight Connector 13">
                <a:extLst>
                  <a:ext uri="{FF2B5EF4-FFF2-40B4-BE49-F238E27FC236}">
                    <a16:creationId xmlns:a16="http://schemas.microsoft.com/office/drawing/2014/main" id="{8018ADDC-BBA9-16DA-0BA3-9C331DC8AC5B}"/>
                  </a:ext>
                </a:extLst>
              </p:cNvPr>
              <p:cNvCxnSpPr>
                <a:cxnSpLocks/>
              </p:cNvCxnSpPr>
              <p:nvPr/>
            </p:nvCxnSpPr>
            <p:spPr>
              <a:xfrm flipH="1">
                <a:off x="9185915" y="1001827"/>
                <a:ext cx="1" cy="103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BF85E8A-08BA-9146-ADA6-454E12E5FC81}"/>
                  </a:ext>
                </a:extLst>
              </p:cNvPr>
              <p:cNvCxnSpPr>
                <a:cxnSpLocks/>
              </p:cNvCxnSpPr>
              <p:nvPr/>
            </p:nvCxnSpPr>
            <p:spPr>
              <a:xfrm>
                <a:off x="11227380" y="2022176"/>
                <a:ext cx="0" cy="2641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9A6979-B864-8082-171A-F47FAE9ABD20}"/>
                  </a:ext>
                </a:extLst>
              </p:cNvPr>
              <p:cNvCxnSpPr>
                <a:cxnSpLocks/>
              </p:cNvCxnSpPr>
              <p:nvPr/>
            </p:nvCxnSpPr>
            <p:spPr>
              <a:xfrm>
                <a:off x="9185915" y="2032810"/>
                <a:ext cx="0" cy="2738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846CBF-1FFE-D910-5F0A-04B9FDE120EE}"/>
                  </a:ext>
                </a:extLst>
              </p:cNvPr>
              <p:cNvCxnSpPr>
                <a:cxnSpLocks/>
              </p:cNvCxnSpPr>
              <p:nvPr/>
            </p:nvCxnSpPr>
            <p:spPr>
              <a:xfrm>
                <a:off x="7162183" y="2039901"/>
                <a:ext cx="0" cy="2623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28DDD2F-5AD0-F736-8069-0638B3833F53}"/>
                  </a:ext>
                </a:extLst>
              </p:cNvPr>
              <p:cNvGrpSpPr/>
              <p:nvPr/>
            </p:nvGrpSpPr>
            <p:grpSpPr>
              <a:xfrm>
                <a:off x="8417678" y="2230142"/>
                <a:ext cx="1520810" cy="2540920"/>
                <a:chOff x="4744142" y="2128542"/>
                <a:chExt cx="1758540" cy="2540920"/>
              </a:xfrm>
            </p:grpSpPr>
            <p:sp>
              <p:nvSpPr>
                <p:cNvPr id="31" name="Rectangle 30">
                  <a:extLst>
                    <a:ext uri="{FF2B5EF4-FFF2-40B4-BE49-F238E27FC236}">
                      <a16:creationId xmlns:a16="http://schemas.microsoft.com/office/drawing/2014/main" id="{025F08A0-DB14-D50F-DF18-16518D2ABA70}"/>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Coordinador de zona</a:t>
                  </a:r>
                  <a:endParaRPr lang="es" dirty="0">
                    <a:latin typeface="Open Sans" panose="020B0606030504020204" pitchFamily="34" charset="0"/>
                    <a:sym typeface="Arial" panose="020B0604020202020204" pitchFamily="34" charset="0"/>
                  </a:endParaRPr>
                </a:p>
              </p:txBody>
            </p:sp>
            <p:sp>
              <p:nvSpPr>
                <p:cNvPr id="128" name="Rectangle 127">
                  <a:extLst>
                    <a:ext uri="{FF2B5EF4-FFF2-40B4-BE49-F238E27FC236}">
                      <a16:creationId xmlns:a16="http://schemas.microsoft.com/office/drawing/2014/main" id="{6C960443-3FE9-06B9-6526-069458C181D2}"/>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2</a:t>
                  </a:r>
                  <a:endParaRPr lang="es" dirty="0">
                    <a:solidFill>
                      <a:schemeClr val="tx1"/>
                    </a:solidFill>
                    <a:latin typeface="Open Sans" panose="020B0606030504020204" pitchFamily="34" charset="0"/>
                    <a:sym typeface="Arial" panose="020B0604020202020204" pitchFamily="34" charset="0"/>
                  </a:endParaRPr>
                </a:p>
              </p:txBody>
            </p:sp>
            <p:sp>
              <p:nvSpPr>
                <p:cNvPr id="129" name="Rectangle 128">
                  <a:extLst>
                    <a:ext uri="{FF2B5EF4-FFF2-40B4-BE49-F238E27FC236}">
                      <a16:creationId xmlns:a16="http://schemas.microsoft.com/office/drawing/2014/main" id="{52604B02-AE86-9039-119E-233997F63DC6}"/>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2</a:t>
                  </a:r>
                  <a:endParaRPr lang="es" dirty="0">
                    <a:solidFill>
                      <a:schemeClr val="tx1"/>
                    </a:solidFill>
                    <a:latin typeface="Open Sans" panose="020B0606030504020204" pitchFamily="34" charset="0"/>
                    <a:sym typeface="Arial" panose="020B0604020202020204" pitchFamily="34" charset="0"/>
                  </a:endParaRPr>
                </a:p>
              </p:txBody>
            </p:sp>
            <p:sp>
              <p:nvSpPr>
                <p:cNvPr id="131" name="Rectangle 130">
                  <a:extLst>
                    <a:ext uri="{FF2B5EF4-FFF2-40B4-BE49-F238E27FC236}">
                      <a16:creationId xmlns:a16="http://schemas.microsoft.com/office/drawing/2014/main" id="{EAE44C60-96C0-3B34-3E96-89A01027F6F9}"/>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2</a:t>
                  </a:r>
                  <a:endParaRPr lang="es" dirty="0">
                    <a:solidFill>
                      <a:schemeClr val="tx1"/>
                    </a:solidFill>
                    <a:latin typeface="Open Sans" panose="020B0606030504020204" pitchFamily="34" charset="0"/>
                    <a:sym typeface="Arial" panose="020B0604020202020204" pitchFamily="34" charset="0"/>
                  </a:endParaRPr>
                </a:p>
              </p:txBody>
            </p:sp>
          </p:grpSp>
          <p:sp>
            <p:nvSpPr>
              <p:cNvPr id="10" name="Rectangle 9">
                <a:extLst>
                  <a:ext uri="{FF2B5EF4-FFF2-40B4-BE49-F238E27FC236}">
                    <a16:creationId xmlns:a16="http://schemas.microsoft.com/office/drawing/2014/main" id="{0909EFB5-FB29-E7B8-6E44-6DAFF55A3878}"/>
                  </a:ext>
                </a:extLst>
              </p:cNvPr>
              <p:cNvSpPr/>
              <p:nvPr/>
            </p:nvSpPr>
            <p:spPr>
              <a:xfrm>
                <a:off x="8025806" y="417381"/>
                <a:ext cx="2094282" cy="579474"/>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sz="1600"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Comité directivo</a:t>
                </a:r>
                <a:endParaRPr lang="es" sz="1600" dirty="0">
                  <a:latin typeface="Open Sans" panose="020B0606030504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8224739F-1346-78CB-78E1-BB3D4A08A2A8}"/>
                  </a:ext>
                </a:extLst>
              </p:cNvPr>
              <p:cNvSpPr/>
              <p:nvPr/>
            </p:nvSpPr>
            <p:spPr>
              <a:xfrm>
                <a:off x="8306645" y="1380556"/>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Director de formación</a:t>
                </a:r>
                <a:endParaRPr lang="es" dirty="0">
                  <a:solidFill>
                    <a:schemeClr val="lt1">
                      <a:lumMod val="100000"/>
                    </a:schemeClr>
                  </a:solidFill>
                  <a:latin typeface="Open Sans" panose="020B0606030504020204" pitchFamily="34" charset="0"/>
                  <a:sym typeface="Arial" panose="020B0604020202020204" pitchFamily="34" charset="0"/>
                </a:endParaRPr>
              </a:p>
            </p:txBody>
          </p:sp>
          <p:grpSp>
            <p:nvGrpSpPr>
              <p:cNvPr id="12" name="Group 11">
                <a:extLst>
                  <a:ext uri="{FF2B5EF4-FFF2-40B4-BE49-F238E27FC236}">
                    <a16:creationId xmlns:a16="http://schemas.microsoft.com/office/drawing/2014/main" id="{00833F1E-6F82-B7D2-0F47-18B848712890}"/>
                  </a:ext>
                </a:extLst>
              </p:cNvPr>
              <p:cNvGrpSpPr/>
              <p:nvPr/>
            </p:nvGrpSpPr>
            <p:grpSpPr>
              <a:xfrm>
                <a:off x="6404587" y="2230142"/>
                <a:ext cx="1520810" cy="2540920"/>
                <a:chOff x="4744142" y="2128542"/>
                <a:chExt cx="1758540" cy="2540920"/>
              </a:xfrm>
            </p:grpSpPr>
            <p:sp>
              <p:nvSpPr>
                <p:cNvPr id="24" name="Rectangle 23">
                  <a:extLst>
                    <a:ext uri="{FF2B5EF4-FFF2-40B4-BE49-F238E27FC236}">
                      <a16:creationId xmlns:a16="http://schemas.microsoft.com/office/drawing/2014/main" id="{F0F0E3AE-C01C-FA27-2FA3-9D2CBB99C0FE}"/>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Coordinador de zona</a:t>
                  </a:r>
                  <a:endParaRPr lang="es" dirty="0">
                    <a:latin typeface="Open Sans" panose="020B0606030504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D662289A-E34B-7A37-3827-989D01418956}"/>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1</a:t>
                  </a:r>
                  <a:endParaRPr lang="es" dirty="0">
                    <a:solidFill>
                      <a:schemeClr val="tx1"/>
                    </a:solidFill>
                    <a:latin typeface="Open Sans" panose="020B0606030504020204" pitchFamily="34" charset="0"/>
                    <a:sym typeface="Arial" panose="020B0604020202020204" pitchFamily="34" charset="0"/>
                  </a:endParaRPr>
                </a:p>
              </p:txBody>
            </p:sp>
            <p:sp>
              <p:nvSpPr>
                <p:cNvPr id="26" name="Rectangle 25">
                  <a:extLst>
                    <a:ext uri="{FF2B5EF4-FFF2-40B4-BE49-F238E27FC236}">
                      <a16:creationId xmlns:a16="http://schemas.microsoft.com/office/drawing/2014/main" id="{B6BEF381-6C77-DD78-22BA-9E3BD2BEDEC2}"/>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1</a:t>
                  </a:r>
                  <a:endParaRPr lang="es" dirty="0">
                    <a:solidFill>
                      <a:schemeClr val="tx1"/>
                    </a:solidFill>
                    <a:latin typeface="Open Sans" panose="020B0606030504020204" pitchFamily="34" charset="0"/>
                    <a:sym typeface="Arial" panose="020B0604020202020204" pitchFamily="34" charset="0"/>
                  </a:endParaRPr>
                </a:p>
              </p:txBody>
            </p:sp>
            <p:sp>
              <p:nvSpPr>
                <p:cNvPr id="28" name="Rectangle 27">
                  <a:extLst>
                    <a:ext uri="{FF2B5EF4-FFF2-40B4-BE49-F238E27FC236}">
                      <a16:creationId xmlns:a16="http://schemas.microsoft.com/office/drawing/2014/main" id="{B4F95577-4FF1-E17E-5F56-1EB86F083512}"/>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1</a:t>
                  </a:r>
                  <a:endParaRPr lang="es" dirty="0">
                    <a:solidFill>
                      <a:schemeClr val="tx1"/>
                    </a:solidFill>
                    <a:latin typeface="Open Sans" panose="020B0606030504020204" pitchFamily="34" charset="0"/>
                    <a:sym typeface="Arial" panose="020B0604020202020204" pitchFamily="34" charset="0"/>
                  </a:endParaRPr>
                </a:p>
              </p:txBody>
            </p:sp>
          </p:grpSp>
          <p:grpSp>
            <p:nvGrpSpPr>
              <p:cNvPr id="13" name="Group 12">
                <a:extLst>
                  <a:ext uri="{FF2B5EF4-FFF2-40B4-BE49-F238E27FC236}">
                    <a16:creationId xmlns:a16="http://schemas.microsoft.com/office/drawing/2014/main" id="{385C3BFF-F209-9623-75D1-B4C69A53B5A7}"/>
                  </a:ext>
                </a:extLst>
              </p:cNvPr>
              <p:cNvGrpSpPr/>
              <p:nvPr/>
            </p:nvGrpSpPr>
            <p:grpSpPr>
              <a:xfrm>
                <a:off x="10430769" y="2230142"/>
                <a:ext cx="1520810" cy="2540920"/>
                <a:chOff x="4744142" y="2128542"/>
                <a:chExt cx="1758540" cy="2540920"/>
              </a:xfrm>
            </p:grpSpPr>
            <p:sp>
              <p:nvSpPr>
                <p:cNvPr id="17" name="Rectangle 16">
                  <a:extLst>
                    <a:ext uri="{FF2B5EF4-FFF2-40B4-BE49-F238E27FC236}">
                      <a16:creationId xmlns:a16="http://schemas.microsoft.com/office/drawing/2014/main" id="{348B757E-6E5D-6462-04EC-1C6399C00065}"/>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Coordinador de zona</a:t>
                  </a:r>
                  <a:endParaRPr lang="es" dirty="0">
                    <a:latin typeface="Open Sans" panose="020B0606030504020204" pitchFamily="34" charset="0"/>
                    <a:sym typeface="Arial" panose="020B0604020202020204" pitchFamily="34" charset="0"/>
                  </a:endParaRPr>
                </a:p>
              </p:txBody>
            </p:sp>
            <p:sp>
              <p:nvSpPr>
                <p:cNvPr id="18" name="Rectangle 17">
                  <a:extLst>
                    <a:ext uri="{FF2B5EF4-FFF2-40B4-BE49-F238E27FC236}">
                      <a16:creationId xmlns:a16="http://schemas.microsoft.com/office/drawing/2014/main" id="{1DC2FDA8-421D-6D1C-04BE-EC513A2CD3A7}"/>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3</a:t>
                  </a:r>
                  <a:endParaRPr lang="es" dirty="0">
                    <a:solidFill>
                      <a:schemeClr val="tx1"/>
                    </a:solidFill>
                    <a:latin typeface="Open Sans" panose="020B0606030504020204" pitchFamily="34" charset="0"/>
                    <a:sym typeface="Arial" panose="020B0604020202020204" pitchFamily="34" charset="0"/>
                  </a:endParaRPr>
                </a:p>
              </p:txBody>
            </p:sp>
            <p:sp>
              <p:nvSpPr>
                <p:cNvPr id="19" name="Rectangle 18">
                  <a:extLst>
                    <a:ext uri="{FF2B5EF4-FFF2-40B4-BE49-F238E27FC236}">
                      <a16:creationId xmlns:a16="http://schemas.microsoft.com/office/drawing/2014/main" id="{1A0BB501-235C-C8F3-3F84-9FDF51D79CA3}"/>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3</a:t>
                  </a:r>
                  <a:endParaRPr lang="es" dirty="0">
                    <a:solidFill>
                      <a:schemeClr val="tx1"/>
                    </a:solidFill>
                    <a:latin typeface="Open Sans" panose="020B0606030504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2818724F-0759-F90B-0210-89F28C9A624C}"/>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Comunidad 3</a:t>
                  </a:r>
                  <a:endParaRPr lang="es" dirty="0">
                    <a:solidFill>
                      <a:schemeClr val="tx1"/>
                    </a:solidFill>
                    <a:latin typeface="Open Sans" panose="020B0606030504020204" pitchFamily="34" charset="0"/>
                    <a:sym typeface="Arial" panose="020B0604020202020204" pitchFamily="34" charset="0"/>
                  </a:endParaRPr>
                </a:p>
              </p:txBody>
            </p:sp>
          </p:grpSp>
          <p:cxnSp>
            <p:nvCxnSpPr>
              <p:cNvPr id="15" name="Straight Connector 14">
                <a:extLst>
                  <a:ext uri="{FF2B5EF4-FFF2-40B4-BE49-F238E27FC236}">
                    <a16:creationId xmlns:a16="http://schemas.microsoft.com/office/drawing/2014/main" id="{8E2EA9EA-E90C-28DE-F31F-AC171352A86A}"/>
                  </a:ext>
                </a:extLst>
              </p:cNvPr>
              <p:cNvCxnSpPr>
                <a:cxnSpLocks/>
              </p:cNvCxnSpPr>
              <p:nvPr/>
            </p:nvCxnSpPr>
            <p:spPr>
              <a:xfrm>
                <a:off x="7162183" y="2030820"/>
                <a:ext cx="4053512" cy="0"/>
              </a:xfrm>
              <a:prstGeom prst="line">
                <a:avLst/>
              </a:prstGeom>
              <a:ln/>
            </p:spPr>
            <p:style>
              <a:lnRef idx="1">
                <a:schemeClr val="dk1"/>
              </a:lnRef>
              <a:fillRef idx="0">
                <a:schemeClr val="dk1"/>
              </a:fillRef>
              <a:effectRef idx="0">
                <a:schemeClr val="dk1"/>
              </a:effectRef>
              <a:fontRef idx="minor">
                <a:schemeClr val="tx1"/>
              </a:fontRef>
            </p:style>
          </p:cxnSp>
        </p:grpSp>
        <p:sp>
          <p:nvSpPr>
            <p:cNvPr id="156" name="Rectangle 155">
              <a:extLst>
                <a:ext uri="{FF2B5EF4-FFF2-40B4-BE49-F238E27FC236}">
                  <a16:creationId xmlns:a16="http://schemas.microsoft.com/office/drawing/2014/main" id="{35875E88-3A7E-34EF-C1BD-48444FB43575}"/>
                </a:ext>
              </a:extLst>
            </p:cNvPr>
            <p:cNvSpPr/>
            <p:nvPr/>
          </p:nvSpPr>
          <p:spPr>
            <a:xfrm>
              <a:off x="9772861" y="1225472"/>
              <a:ext cx="2241925" cy="45847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 b="0" i="0" u="none" baseline="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Director de Relaciones Públicas/Comunicaciones</a:t>
              </a:r>
              <a:endParaRPr lang="es" dirty="0">
                <a:solidFill>
                  <a:schemeClr val="lt1">
                    <a:lumMod val="100000"/>
                  </a:schemeClr>
                </a:solidFill>
                <a:latin typeface="Open Sans" panose="020B0606030504020204" pitchFamily="34" charset="0"/>
                <a:sym typeface="Arial" panose="020B0604020202020204" pitchFamily="34" charset="0"/>
              </a:endParaRPr>
            </a:p>
          </p:txBody>
        </p:sp>
        <p:sp>
          <p:nvSpPr>
            <p:cNvPr id="157" name="Rectangle 156">
              <a:extLst>
                <a:ext uri="{FF2B5EF4-FFF2-40B4-BE49-F238E27FC236}">
                  <a16:creationId xmlns:a16="http://schemas.microsoft.com/office/drawing/2014/main" id="{A03FD98C-8D59-5AC0-3061-073DFE54F679}"/>
                </a:ext>
              </a:extLst>
            </p:cNvPr>
            <p:cNvSpPr/>
            <p:nvPr/>
          </p:nvSpPr>
          <p:spPr>
            <a:xfrm>
              <a:off x="5472286" y="1219343"/>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s" b="0" i="0" u="none" baseline="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Secretario/Tesorero</a:t>
              </a:r>
              <a:endParaRPr lang="es" dirty="0" err="1">
                <a:solidFill>
                  <a:schemeClr val="lt1">
                    <a:lumMod val="100000"/>
                  </a:schemeClr>
                </a:solidFill>
                <a:latin typeface="Open Sans" panose="020B0606030504020204" pitchFamily="34" charset="0"/>
                <a:sym typeface="Arial" panose="020B0604020202020204" pitchFamily="34" charset="0"/>
              </a:endParaRPr>
            </a:p>
          </p:txBody>
        </p:sp>
        <p:cxnSp>
          <p:nvCxnSpPr>
            <p:cNvPr id="158" name="Straight Connector 157">
              <a:extLst>
                <a:ext uri="{FF2B5EF4-FFF2-40B4-BE49-F238E27FC236}">
                  <a16:creationId xmlns:a16="http://schemas.microsoft.com/office/drawing/2014/main" id="{BDF24FF7-96DE-D431-8FCD-56B819A21063}"/>
                </a:ext>
              </a:extLst>
            </p:cNvPr>
            <p:cNvCxnSpPr>
              <a:cxnSpLocks/>
            </p:cNvCxnSpPr>
            <p:nvPr/>
          </p:nvCxnSpPr>
          <p:spPr>
            <a:xfrm>
              <a:off x="6358270" y="970999"/>
              <a:ext cx="4678325" cy="0"/>
            </a:xfrm>
            <a:prstGeom prst="line">
              <a:avLst/>
            </a:prstGeom>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7" name="Google Shape;157;p6"/>
          <p:cNvSpPr txBox="1"/>
          <p:nvPr/>
        </p:nvSpPr>
        <p:spPr>
          <a:xfrm>
            <a:off x="630627" y="963954"/>
            <a:ext cx="291685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strike="noStrike" cap="none" baseline="0">
                <a:solidFill>
                  <a:srgbClr val="F5333F"/>
                </a:solidFill>
                <a:latin typeface="Open Sans" panose="020B0606030504020204" pitchFamily="34" charset="0"/>
                <a:cs typeface="+mn-cs"/>
                <a:sym typeface="Arial" panose="020B0604020202020204" pitchFamily="34" charset="0"/>
              </a:rPr>
              <a:t>Comité directivo</a:t>
            </a:r>
            <a:endParaRPr lang="es" dirty="0">
              <a:solidFill>
                <a:srgbClr val="F5333F"/>
              </a:solidFill>
              <a:latin typeface="Open Sans" panose="020B0606030504020204" pitchFamily="34" charset="0"/>
              <a:cs typeface="+mn-cs"/>
              <a:sym typeface="Arial" panose="020B0604020202020204" pitchFamily="34" charset="0"/>
            </a:endParaRPr>
          </a:p>
        </p:txBody>
      </p:sp>
      <p:sp>
        <p:nvSpPr>
          <p:cNvPr id="158" name="Google Shape;158;p6"/>
          <p:cNvSpPr txBox="1"/>
          <p:nvPr/>
        </p:nvSpPr>
        <p:spPr>
          <a:xfrm>
            <a:off x="6284529" y="1070753"/>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strike="noStrike" cap="none" baseline="0">
                <a:solidFill>
                  <a:schemeClr val="dk1"/>
                </a:solidFill>
                <a:latin typeface="Open Sans" panose="020B0606030504020204" pitchFamily="34" charset="0"/>
                <a:cs typeface="+mn-cs"/>
                <a:sym typeface="Arial" panose="020B0604020202020204" pitchFamily="34" charset="0"/>
              </a:rPr>
              <a:t>Movilización de recursos</a:t>
            </a:r>
            <a:endParaRPr lang="es" dirty="0">
              <a:latin typeface="Open Sans" panose="020B0606030504020204" pitchFamily="34" charset="0"/>
              <a:cs typeface="+mn-cs"/>
              <a:sym typeface="Arial" panose="020B0604020202020204" pitchFamily="34" charset="0"/>
            </a:endParaRPr>
          </a:p>
        </p:txBody>
      </p:sp>
      <p:sp>
        <p:nvSpPr>
          <p:cNvPr id="159" name="Google Shape;159;p6"/>
          <p:cNvSpPr txBox="1"/>
          <p:nvPr/>
        </p:nvSpPr>
        <p:spPr>
          <a:xfrm>
            <a:off x="6284528" y="5458584"/>
            <a:ext cx="56712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dirty="0">
                <a:solidFill>
                  <a:schemeClr val="dk1"/>
                </a:solidFill>
                <a:latin typeface="Open Sans" panose="020B0606030504020204" pitchFamily="34" charset="0"/>
                <a:cs typeface="+mn-cs"/>
                <a:sym typeface="Arial" panose="020B0604020202020204" pitchFamily="34" charset="0"/>
              </a:rPr>
              <a:t>Establecimiento y formación de nuevos equipos</a:t>
            </a:r>
            <a:endParaRPr lang="es" dirty="0">
              <a:latin typeface="Open Sans" panose="020B0606030504020204" pitchFamily="34" charset="0"/>
              <a:cs typeface="+mn-cs"/>
              <a:sym typeface="Arial" panose="020B0604020202020204" pitchFamily="34" charset="0"/>
            </a:endParaRPr>
          </a:p>
        </p:txBody>
      </p:sp>
      <p:sp>
        <p:nvSpPr>
          <p:cNvPr id="160" name="Google Shape;160;p6"/>
          <p:cNvSpPr txBox="1"/>
          <p:nvPr/>
        </p:nvSpPr>
        <p:spPr>
          <a:xfrm>
            <a:off x="6284529" y="2046214"/>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cs typeface="+mn-cs"/>
                <a:sym typeface="Arial" panose="020B0604020202020204" pitchFamily="34" charset="0"/>
              </a:rPr>
              <a:t>Planificación estratégica</a:t>
            </a:r>
            <a:endParaRPr lang="es" dirty="0">
              <a:latin typeface="Open Sans" panose="020B0606030504020204" pitchFamily="34" charset="0"/>
              <a:cs typeface="+mn-cs"/>
              <a:sym typeface="Arial" panose="020B0604020202020204" pitchFamily="34" charset="0"/>
            </a:endParaRPr>
          </a:p>
        </p:txBody>
      </p:sp>
      <p:sp>
        <p:nvSpPr>
          <p:cNvPr id="161" name="Google Shape;161;p6"/>
          <p:cNvSpPr txBox="1"/>
          <p:nvPr/>
        </p:nvSpPr>
        <p:spPr>
          <a:xfrm>
            <a:off x="6284529" y="3211269"/>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cs typeface="+mn-cs"/>
                <a:sym typeface="Arial" panose="020B0604020202020204" pitchFamily="34" charset="0"/>
              </a:rPr>
              <a:t>Elaboración del presupuesto anual</a:t>
            </a:r>
            <a:endParaRPr lang="es" dirty="0">
              <a:latin typeface="Open Sans" panose="020B0606030504020204" pitchFamily="34" charset="0"/>
              <a:cs typeface="+mn-cs"/>
              <a:sym typeface="Arial" panose="020B0604020202020204" pitchFamily="34" charset="0"/>
            </a:endParaRPr>
          </a:p>
        </p:txBody>
      </p:sp>
      <p:sp>
        <p:nvSpPr>
          <p:cNvPr id="162" name="Google Shape;162;p6"/>
          <p:cNvSpPr txBox="1"/>
          <p:nvPr/>
        </p:nvSpPr>
        <p:spPr>
          <a:xfrm>
            <a:off x="6284529" y="4226925"/>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800" b="1" i="0" u="none" baseline="0">
                <a:solidFill>
                  <a:schemeClr val="dk1"/>
                </a:solidFill>
                <a:latin typeface="Open Sans" panose="020B0606030504020204" pitchFamily="34" charset="0"/>
                <a:cs typeface="+mn-cs"/>
                <a:sym typeface="Arial" panose="020B0604020202020204" pitchFamily="34" charset="0"/>
              </a:rPr>
              <a:t>Planificación de las actividades del CDRT</a:t>
            </a:r>
            <a:endParaRPr lang="es" dirty="0">
              <a:latin typeface="Open Sans" panose="020B0606030504020204" pitchFamily="34" charset="0"/>
              <a:cs typeface="+mn-cs"/>
              <a:sym typeface="Arial" panose="020B0604020202020204" pitchFamily="34" charset="0"/>
            </a:endParaRPr>
          </a:p>
        </p:txBody>
      </p:sp>
      <p:pic>
        <p:nvPicPr>
          <p:cNvPr id="163" name="Google Shape;163;p6"/>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5200125" y="3084180"/>
            <a:ext cx="402703" cy="597953"/>
          </a:xfrm>
          <a:prstGeom prst="rect">
            <a:avLst/>
          </a:prstGeom>
          <a:noFill/>
          <a:ln>
            <a:noFill/>
          </a:ln>
        </p:spPr>
      </p:pic>
      <p:pic>
        <p:nvPicPr>
          <p:cNvPr id="164" name="Google Shape;164;p6"/>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081144" y="1005574"/>
            <a:ext cx="640664" cy="585750"/>
          </a:xfrm>
          <a:prstGeom prst="rect">
            <a:avLst/>
          </a:prstGeom>
          <a:noFill/>
          <a:ln>
            <a:noFill/>
          </a:ln>
        </p:spPr>
      </p:pic>
      <p:pic>
        <p:nvPicPr>
          <p:cNvPr id="165" name="Google Shape;165;p6"/>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5129957" y="1979355"/>
            <a:ext cx="543039" cy="585750"/>
          </a:xfrm>
          <a:prstGeom prst="rect">
            <a:avLst/>
          </a:prstGeom>
          <a:noFill/>
          <a:ln>
            <a:noFill/>
          </a:ln>
        </p:spPr>
      </p:pic>
      <p:pic>
        <p:nvPicPr>
          <p:cNvPr id="166" name="Google Shape;166;p6"/>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5194023" y="4103916"/>
            <a:ext cx="414906" cy="561344"/>
          </a:xfrm>
          <a:prstGeom prst="rect">
            <a:avLst/>
          </a:prstGeom>
          <a:noFill/>
          <a:ln>
            <a:noFill/>
          </a:ln>
        </p:spPr>
      </p:pic>
      <p:pic>
        <p:nvPicPr>
          <p:cNvPr id="167" name="Google Shape;167;p6"/>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5026230" y="5319720"/>
            <a:ext cx="750492" cy="579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p:nvPr/>
        </p:nvSpPr>
        <p:spPr>
          <a:xfrm>
            <a:off x="-16474" y="-5347"/>
            <a:ext cx="451722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9" name="Google Shape;179;p7"/>
          <p:cNvSpPr txBox="1"/>
          <p:nvPr/>
        </p:nvSpPr>
        <p:spPr>
          <a:xfrm>
            <a:off x="600996" y="1179011"/>
            <a:ext cx="355536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Presidente del CDRT</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Dirige y supervisa</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Construye el equipo</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Planificación estratégica, crecimiento y desarrollo </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Seguimiento y evaluación</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457200" marR="0" lvl="0" indent="0" algn="l" rtl="0">
              <a:lnSpc>
                <a:spcPct val="90000"/>
              </a:lnSpc>
              <a:spcBef>
                <a:spcPts val="0"/>
              </a:spcBef>
              <a:spcAft>
                <a:spcPts val="0"/>
              </a:spcAft>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Char char="•"/>
            </a:pPr>
            <a:r>
              <a:rPr lang="es" sz="2200" b="0" i="0" u="none" baseline="0">
                <a:solidFill>
                  <a:schemeClr val="lt1"/>
                </a:solidFill>
                <a:latin typeface="Open Sans" panose="020B0606030504020204" pitchFamily="34" charset="0"/>
                <a:cs typeface="+mn-cs"/>
                <a:sym typeface="Arial" panose="020B0604020202020204" pitchFamily="34" charset="0"/>
              </a:rPr>
              <a:t>Servir de enlace con los organismos de respuesta y cultivar las relaciones.</a:t>
            </a:r>
            <a:endParaRPr lang="es" sz="2200" dirty="0">
              <a:solidFill>
                <a:schemeClr val="lt1"/>
              </a:solidFill>
              <a:latin typeface="Open Sans" panose="020B0606030504020204" pitchFamily="34" charset="0"/>
              <a:cs typeface="+mn-cs"/>
              <a:sym typeface="Arial" panose="020B0604020202020204" pitchFamily="34" charset="0"/>
            </a:endParaRPr>
          </a:p>
        </p:txBody>
      </p:sp>
      <p:pic>
        <p:nvPicPr>
          <p:cNvPr id="180" name="Google Shape;180;p7" descr="A picture containing indoor, seat, leather&#10;&#10;Description automatically generated"/>
          <p:cNvPicPr preferRelativeResize="0"/>
          <p:nvPr/>
        </p:nvPicPr>
        <p:blipFill rotWithShape="1">
          <a:blip r:embed="rId3">
            <a:alphaModFix/>
          </a:blip>
          <a:srcRect l="316" t="78" r="30096" b="15692"/>
          <a:stretch/>
        </p:blipFill>
        <p:spPr>
          <a:xfrm>
            <a:off x="4500748" y="0"/>
            <a:ext cx="7691252"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p:nvPr/>
        </p:nvSpPr>
        <p:spPr>
          <a:xfrm>
            <a:off x="0" y="0"/>
            <a:ext cx="457659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2" name="Google Shape;192;p8"/>
          <p:cNvSpPr txBox="1"/>
          <p:nvPr/>
        </p:nvSpPr>
        <p:spPr>
          <a:xfrm>
            <a:off x="417944" y="872311"/>
            <a:ext cx="3614688" cy="482302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s" sz="3600" b="1" i="0" u="none" baseline="0">
                <a:solidFill>
                  <a:srgbClr val="F5333F">
                    <a:lumMod val="100000"/>
                  </a:srgbClr>
                </a:solidFill>
                <a:latin typeface="Open Sans" panose="020B0606030504020204" pitchFamily="34" charset="0"/>
                <a:cs typeface="+mn-cs"/>
                <a:sym typeface="Arial" panose="020B0604020202020204" pitchFamily="34" charset="0"/>
              </a:rPr>
              <a:t>Secretario/Tesorero del CDRT</a:t>
            </a:r>
            <a:endParaRPr lang="es"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es"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Gestiona la documentación y el mantenimiento de registros.</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Planifica y registra las reuniones.</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es" sz="2200" b="0" i="0" u="none" baseline="0">
                <a:solidFill>
                  <a:schemeClr val="lt1">
                    <a:lumMod val="100000"/>
                  </a:schemeClr>
                </a:solidFill>
                <a:latin typeface="Open Sans" panose="020B0606030504020204" pitchFamily="34" charset="0"/>
                <a:cs typeface="+mn-cs"/>
                <a:sym typeface="Arial" panose="020B0604020202020204" pitchFamily="34" charset="0"/>
              </a:rPr>
              <a:t>Mantiene actualizada la lista de contactos de los miembros y los grupos de interés.</a:t>
            </a:r>
            <a:endParaRPr lang="es" sz="2200" dirty="0">
              <a:solidFill>
                <a:schemeClr val="lt1">
                  <a:lumMod val="100000"/>
                </a:schemeClr>
              </a:solidFill>
              <a:latin typeface="Open Sans" panose="020B0606030504020204" pitchFamily="34" charset="0"/>
              <a:cs typeface="+mn-cs"/>
              <a:sym typeface="Arial" panose="020B0604020202020204" pitchFamily="34" charset="0"/>
            </a:endParaRPr>
          </a:p>
          <a:p>
            <a:pPr marL="457200" marR="0" lvl="0" indent="0" algn="l" rtl="0">
              <a:lnSpc>
                <a:spcPct val="90000"/>
              </a:lnSpc>
              <a:spcBef>
                <a:spcPts val="0"/>
              </a:spcBef>
              <a:spcAft>
                <a:spcPts val="0"/>
              </a:spcAft>
              <a:buNone/>
            </a:pPr>
            <a:endParaRPr lang="es"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Char char="•"/>
            </a:pPr>
            <a:r>
              <a:rPr lang="es" sz="2200" b="0" i="0" u="none" baseline="0">
                <a:solidFill>
                  <a:schemeClr val="lt1"/>
                </a:solidFill>
                <a:latin typeface="Open Sans" panose="020B0606030504020204" pitchFamily="34" charset="0"/>
                <a:cs typeface="+mn-cs"/>
                <a:sym typeface="Arial" panose="020B0604020202020204" pitchFamily="34" charset="0"/>
              </a:rPr>
              <a:t>Actividades de recaudación de fondos.</a:t>
            </a:r>
            <a:endParaRPr lang="es" sz="2200" dirty="0">
              <a:solidFill>
                <a:schemeClr val="lt1"/>
              </a:solidFill>
              <a:latin typeface="Open Sans" panose="020B0606030504020204" pitchFamily="34" charset="0"/>
              <a:cs typeface="+mn-cs"/>
              <a:sym typeface="Arial" panose="020B0604020202020204" pitchFamily="34" charset="0"/>
            </a:endParaRPr>
          </a:p>
        </p:txBody>
      </p:sp>
      <p:pic>
        <p:nvPicPr>
          <p:cNvPr id="3074" name="Picture 2" descr="No photo description available.">
            <a:extLst>
              <a:ext uri="{FF2B5EF4-FFF2-40B4-BE49-F238E27FC236}">
                <a16:creationId xmlns:a16="http://schemas.microsoft.com/office/drawing/2014/main" id="{2D55CD88-761B-54BB-4A23-BCA488331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28" r="13194"/>
          <a:stretch/>
        </p:blipFill>
        <p:spPr bwMode="auto">
          <a:xfrm>
            <a:off x="4450575" y="0"/>
            <a:ext cx="77414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2207</Words>
  <Application>Microsoft Office PowerPoint</Application>
  <PresentationFormat>Grand écran</PresentationFormat>
  <Paragraphs>294</Paragraphs>
  <Slides>30</Slides>
  <Notes>29</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vt:lpstr>
      <vt:lpstr>Arial Nova</vt:lpstr>
      <vt:lpstr>Calibri</vt:lpstr>
      <vt:lpstr>Noto Sans Symbols</vt:lpstr>
      <vt:lpstr>Open Sans</vt:lpstr>
      <vt:lpstr>Open Sans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23</cp:revision>
  <dcterms:created xsi:type="dcterms:W3CDTF">2021-09-10T07:38:40Z</dcterms:created>
  <dcterms:modified xsi:type="dcterms:W3CDTF">2024-09-24T09:08:23Z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2022-06-01T20:56:17Z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34ffeaa5-fc5e-41e7-bf7f-f57d75625ae6</vt:lpwstr>
  </property>
  <property fmtid="{D5CDD505-2E9C-101B-9397-08002B2CF9AE}" pid="8" name="MSIP_Label_caf3f7fd-5cd4-4287-9002-aceb9af13c42_ContentBits">
    <vt:lpwstr>2</vt:lpwstr>
  </property>
</Properties>
</file>