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5"/>
  </p:notesMasterIdLst>
  <p:sldIdLst>
    <p:sldId id="310" r:id="rId2"/>
    <p:sldId id="309" r:id="rId3"/>
    <p:sldId id="257" r:id="rId4"/>
    <p:sldId id="258" r:id="rId5"/>
    <p:sldId id="259" r:id="rId6"/>
    <p:sldId id="260" r:id="rId7"/>
    <p:sldId id="261" r:id="rId8"/>
    <p:sldId id="262" r:id="rId9"/>
    <p:sldId id="263" r:id="rId10"/>
    <p:sldId id="264" r:id="rId11"/>
    <p:sldId id="265" r:id="rId12"/>
    <p:sldId id="266" r:id="rId13"/>
    <p:sldId id="267" r:id="rId14"/>
    <p:sldId id="268" r:id="rId15"/>
    <p:sldId id="276" r:id="rId16"/>
    <p:sldId id="269" r:id="rId17"/>
    <p:sldId id="270" r:id="rId18"/>
    <p:sldId id="271" r:id="rId19"/>
    <p:sldId id="272" r:id="rId20"/>
    <p:sldId id="273" r:id="rId21"/>
    <p:sldId id="274" r:id="rId22"/>
    <p:sldId id="275" r:id="rId23"/>
    <p:sldId id="281" r:id="rId24"/>
    <p:sldId id="277" r:id="rId25"/>
    <p:sldId id="278" r:id="rId26"/>
    <p:sldId id="279" r:id="rId27"/>
    <p:sldId id="280" r:id="rId28"/>
    <p:sldId id="313" r:id="rId29"/>
    <p:sldId id="314" r:id="rId30"/>
    <p:sldId id="315" r:id="rId31"/>
    <p:sldId id="282" r:id="rId32"/>
    <p:sldId id="312" r:id="rId33"/>
    <p:sldId id="311" r:id="rId34"/>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2" roundtripDataSignature="AMtx7mjPspmA420Wk/+Aq6qBHBkj4EAVu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2313"/>
    <a:srgbClr val="83210C"/>
    <a:srgbClr val="787878"/>
    <a:srgbClr val="E5E5E5"/>
    <a:srgbClr val="C02327"/>
    <a:srgbClr val="E8E4E1"/>
    <a:srgbClr val="F5333F"/>
    <a:srgbClr val="011E41"/>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C4204CA-DDFD-4663-99BA-7B8AEC32434E}" v="3" dt="2024-07-03T15:18:10.33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621" autoAdjust="0"/>
    <p:restoredTop sz="84188" autoAdjust="0"/>
  </p:normalViewPr>
  <p:slideViewPr>
    <p:cSldViewPr snapToGrid="0">
      <p:cViewPr varScale="1">
        <p:scale>
          <a:sx n="66" d="100"/>
          <a:sy n="66" d="100"/>
        </p:scale>
        <p:origin x="1546"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3" Type="http://schemas.openxmlformats.org/officeDocument/2006/relationships/presProps" Target="presProps.xml"/><Relationship Id="rId58"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57"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52"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56"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anita REDOY" userId="bdf92b45-d4ea-4a1c-a375-114a0375a38b" providerId="ADAL" clId="{1C4204CA-DDFD-4663-99BA-7B8AEC32434E}"/>
    <pc:docChg chg="custSel addSld modSld sldOrd">
      <pc:chgData name="Vanita REDOY" userId="bdf92b45-d4ea-4a1c-a375-114a0375a38b" providerId="ADAL" clId="{1C4204CA-DDFD-4663-99BA-7B8AEC32434E}" dt="2024-07-03T15:18:37.220" v="1615" actId="20577"/>
      <pc:docMkLst>
        <pc:docMk/>
      </pc:docMkLst>
      <pc:sldChg chg="modSp mod">
        <pc:chgData name="Vanita REDOY" userId="bdf92b45-d4ea-4a1c-a375-114a0375a38b" providerId="ADAL" clId="{1C4204CA-DDFD-4663-99BA-7B8AEC32434E}" dt="2024-07-02T14:13:42.529" v="27" actId="207"/>
        <pc:sldMkLst>
          <pc:docMk/>
          <pc:sldMk cId="0" sldId="269"/>
        </pc:sldMkLst>
        <pc:spChg chg="mod">
          <ac:chgData name="Vanita REDOY" userId="bdf92b45-d4ea-4a1c-a375-114a0375a38b" providerId="ADAL" clId="{1C4204CA-DDFD-4663-99BA-7B8AEC32434E}" dt="2024-07-02T14:13:42.529" v="27" actId="207"/>
          <ac:spMkLst>
            <pc:docMk/>
            <pc:sldMk cId="0" sldId="269"/>
            <ac:spMk id="265" creationId="{00000000-0000-0000-0000-000000000000}"/>
          </ac:spMkLst>
        </pc:spChg>
      </pc:sldChg>
      <pc:sldChg chg="modSp mod modNotesTx">
        <pc:chgData name="Vanita REDOY" userId="bdf92b45-d4ea-4a1c-a375-114a0375a38b" providerId="ADAL" clId="{1C4204CA-DDFD-4663-99BA-7B8AEC32434E}" dt="2024-07-02T14:18:54.131" v="342" actId="6549"/>
        <pc:sldMkLst>
          <pc:docMk/>
          <pc:sldMk cId="0" sldId="272"/>
        </pc:sldMkLst>
        <pc:spChg chg="mod">
          <ac:chgData name="Vanita REDOY" userId="bdf92b45-d4ea-4a1c-a375-114a0375a38b" providerId="ADAL" clId="{1C4204CA-DDFD-4663-99BA-7B8AEC32434E}" dt="2024-07-02T14:14:35.224" v="66" actId="20577"/>
          <ac:spMkLst>
            <pc:docMk/>
            <pc:sldMk cId="0" sldId="272"/>
            <ac:spMk id="306" creationId="{00000000-0000-0000-0000-000000000000}"/>
          </ac:spMkLst>
        </pc:spChg>
        <pc:spChg chg="mod">
          <ac:chgData name="Vanita REDOY" userId="bdf92b45-d4ea-4a1c-a375-114a0375a38b" providerId="ADAL" clId="{1C4204CA-DDFD-4663-99BA-7B8AEC32434E}" dt="2024-07-02T14:18:27.694" v="341" actId="20577"/>
          <ac:spMkLst>
            <pc:docMk/>
            <pc:sldMk cId="0" sldId="272"/>
            <ac:spMk id="312" creationId="{00000000-0000-0000-0000-000000000000}"/>
          </ac:spMkLst>
        </pc:spChg>
      </pc:sldChg>
      <pc:sldChg chg="modNotesTx">
        <pc:chgData name="Vanita REDOY" userId="bdf92b45-d4ea-4a1c-a375-114a0375a38b" providerId="ADAL" clId="{1C4204CA-DDFD-4663-99BA-7B8AEC32434E}" dt="2024-07-02T14:19:47.984" v="428" actId="20577"/>
        <pc:sldMkLst>
          <pc:docMk/>
          <pc:sldMk cId="0" sldId="275"/>
        </pc:sldMkLst>
      </pc:sldChg>
      <pc:sldChg chg="modSp mod">
        <pc:chgData name="Vanita REDOY" userId="bdf92b45-d4ea-4a1c-a375-114a0375a38b" providerId="ADAL" clId="{1C4204CA-DDFD-4663-99BA-7B8AEC32434E}" dt="2024-07-02T14:20:26.633" v="450" actId="20577"/>
        <pc:sldMkLst>
          <pc:docMk/>
          <pc:sldMk cId="0" sldId="277"/>
        </pc:sldMkLst>
        <pc:spChg chg="mod">
          <ac:chgData name="Vanita REDOY" userId="bdf92b45-d4ea-4a1c-a375-114a0375a38b" providerId="ADAL" clId="{1C4204CA-DDFD-4663-99BA-7B8AEC32434E}" dt="2024-07-02T14:20:26.633" v="450" actId="20577"/>
          <ac:spMkLst>
            <pc:docMk/>
            <pc:sldMk cId="0" sldId="277"/>
            <ac:spMk id="369" creationId="{00000000-0000-0000-0000-000000000000}"/>
          </ac:spMkLst>
        </pc:spChg>
      </pc:sldChg>
      <pc:sldChg chg="modSp mod">
        <pc:chgData name="Vanita REDOY" userId="bdf92b45-d4ea-4a1c-a375-114a0375a38b" providerId="ADAL" clId="{1C4204CA-DDFD-4663-99BA-7B8AEC32434E}" dt="2024-07-02T14:20:51.502" v="478" actId="20577"/>
        <pc:sldMkLst>
          <pc:docMk/>
          <pc:sldMk cId="0" sldId="280"/>
        </pc:sldMkLst>
        <pc:spChg chg="mod">
          <ac:chgData name="Vanita REDOY" userId="bdf92b45-d4ea-4a1c-a375-114a0375a38b" providerId="ADAL" clId="{1C4204CA-DDFD-4663-99BA-7B8AEC32434E}" dt="2024-07-02T14:20:51.502" v="478" actId="20577"/>
          <ac:spMkLst>
            <pc:docMk/>
            <pc:sldMk cId="0" sldId="280"/>
            <ac:spMk id="417" creationId="{00000000-0000-0000-0000-000000000000}"/>
          </ac:spMkLst>
        </pc:spChg>
      </pc:sldChg>
      <pc:sldChg chg="modSp mod ord modNotesTx">
        <pc:chgData name="Vanita REDOY" userId="bdf92b45-d4ea-4a1c-a375-114a0375a38b" providerId="ADAL" clId="{1C4204CA-DDFD-4663-99BA-7B8AEC32434E}" dt="2024-07-02T14:28:43.488" v="841" actId="6549"/>
        <pc:sldMkLst>
          <pc:docMk/>
          <pc:sldMk cId="0" sldId="281"/>
        </pc:sldMkLst>
        <pc:spChg chg="mod">
          <ac:chgData name="Vanita REDOY" userId="bdf92b45-d4ea-4a1c-a375-114a0375a38b" providerId="ADAL" clId="{1C4204CA-DDFD-4663-99BA-7B8AEC32434E}" dt="2024-07-02T14:23:26.676" v="565" actId="20577"/>
          <ac:spMkLst>
            <pc:docMk/>
            <pc:sldMk cId="0" sldId="281"/>
            <ac:spMk id="435" creationId="{00000000-0000-0000-0000-000000000000}"/>
          </ac:spMkLst>
        </pc:spChg>
        <pc:spChg chg="mod">
          <ac:chgData name="Vanita REDOY" userId="bdf92b45-d4ea-4a1c-a375-114a0375a38b" providerId="ADAL" clId="{1C4204CA-DDFD-4663-99BA-7B8AEC32434E}" dt="2024-07-02T14:27:53.555" v="837" actId="1076"/>
          <ac:spMkLst>
            <pc:docMk/>
            <pc:sldMk cId="0" sldId="281"/>
            <ac:spMk id="436" creationId="{00000000-0000-0000-0000-000000000000}"/>
          </ac:spMkLst>
        </pc:spChg>
      </pc:sldChg>
      <pc:sldChg chg="modSp add mod ord">
        <pc:chgData name="Vanita REDOY" userId="bdf92b45-d4ea-4a1c-a375-114a0375a38b" providerId="ADAL" clId="{1C4204CA-DDFD-4663-99BA-7B8AEC32434E}" dt="2024-07-02T14:31:32.515" v="903" actId="113"/>
        <pc:sldMkLst>
          <pc:docMk/>
          <pc:sldMk cId="1641679504" sldId="313"/>
        </pc:sldMkLst>
        <pc:spChg chg="mod">
          <ac:chgData name="Vanita REDOY" userId="bdf92b45-d4ea-4a1c-a375-114a0375a38b" providerId="ADAL" clId="{1C4204CA-DDFD-4663-99BA-7B8AEC32434E}" dt="2024-07-02T14:29:11.930" v="871" actId="20577"/>
          <ac:spMkLst>
            <pc:docMk/>
            <pc:sldMk cId="1641679504" sldId="313"/>
            <ac:spMk id="435" creationId="{00000000-0000-0000-0000-000000000000}"/>
          </ac:spMkLst>
        </pc:spChg>
        <pc:spChg chg="mod">
          <ac:chgData name="Vanita REDOY" userId="bdf92b45-d4ea-4a1c-a375-114a0375a38b" providerId="ADAL" clId="{1C4204CA-DDFD-4663-99BA-7B8AEC32434E}" dt="2024-07-02T14:31:32.515" v="903" actId="113"/>
          <ac:spMkLst>
            <pc:docMk/>
            <pc:sldMk cId="1641679504" sldId="313"/>
            <ac:spMk id="436" creationId="{00000000-0000-0000-0000-000000000000}"/>
          </ac:spMkLst>
        </pc:spChg>
      </pc:sldChg>
      <pc:sldChg chg="modSp add mod ord">
        <pc:chgData name="Vanita REDOY" userId="bdf92b45-d4ea-4a1c-a375-114a0375a38b" providerId="ADAL" clId="{1C4204CA-DDFD-4663-99BA-7B8AEC32434E}" dt="2024-07-02T14:38:00.101" v="1602" actId="14100"/>
        <pc:sldMkLst>
          <pc:docMk/>
          <pc:sldMk cId="921530634" sldId="314"/>
        </pc:sldMkLst>
        <pc:spChg chg="mod">
          <ac:chgData name="Vanita REDOY" userId="bdf92b45-d4ea-4a1c-a375-114a0375a38b" providerId="ADAL" clId="{1C4204CA-DDFD-4663-99BA-7B8AEC32434E}" dt="2024-07-02T14:37:55.631" v="1601" actId="14100"/>
          <ac:spMkLst>
            <pc:docMk/>
            <pc:sldMk cId="921530634" sldId="314"/>
            <ac:spMk id="305" creationId="{00000000-0000-0000-0000-000000000000}"/>
          </ac:spMkLst>
        </pc:spChg>
        <pc:spChg chg="mod">
          <ac:chgData name="Vanita REDOY" userId="bdf92b45-d4ea-4a1c-a375-114a0375a38b" providerId="ADAL" clId="{1C4204CA-DDFD-4663-99BA-7B8AEC32434E}" dt="2024-07-02T14:33:01.604" v="907" actId="20577"/>
          <ac:spMkLst>
            <pc:docMk/>
            <pc:sldMk cId="921530634" sldId="314"/>
            <ac:spMk id="306" creationId="{00000000-0000-0000-0000-000000000000}"/>
          </ac:spMkLst>
        </pc:spChg>
        <pc:spChg chg="mod">
          <ac:chgData name="Vanita REDOY" userId="bdf92b45-d4ea-4a1c-a375-114a0375a38b" providerId="ADAL" clId="{1C4204CA-DDFD-4663-99BA-7B8AEC32434E}" dt="2024-07-02T14:38:00.101" v="1602" actId="14100"/>
          <ac:spMkLst>
            <pc:docMk/>
            <pc:sldMk cId="921530634" sldId="314"/>
            <ac:spMk id="312" creationId="{00000000-0000-0000-0000-000000000000}"/>
          </ac:spMkLst>
        </pc:spChg>
      </pc:sldChg>
      <pc:sldChg chg="addSp delSp modSp add mod">
        <pc:chgData name="Vanita REDOY" userId="bdf92b45-d4ea-4a1c-a375-114a0375a38b" providerId="ADAL" clId="{1C4204CA-DDFD-4663-99BA-7B8AEC32434E}" dt="2024-07-03T15:18:37.220" v="1615" actId="20577"/>
        <pc:sldMkLst>
          <pc:docMk/>
          <pc:sldMk cId="97364777" sldId="315"/>
        </pc:sldMkLst>
        <pc:spChg chg="add mod">
          <ac:chgData name="Vanita REDOY" userId="bdf92b45-d4ea-4a1c-a375-114a0375a38b" providerId="ADAL" clId="{1C4204CA-DDFD-4663-99BA-7B8AEC32434E}" dt="2024-07-03T15:18:37.220" v="1615" actId="20577"/>
          <ac:spMkLst>
            <pc:docMk/>
            <pc:sldMk cId="97364777" sldId="315"/>
            <ac:spMk id="2" creationId="{57252A4B-3F5C-9BA3-4F04-A46F278B228E}"/>
          </ac:spMkLst>
        </pc:spChg>
        <pc:spChg chg="del">
          <ac:chgData name="Vanita REDOY" userId="bdf92b45-d4ea-4a1c-a375-114a0375a38b" providerId="ADAL" clId="{1C4204CA-DDFD-4663-99BA-7B8AEC32434E}" dt="2024-07-03T15:18:08.361" v="1604" actId="478"/>
          <ac:spMkLst>
            <pc:docMk/>
            <pc:sldMk cId="97364777" sldId="315"/>
            <ac:spMk id="312"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‹N°›</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F52989-18D5-6443-E44A-D9DA3670B62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0A07241-67F4-D317-A968-E8EB780BD36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FDB7E54-A89A-95BC-64C0-63A8AB4C279A}"/>
              </a:ext>
            </a:extLst>
          </p:cNvPr>
          <p:cNvSpPr>
            <a:spLocks noGrp="1"/>
          </p:cNvSpPr>
          <p:nvPr>
            <p:ph type="body" idx="1"/>
          </p:nvPr>
        </p:nvSpPr>
        <p:spPr/>
        <p:txBody>
          <a:bodyPr/>
          <a:lstStyle/>
          <a:p>
            <a:endParaRPr lang="en-TT"/>
          </a:p>
        </p:txBody>
      </p:sp>
      <p:sp>
        <p:nvSpPr>
          <p:cNvPr id="4" name="Slide Number Placeholder 3">
            <a:extLst>
              <a:ext uri="{FF2B5EF4-FFF2-40B4-BE49-F238E27FC236}">
                <a16:creationId xmlns:a16="http://schemas.microsoft.com/office/drawing/2014/main" id="{891DCC80-1342-0EE6-77D1-B21438D6FFE1}"/>
              </a:ext>
            </a:extLst>
          </p:cNvPr>
          <p:cNvSpPr>
            <a:spLocks noGrp="1"/>
          </p:cNvSpPr>
          <p:nvPr>
            <p:ph type="sldNum" sz="quarter" idx="5"/>
          </p:nvPr>
        </p:nvSpPr>
        <p:spPr/>
        <p:txBody>
          <a:bodyPr/>
          <a:lstStyle/>
          <a:p>
            <a:fld id="{3A7892D1-C521-4241-BBF2-D66905FDC5C3}" type="slidenum">
              <a:rPr lang="en-TT" smtClean="0"/>
              <a:t>1</a:t>
            </a:fld>
            <a:endParaRPr lang="en-TT"/>
          </a:p>
        </p:txBody>
      </p:sp>
    </p:spTree>
    <p:extLst>
      <p:ext uri="{BB962C8B-B14F-4D97-AF65-F5344CB8AC3E}">
        <p14:creationId xmlns:p14="http://schemas.microsoft.com/office/powerpoint/2010/main" val="18658182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9" name="Google Shape;209;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1" name="Google Shape;221;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1">
                <a:solidFill>
                  <a:srgbClr val="FF0000"/>
                </a:solidFill>
                <a:highlight>
                  <a:srgbClr val="FDFDFD"/>
                </a:highlight>
                <a:latin typeface="Arial"/>
                <a:ea typeface="Arial"/>
                <a:cs typeface="Arial"/>
                <a:sym typeface="Arial"/>
              </a:rPr>
              <a:t>1- Knowledgeable and healthy and can meet their basic needs</a:t>
            </a:r>
            <a:r>
              <a:rPr lang="en-US" sz="1200">
                <a:solidFill>
                  <a:srgbClr val="FF0000"/>
                </a:solidFill>
                <a:highlight>
                  <a:srgbClr val="FDFDFD"/>
                </a:highlight>
                <a:latin typeface="Arial"/>
                <a:ea typeface="Arial"/>
                <a:cs typeface="Arial"/>
                <a:sym typeface="Arial"/>
              </a:rPr>
              <a:t>: Persons are aware of the various risks and vulnerabilities and their capacity to take actions to increase their resilience. Persons can meet their food, water and shelter needs.</a:t>
            </a:r>
            <a:endParaRPr/>
          </a:p>
          <a:p>
            <a:pPr marL="0" lvl="0" indent="0" algn="l" rtl="0">
              <a:spcBef>
                <a:spcPts val="0"/>
              </a:spcBef>
              <a:spcAft>
                <a:spcPts val="0"/>
              </a:spcAft>
              <a:buNone/>
            </a:pPr>
            <a:r>
              <a:rPr lang="en-US" sz="1200" b="1">
                <a:solidFill>
                  <a:srgbClr val="FF0000"/>
                </a:solidFill>
                <a:highlight>
                  <a:srgbClr val="FDFDFD"/>
                </a:highlight>
                <a:latin typeface="Arial"/>
                <a:ea typeface="Arial"/>
                <a:cs typeface="Arial"/>
                <a:sym typeface="Arial"/>
              </a:rPr>
              <a:t>2- Socially cohesive: </a:t>
            </a:r>
            <a:r>
              <a:rPr lang="en-US" sz="1200">
                <a:solidFill>
                  <a:srgbClr val="FF0000"/>
                </a:solidFill>
                <a:highlight>
                  <a:srgbClr val="FDFDFD"/>
                </a:highlight>
                <a:latin typeface="Arial"/>
                <a:ea typeface="Arial"/>
                <a:cs typeface="Arial"/>
                <a:sym typeface="Arial"/>
              </a:rPr>
              <a:t>The existence of social groups within the community and the lack of  major conflicts within the community.</a:t>
            </a:r>
            <a:endParaRPr/>
          </a:p>
          <a:p>
            <a:pPr marL="0" lvl="0" indent="0" algn="l" rtl="0">
              <a:spcBef>
                <a:spcPts val="0"/>
              </a:spcBef>
              <a:spcAft>
                <a:spcPts val="0"/>
              </a:spcAft>
              <a:buNone/>
            </a:pPr>
            <a:r>
              <a:rPr lang="en-US" sz="1200" b="1">
                <a:solidFill>
                  <a:srgbClr val="FF0000"/>
                </a:solidFill>
                <a:highlight>
                  <a:srgbClr val="FDFDFD"/>
                </a:highlight>
                <a:latin typeface="Arial"/>
                <a:ea typeface="Arial"/>
                <a:cs typeface="Arial"/>
                <a:sym typeface="Arial"/>
              </a:rPr>
              <a:t>3- Economic opportunities: </a:t>
            </a:r>
            <a:r>
              <a:rPr lang="en-US" sz="1200">
                <a:solidFill>
                  <a:srgbClr val="FF0000"/>
                </a:solidFill>
                <a:highlight>
                  <a:srgbClr val="FDFDFD"/>
                </a:highlight>
                <a:latin typeface="Arial"/>
                <a:ea typeface="Arial"/>
                <a:cs typeface="Arial"/>
                <a:sym typeface="Arial"/>
              </a:rPr>
              <a:t>Persons have access to livelihood opportunities and can cover their health, education and nutrition needs daily.</a:t>
            </a:r>
            <a:endParaRPr/>
          </a:p>
          <a:p>
            <a:pPr marL="0" lvl="0" indent="0" algn="l" rtl="0">
              <a:spcBef>
                <a:spcPts val="0"/>
              </a:spcBef>
              <a:spcAft>
                <a:spcPts val="0"/>
              </a:spcAft>
              <a:buNone/>
            </a:pPr>
            <a:r>
              <a:rPr lang="en-US" sz="1200" b="1">
                <a:solidFill>
                  <a:srgbClr val="FF0000"/>
                </a:solidFill>
                <a:highlight>
                  <a:srgbClr val="FDFDFD"/>
                </a:highlight>
                <a:latin typeface="Arial"/>
                <a:ea typeface="Arial"/>
                <a:cs typeface="Arial"/>
                <a:sym typeface="Arial"/>
              </a:rPr>
              <a:t>4- Well maintained and accessible infrastructure and services: </a:t>
            </a:r>
            <a:r>
              <a:rPr lang="en-US" sz="1200">
                <a:solidFill>
                  <a:srgbClr val="FF0000"/>
                </a:solidFill>
                <a:highlight>
                  <a:srgbClr val="FDFDFD"/>
                </a:highlight>
                <a:latin typeface="Arial"/>
                <a:ea typeface="Arial"/>
                <a:cs typeface="Arial"/>
                <a:sym typeface="Arial"/>
              </a:rPr>
              <a:t>Access to healthcare and education  facilities and emergency services.</a:t>
            </a:r>
            <a:endParaRPr/>
          </a:p>
          <a:p>
            <a:pPr marL="0" lvl="0" indent="0" algn="l" rtl="0">
              <a:spcBef>
                <a:spcPts val="0"/>
              </a:spcBef>
              <a:spcAft>
                <a:spcPts val="0"/>
              </a:spcAft>
              <a:buNone/>
            </a:pPr>
            <a:r>
              <a:rPr lang="en-US" sz="1200" b="1">
                <a:solidFill>
                  <a:srgbClr val="FF0000"/>
                </a:solidFill>
                <a:highlight>
                  <a:srgbClr val="FDFDFD"/>
                </a:highlight>
                <a:latin typeface="Arial"/>
                <a:ea typeface="Arial"/>
                <a:cs typeface="Arial"/>
                <a:sym typeface="Arial"/>
              </a:rPr>
              <a:t>5- Can manage its natural assets</a:t>
            </a:r>
            <a:r>
              <a:rPr lang="en-US" sz="1200">
                <a:solidFill>
                  <a:srgbClr val="FF0000"/>
                </a:solidFill>
                <a:highlight>
                  <a:srgbClr val="FDFDFD"/>
                </a:highlight>
                <a:latin typeface="Arial"/>
                <a:ea typeface="Arial"/>
                <a:cs typeface="Arial"/>
                <a:sym typeface="Arial"/>
              </a:rPr>
              <a:t>: Natural forests, vegetation and wetlands are maintained.</a:t>
            </a:r>
            <a:endParaRPr/>
          </a:p>
          <a:p>
            <a:pPr marL="0" lvl="0" indent="0" algn="l" rtl="0">
              <a:spcBef>
                <a:spcPts val="0"/>
              </a:spcBef>
              <a:spcAft>
                <a:spcPts val="0"/>
              </a:spcAft>
              <a:buNone/>
            </a:pPr>
            <a:r>
              <a:rPr lang="en-US" sz="1200" b="1">
                <a:solidFill>
                  <a:srgbClr val="FF0000"/>
                </a:solidFill>
                <a:highlight>
                  <a:srgbClr val="FDFDFD"/>
                </a:highlight>
                <a:latin typeface="Arial"/>
                <a:ea typeface="Arial"/>
                <a:cs typeface="Arial"/>
                <a:sym typeface="Arial"/>
              </a:rPr>
              <a:t>6- Is connected</a:t>
            </a:r>
            <a:r>
              <a:rPr lang="en-US" sz="1200">
                <a:solidFill>
                  <a:srgbClr val="FF0000"/>
                </a:solidFill>
                <a:highlight>
                  <a:srgbClr val="FDFDFD"/>
                </a:highlight>
                <a:latin typeface="Arial"/>
                <a:ea typeface="Arial"/>
                <a:cs typeface="Arial"/>
                <a:sym typeface="Arial"/>
              </a:rPr>
              <a:t>: persons are aware of relevant policies and laws and how those can affect the community. </a:t>
            </a:r>
            <a:endParaRPr/>
          </a:p>
          <a:p>
            <a:pPr marL="0" lvl="0" indent="0" algn="l" rtl="0">
              <a:spcBef>
                <a:spcPts val="0"/>
              </a:spcBef>
              <a:spcAft>
                <a:spcPts val="0"/>
              </a:spcAft>
              <a:buNone/>
            </a:pPr>
            <a:endParaRPr/>
          </a:p>
        </p:txBody>
      </p:sp>
      <p:sp>
        <p:nvSpPr>
          <p:cNvPr id="222" name="Google Shape;222;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1f4e18404b9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5" name="Google Shape;245;g1f4e18404b9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1">
                <a:solidFill>
                  <a:srgbClr val="FF0000"/>
                </a:solidFill>
                <a:highlight>
                  <a:srgbClr val="FDFDFD"/>
                </a:highlight>
                <a:latin typeface="Arial"/>
                <a:ea typeface="Arial"/>
                <a:cs typeface="Arial"/>
                <a:sym typeface="Arial"/>
              </a:rPr>
              <a:t>1- Knowledgeable and healthy and can meet their basic needs</a:t>
            </a:r>
            <a:r>
              <a:rPr lang="en-US" sz="1200">
                <a:solidFill>
                  <a:srgbClr val="FF0000"/>
                </a:solidFill>
                <a:highlight>
                  <a:srgbClr val="FDFDFD"/>
                </a:highlight>
                <a:latin typeface="Arial"/>
                <a:ea typeface="Arial"/>
                <a:cs typeface="Arial"/>
                <a:sym typeface="Arial"/>
              </a:rPr>
              <a:t>: Persons are aware of the various risks and vulnerabilities and their capacity to take actions to increase their resilience. Persons can meet their food, water and shelter needs.</a:t>
            </a:r>
            <a:endParaRPr/>
          </a:p>
          <a:p>
            <a:pPr marL="0" lvl="0" indent="0" algn="l" rtl="0">
              <a:spcBef>
                <a:spcPts val="0"/>
              </a:spcBef>
              <a:spcAft>
                <a:spcPts val="0"/>
              </a:spcAft>
              <a:buNone/>
            </a:pPr>
            <a:r>
              <a:rPr lang="en-US" sz="1200" b="1">
                <a:solidFill>
                  <a:srgbClr val="FF0000"/>
                </a:solidFill>
                <a:highlight>
                  <a:srgbClr val="FDFDFD"/>
                </a:highlight>
                <a:latin typeface="Arial"/>
                <a:ea typeface="Arial"/>
                <a:cs typeface="Arial"/>
                <a:sym typeface="Arial"/>
              </a:rPr>
              <a:t>2- Socially cohesive: </a:t>
            </a:r>
            <a:r>
              <a:rPr lang="en-US" sz="1200">
                <a:solidFill>
                  <a:srgbClr val="FF0000"/>
                </a:solidFill>
                <a:highlight>
                  <a:srgbClr val="FDFDFD"/>
                </a:highlight>
                <a:latin typeface="Arial"/>
                <a:ea typeface="Arial"/>
                <a:cs typeface="Arial"/>
                <a:sym typeface="Arial"/>
              </a:rPr>
              <a:t>The existence of social groups within the community and the lack of  major conflicts within the community.</a:t>
            </a:r>
            <a:endParaRPr/>
          </a:p>
          <a:p>
            <a:pPr marL="0" lvl="0" indent="0" algn="l" rtl="0">
              <a:spcBef>
                <a:spcPts val="0"/>
              </a:spcBef>
              <a:spcAft>
                <a:spcPts val="0"/>
              </a:spcAft>
              <a:buNone/>
            </a:pPr>
            <a:r>
              <a:rPr lang="en-US" sz="1200" b="1">
                <a:solidFill>
                  <a:srgbClr val="FF0000"/>
                </a:solidFill>
                <a:highlight>
                  <a:srgbClr val="FDFDFD"/>
                </a:highlight>
                <a:latin typeface="Arial"/>
                <a:ea typeface="Arial"/>
                <a:cs typeface="Arial"/>
                <a:sym typeface="Arial"/>
              </a:rPr>
              <a:t>3- Economic opportunities: </a:t>
            </a:r>
            <a:r>
              <a:rPr lang="en-US" sz="1200">
                <a:solidFill>
                  <a:srgbClr val="FF0000"/>
                </a:solidFill>
                <a:highlight>
                  <a:srgbClr val="FDFDFD"/>
                </a:highlight>
                <a:latin typeface="Arial"/>
                <a:ea typeface="Arial"/>
                <a:cs typeface="Arial"/>
                <a:sym typeface="Arial"/>
              </a:rPr>
              <a:t>Persons have access to livelihood opportunities and can cover their health, education and nutrition needs daily.</a:t>
            </a:r>
            <a:endParaRPr/>
          </a:p>
          <a:p>
            <a:pPr marL="0" lvl="0" indent="0" algn="l" rtl="0">
              <a:spcBef>
                <a:spcPts val="0"/>
              </a:spcBef>
              <a:spcAft>
                <a:spcPts val="0"/>
              </a:spcAft>
              <a:buNone/>
            </a:pPr>
            <a:r>
              <a:rPr lang="en-US" sz="1200" b="1">
                <a:solidFill>
                  <a:srgbClr val="FF0000"/>
                </a:solidFill>
                <a:highlight>
                  <a:srgbClr val="FDFDFD"/>
                </a:highlight>
                <a:latin typeface="Arial"/>
                <a:ea typeface="Arial"/>
                <a:cs typeface="Arial"/>
                <a:sym typeface="Arial"/>
              </a:rPr>
              <a:t>4- Well maintained and accessible infrastructure and services: </a:t>
            </a:r>
            <a:r>
              <a:rPr lang="en-US" sz="1200">
                <a:solidFill>
                  <a:srgbClr val="FF0000"/>
                </a:solidFill>
                <a:highlight>
                  <a:srgbClr val="FDFDFD"/>
                </a:highlight>
                <a:latin typeface="Arial"/>
                <a:ea typeface="Arial"/>
                <a:cs typeface="Arial"/>
                <a:sym typeface="Arial"/>
              </a:rPr>
              <a:t>Access to healthcare and education  facilities and emergency services.</a:t>
            </a:r>
            <a:endParaRPr/>
          </a:p>
          <a:p>
            <a:pPr marL="0" lvl="0" indent="0" algn="l" rtl="0">
              <a:spcBef>
                <a:spcPts val="0"/>
              </a:spcBef>
              <a:spcAft>
                <a:spcPts val="0"/>
              </a:spcAft>
              <a:buNone/>
            </a:pPr>
            <a:r>
              <a:rPr lang="en-US" sz="1200" b="1">
                <a:solidFill>
                  <a:srgbClr val="FF0000"/>
                </a:solidFill>
                <a:highlight>
                  <a:srgbClr val="FDFDFD"/>
                </a:highlight>
                <a:latin typeface="Arial"/>
                <a:ea typeface="Arial"/>
                <a:cs typeface="Arial"/>
                <a:sym typeface="Arial"/>
              </a:rPr>
              <a:t>5- Can manage its natural assets</a:t>
            </a:r>
            <a:r>
              <a:rPr lang="en-US" sz="1200">
                <a:solidFill>
                  <a:srgbClr val="FF0000"/>
                </a:solidFill>
                <a:highlight>
                  <a:srgbClr val="FDFDFD"/>
                </a:highlight>
                <a:latin typeface="Arial"/>
                <a:ea typeface="Arial"/>
                <a:cs typeface="Arial"/>
                <a:sym typeface="Arial"/>
              </a:rPr>
              <a:t>: Natural forests, vegetation and wetlands are maintained.</a:t>
            </a:r>
            <a:endParaRPr/>
          </a:p>
          <a:p>
            <a:pPr marL="0" lvl="0" indent="0" algn="l" rtl="0">
              <a:spcBef>
                <a:spcPts val="0"/>
              </a:spcBef>
              <a:spcAft>
                <a:spcPts val="0"/>
              </a:spcAft>
              <a:buNone/>
            </a:pPr>
            <a:r>
              <a:rPr lang="en-US" sz="1200" b="1">
                <a:solidFill>
                  <a:srgbClr val="FF0000"/>
                </a:solidFill>
                <a:highlight>
                  <a:srgbClr val="FDFDFD"/>
                </a:highlight>
                <a:latin typeface="Arial"/>
                <a:ea typeface="Arial"/>
                <a:cs typeface="Arial"/>
                <a:sym typeface="Arial"/>
              </a:rPr>
              <a:t>6- Is connected</a:t>
            </a:r>
            <a:r>
              <a:rPr lang="en-US" sz="1200">
                <a:solidFill>
                  <a:srgbClr val="FF0000"/>
                </a:solidFill>
                <a:highlight>
                  <a:srgbClr val="FDFDFD"/>
                </a:highlight>
                <a:latin typeface="Arial"/>
                <a:ea typeface="Arial"/>
                <a:cs typeface="Arial"/>
                <a:sym typeface="Arial"/>
              </a:rPr>
              <a:t>: persons are aware of relevant policies and laws and how those can affect the community. </a:t>
            </a:r>
            <a:endParaRPr/>
          </a:p>
          <a:p>
            <a:pPr marL="0" lvl="0" indent="0" algn="l" rtl="0">
              <a:spcBef>
                <a:spcPts val="0"/>
              </a:spcBef>
              <a:spcAft>
                <a:spcPts val="0"/>
              </a:spcAft>
              <a:buNone/>
            </a:pPr>
            <a:endParaRPr/>
          </a:p>
        </p:txBody>
      </p:sp>
      <p:sp>
        <p:nvSpPr>
          <p:cNvPr id="246" name="Google Shape;246;g1f4e18404b9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1f4e18404b9_0_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3" name="Google Shape;253;g1f4e18404b9_0_2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1">
                <a:solidFill>
                  <a:srgbClr val="FF0000"/>
                </a:solidFill>
                <a:highlight>
                  <a:srgbClr val="FDFDFD"/>
                </a:highlight>
                <a:latin typeface="Arial"/>
                <a:ea typeface="Arial"/>
                <a:cs typeface="Arial"/>
                <a:sym typeface="Arial"/>
              </a:rPr>
              <a:t>1- Knowledgeable and healthy and can meet their basic needs</a:t>
            </a:r>
            <a:r>
              <a:rPr lang="en-US" sz="1200">
                <a:solidFill>
                  <a:srgbClr val="FF0000"/>
                </a:solidFill>
                <a:highlight>
                  <a:srgbClr val="FDFDFD"/>
                </a:highlight>
                <a:latin typeface="Arial"/>
                <a:ea typeface="Arial"/>
                <a:cs typeface="Arial"/>
                <a:sym typeface="Arial"/>
              </a:rPr>
              <a:t>: Persons are aware of the various risks and vulnerabilities and their capacity to take actions to increase their resilience. Persons can meet their food, water and shelter needs.</a:t>
            </a:r>
            <a:endParaRPr/>
          </a:p>
          <a:p>
            <a:pPr marL="0" lvl="0" indent="0" algn="l" rtl="0">
              <a:spcBef>
                <a:spcPts val="0"/>
              </a:spcBef>
              <a:spcAft>
                <a:spcPts val="0"/>
              </a:spcAft>
              <a:buNone/>
            </a:pPr>
            <a:r>
              <a:rPr lang="en-US" sz="1200" b="1">
                <a:solidFill>
                  <a:srgbClr val="FF0000"/>
                </a:solidFill>
                <a:highlight>
                  <a:srgbClr val="FDFDFD"/>
                </a:highlight>
                <a:latin typeface="Arial"/>
                <a:ea typeface="Arial"/>
                <a:cs typeface="Arial"/>
                <a:sym typeface="Arial"/>
              </a:rPr>
              <a:t>2- Socially cohesive: </a:t>
            </a:r>
            <a:r>
              <a:rPr lang="en-US" sz="1200">
                <a:solidFill>
                  <a:srgbClr val="FF0000"/>
                </a:solidFill>
                <a:highlight>
                  <a:srgbClr val="FDFDFD"/>
                </a:highlight>
                <a:latin typeface="Arial"/>
                <a:ea typeface="Arial"/>
                <a:cs typeface="Arial"/>
                <a:sym typeface="Arial"/>
              </a:rPr>
              <a:t>The existence of social groups within the community and the lack of  major conflicts within the community.</a:t>
            </a:r>
            <a:endParaRPr/>
          </a:p>
          <a:p>
            <a:pPr marL="0" lvl="0" indent="0" algn="l" rtl="0">
              <a:spcBef>
                <a:spcPts val="0"/>
              </a:spcBef>
              <a:spcAft>
                <a:spcPts val="0"/>
              </a:spcAft>
              <a:buNone/>
            </a:pPr>
            <a:r>
              <a:rPr lang="en-US" sz="1200" b="1">
                <a:solidFill>
                  <a:srgbClr val="FF0000"/>
                </a:solidFill>
                <a:highlight>
                  <a:srgbClr val="FDFDFD"/>
                </a:highlight>
                <a:latin typeface="Arial"/>
                <a:ea typeface="Arial"/>
                <a:cs typeface="Arial"/>
                <a:sym typeface="Arial"/>
              </a:rPr>
              <a:t>3- Economic opportunities: </a:t>
            </a:r>
            <a:r>
              <a:rPr lang="en-US" sz="1200">
                <a:solidFill>
                  <a:srgbClr val="FF0000"/>
                </a:solidFill>
                <a:highlight>
                  <a:srgbClr val="FDFDFD"/>
                </a:highlight>
                <a:latin typeface="Arial"/>
                <a:ea typeface="Arial"/>
                <a:cs typeface="Arial"/>
                <a:sym typeface="Arial"/>
              </a:rPr>
              <a:t>Persons have access to livelihood opportunities and can cover their health, education and nutrition needs daily.</a:t>
            </a:r>
            <a:endParaRPr/>
          </a:p>
          <a:p>
            <a:pPr marL="0" lvl="0" indent="0" algn="l" rtl="0">
              <a:spcBef>
                <a:spcPts val="0"/>
              </a:spcBef>
              <a:spcAft>
                <a:spcPts val="0"/>
              </a:spcAft>
              <a:buNone/>
            </a:pPr>
            <a:r>
              <a:rPr lang="en-US" sz="1200" b="1">
                <a:solidFill>
                  <a:srgbClr val="FF0000"/>
                </a:solidFill>
                <a:highlight>
                  <a:srgbClr val="FDFDFD"/>
                </a:highlight>
                <a:latin typeface="Arial"/>
                <a:ea typeface="Arial"/>
                <a:cs typeface="Arial"/>
                <a:sym typeface="Arial"/>
              </a:rPr>
              <a:t>4- Well maintained and accessible infrastructure and services: </a:t>
            </a:r>
            <a:r>
              <a:rPr lang="en-US" sz="1200">
                <a:solidFill>
                  <a:srgbClr val="FF0000"/>
                </a:solidFill>
                <a:highlight>
                  <a:srgbClr val="FDFDFD"/>
                </a:highlight>
                <a:latin typeface="Arial"/>
                <a:ea typeface="Arial"/>
                <a:cs typeface="Arial"/>
                <a:sym typeface="Arial"/>
              </a:rPr>
              <a:t>Access to healthcare and education  facilities and emergency services.</a:t>
            </a:r>
            <a:endParaRPr/>
          </a:p>
          <a:p>
            <a:pPr marL="0" lvl="0" indent="0" algn="l" rtl="0">
              <a:spcBef>
                <a:spcPts val="0"/>
              </a:spcBef>
              <a:spcAft>
                <a:spcPts val="0"/>
              </a:spcAft>
              <a:buNone/>
            </a:pPr>
            <a:r>
              <a:rPr lang="en-US" sz="1200" b="1">
                <a:solidFill>
                  <a:srgbClr val="FF0000"/>
                </a:solidFill>
                <a:highlight>
                  <a:srgbClr val="FDFDFD"/>
                </a:highlight>
                <a:latin typeface="Arial"/>
                <a:ea typeface="Arial"/>
                <a:cs typeface="Arial"/>
                <a:sym typeface="Arial"/>
              </a:rPr>
              <a:t>5- Can manage its natural assets</a:t>
            </a:r>
            <a:r>
              <a:rPr lang="en-US" sz="1200">
                <a:solidFill>
                  <a:srgbClr val="FF0000"/>
                </a:solidFill>
                <a:highlight>
                  <a:srgbClr val="FDFDFD"/>
                </a:highlight>
                <a:latin typeface="Arial"/>
                <a:ea typeface="Arial"/>
                <a:cs typeface="Arial"/>
                <a:sym typeface="Arial"/>
              </a:rPr>
              <a:t>: Natural forests, vegetation and wetlands are maintained.</a:t>
            </a:r>
            <a:endParaRPr/>
          </a:p>
          <a:p>
            <a:pPr marL="0" lvl="0" indent="0" algn="l" rtl="0">
              <a:spcBef>
                <a:spcPts val="0"/>
              </a:spcBef>
              <a:spcAft>
                <a:spcPts val="0"/>
              </a:spcAft>
              <a:buNone/>
            </a:pPr>
            <a:r>
              <a:rPr lang="en-US" sz="1200" b="1">
                <a:solidFill>
                  <a:srgbClr val="FF0000"/>
                </a:solidFill>
                <a:highlight>
                  <a:srgbClr val="FDFDFD"/>
                </a:highlight>
                <a:latin typeface="Arial"/>
                <a:ea typeface="Arial"/>
                <a:cs typeface="Arial"/>
                <a:sym typeface="Arial"/>
              </a:rPr>
              <a:t>6- Is connected</a:t>
            </a:r>
            <a:r>
              <a:rPr lang="en-US" sz="1200">
                <a:solidFill>
                  <a:srgbClr val="FF0000"/>
                </a:solidFill>
                <a:highlight>
                  <a:srgbClr val="FDFDFD"/>
                </a:highlight>
                <a:latin typeface="Arial"/>
                <a:ea typeface="Arial"/>
                <a:cs typeface="Arial"/>
                <a:sym typeface="Arial"/>
              </a:rPr>
              <a:t>: persons are aware of relevant policies and laws and how those can affect the community. </a:t>
            </a:r>
            <a:endParaRPr/>
          </a:p>
          <a:p>
            <a:pPr marL="0" lvl="0" indent="0" algn="l" rtl="0">
              <a:spcBef>
                <a:spcPts val="0"/>
              </a:spcBef>
              <a:spcAft>
                <a:spcPts val="0"/>
              </a:spcAft>
              <a:buNone/>
            </a:pPr>
            <a:endParaRPr/>
          </a:p>
        </p:txBody>
      </p:sp>
      <p:sp>
        <p:nvSpPr>
          <p:cNvPr id="254" name="Google Shape;254;g1f4e18404b9_0_2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3" name="Google Shape;353;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a:solidFill>
                  <a:schemeClr val="dk1"/>
                </a:solidFill>
                <a:latin typeface="Calibri"/>
                <a:ea typeface="Calibri"/>
                <a:cs typeface="Calibri"/>
                <a:sym typeface="Calibri"/>
              </a:rPr>
              <a:t>Communities that plan before a disaster what they will do are more likely to be able to respond effectively to a disaster. So how can a CDRT help its community in doing this? First of all it is important to know what a disaster plan is. Put simply a disaster plan is a document that outlines how the community will deal with a disaster. It might look at the main hazards that are likely to affect that community and outline the actions that the community will take before, during and after</a:t>
            </a: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this threat. Plans must be tested and evaluated to know if they work and how well they work.</a:t>
            </a:r>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As with the Family Plan, it would be important to mention into the different actions that the community will take in terms of: 1) protecting children, single women, and other people with vulnerabilities, 2) Determine responsibilities of evacuation for people with disabilities and elderly.</a:t>
            </a:r>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a:p>
        </p:txBody>
      </p:sp>
      <p:sp>
        <p:nvSpPr>
          <p:cNvPr id="354" name="Google Shape;354;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1" name="Google Shape;261;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g1f4e18404b9_0_4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3" name="Google Shape;273;g1f4e18404b9_0_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5" name="Google Shape;285;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Explain that</a:t>
            </a:r>
            <a:r>
              <a:rPr lang="en-US" sz="1200">
                <a:solidFill>
                  <a:schemeClr val="dk1"/>
                </a:solidFill>
                <a:latin typeface="Calibri"/>
                <a:ea typeface="Calibri"/>
                <a:cs typeface="Calibri"/>
                <a:sym typeface="Calibri"/>
              </a:rPr>
              <a:t> CDRTs must be impartial and have the capacity to identify the most vulnerable populations considering: who takes the decisions, who are the ones that have access to the resources, who are the ones that have the control over resources in the community, who works outside, who is responsible for the duties at home, who are the ones that receive most violence, who are the ones that are always left out of decisions or community meetings.</a:t>
            </a:r>
            <a:endParaRPr/>
          </a:p>
          <a:p>
            <a:pPr marL="0" lvl="0" indent="0" algn="l" rtl="0">
              <a:spcBef>
                <a:spcPts val="0"/>
              </a:spcBef>
              <a:spcAft>
                <a:spcPts val="0"/>
              </a:spcAft>
              <a:buNone/>
            </a:pPr>
            <a:endParaRPr/>
          </a:p>
          <a:p>
            <a:pPr marL="0" lvl="0" indent="0" algn="l" rtl="0">
              <a:spcBef>
                <a:spcPts val="0"/>
              </a:spcBef>
              <a:spcAft>
                <a:spcPts val="0"/>
              </a:spcAft>
              <a:buClr>
                <a:schemeClr val="lt1"/>
              </a:buClr>
              <a:buSzPts val="1200"/>
              <a:buFont typeface="Arial"/>
              <a:buNone/>
            </a:pPr>
            <a:r>
              <a:rPr lang="en-US" sz="1200" b="1">
                <a:solidFill>
                  <a:schemeClr val="lt1"/>
                </a:solidFill>
                <a:latin typeface="Arial"/>
                <a:ea typeface="Arial"/>
                <a:cs typeface="Arial"/>
                <a:sym typeface="Arial"/>
              </a:rPr>
              <a:t>Resources and Capacities</a:t>
            </a:r>
            <a:endParaRPr sz="1200" b="1">
              <a:solidFill>
                <a:schemeClr val="lt1"/>
              </a:solidFill>
              <a:latin typeface="Arial"/>
              <a:ea typeface="Arial"/>
              <a:cs typeface="Arial"/>
              <a:sym typeface="Arial"/>
            </a:endParaRPr>
          </a:p>
          <a:p>
            <a:pPr marL="0" lvl="0" indent="0" algn="l" rtl="0">
              <a:spcBef>
                <a:spcPts val="0"/>
              </a:spcBef>
              <a:spcAft>
                <a:spcPts val="0"/>
              </a:spcAft>
              <a:buNone/>
            </a:pPr>
            <a:r>
              <a:rPr lang="en-US" sz="1200">
                <a:solidFill>
                  <a:schemeClr val="lt1"/>
                </a:solidFill>
                <a:latin typeface="Arial"/>
                <a:ea typeface="Arial"/>
                <a:cs typeface="Arial"/>
                <a:sym typeface="Arial"/>
              </a:rPr>
              <a:t> What are the things that your community has that can help it to be prepared or to response to a disaster. Make a list of them. These could be persons with skills, a shelter, equipment and so on.</a:t>
            </a:r>
            <a:endParaRPr sz="1200">
              <a:solidFill>
                <a:schemeClr val="lt1"/>
              </a:solidFill>
              <a:latin typeface="Arial"/>
              <a:ea typeface="Arial"/>
              <a:cs typeface="Arial"/>
              <a:sym typeface="Arial"/>
            </a:endParaRPr>
          </a:p>
          <a:p>
            <a:pPr marL="0" lvl="0" indent="0" algn="l" rtl="0">
              <a:spcBef>
                <a:spcPts val="0"/>
              </a:spcBef>
              <a:spcAft>
                <a:spcPts val="0"/>
              </a:spcAft>
              <a:buNone/>
            </a:pPr>
            <a:r>
              <a:rPr lang="en-US" sz="1200">
                <a:solidFill>
                  <a:schemeClr val="lt1"/>
                </a:solidFill>
                <a:latin typeface="Arial"/>
                <a:ea typeface="Arial"/>
                <a:cs typeface="Arial"/>
                <a:sym typeface="Arial"/>
              </a:rPr>
              <a:t>What are they?</a:t>
            </a:r>
            <a:endParaRPr sz="1200">
              <a:solidFill>
                <a:schemeClr val="lt1"/>
              </a:solidFill>
              <a:latin typeface="Arial"/>
              <a:ea typeface="Arial"/>
              <a:cs typeface="Arial"/>
              <a:sym typeface="Arial"/>
            </a:endParaRPr>
          </a:p>
          <a:p>
            <a:pPr marL="0" lvl="0" indent="0" algn="l" rtl="0">
              <a:spcBef>
                <a:spcPts val="0"/>
              </a:spcBef>
              <a:spcAft>
                <a:spcPts val="0"/>
              </a:spcAft>
              <a:buNone/>
            </a:pPr>
            <a:r>
              <a:rPr lang="en-US" sz="1200">
                <a:solidFill>
                  <a:schemeClr val="lt1"/>
                </a:solidFill>
                <a:latin typeface="Arial"/>
                <a:ea typeface="Arial"/>
                <a:cs typeface="Arial"/>
                <a:sym typeface="Arial"/>
              </a:rPr>
              <a:t>Where are they located?</a:t>
            </a:r>
            <a:endParaRPr sz="1200">
              <a:solidFill>
                <a:schemeClr val="lt1"/>
              </a:solidFill>
              <a:latin typeface="Arial"/>
              <a:ea typeface="Arial"/>
              <a:cs typeface="Arial"/>
              <a:sym typeface="Arial"/>
            </a:endParaRPr>
          </a:p>
          <a:p>
            <a:pPr marL="0" lvl="0" indent="0" algn="l" rtl="0">
              <a:spcBef>
                <a:spcPts val="0"/>
              </a:spcBef>
              <a:spcAft>
                <a:spcPts val="0"/>
              </a:spcAft>
              <a:buNone/>
            </a:pPr>
            <a:r>
              <a:rPr lang="en-US" sz="1200">
                <a:solidFill>
                  <a:schemeClr val="lt1"/>
                </a:solidFill>
                <a:latin typeface="Arial"/>
                <a:ea typeface="Arial"/>
                <a:cs typeface="Arial"/>
                <a:sym typeface="Arial"/>
              </a:rPr>
              <a:t>Who has access to them?</a:t>
            </a:r>
            <a:endParaRPr/>
          </a:p>
          <a:p>
            <a:pPr marL="0" lvl="0" indent="0" algn="l" rtl="0">
              <a:spcBef>
                <a:spcPts val="0"/>
              </a:spcBef>
              <a:spcAft>
                <a:spcPts val="0"/>
              </a:spcAft>
              <a:buNone/>
            </a:pPr>
            <a:r>
              <a:rPr lang="en-US" sz="1200">
                <a:solidFill>
                  <a:schemeClr val="lt1"/>
                </a:solidFill>
                <a:latin typeface="Arial"/>
                <a:ea typeface="Arial"/>
                <a:cs typeface="Arial"/>
                <a:sym typeface="Arial"/>
              </a:rPr>
              <a:t>Where the protection organizations (responsible for defending human right, including the most vulnerable people in the community</a:t>
            </a:r>
            <a:endParaRPr/>
          </a:p>
          <a:p>
            <a:pPr marL="0" lvl="0" indent="0" algn="l" rtl="0">
              <a:spcBef>
                <a:spcPts val="0"/>
              </a:spcBef>
              <a:spcAft>
                <a:spcPts val="0"/>
              </a:spcAft>
              <a:buNone/>
            </a:pPr>
            <a:r>
              <a:rPr lang="en-US" sz="1200">
                <a:solidFill>
                  <a:schemeClr val="lt1"/>
                </a:solidFill>
                <a:latin typeface="Arial"/>
                <a:ea typeface="Arial"/>
                <a:cs typeface="Arial"/>
                <a:sym typeface="Arial"/>
              </a:rPr>
              <a:t>are located?</a:t>
            </a:r>
            <a:endParaRPr sz="1050">
              <a:solidFill>
                <a:schemeClr val="lt1"/>
              </a:solidFill>
              <a:latin typeface="Arial"/>
              <a:ea typeface="Arial"/>
              <a:cs typeface="Arial"/>
              <a:sym typeface="Arial"/>
            </a:endParaRPr>
          </a:p>
          <a:p>
            <a:pPr marL="0" lvl="0" indent="0" algn="l" rtl="0">
              <a:spcBef>
                <a:spcPts val="0"/>
              </a:spcBef>
              <a:spcAft>
                <a:spcPts val="0"/>
              </a:spcAft>
              <a:buNone/>
            </a:pPr>
            <a:endParaRPr/>
          </a:p>
        </p:txBody>
      </p:sp>
      <p:sp>
        <p:nvSpPr>
          <p:cNvPr id="286" name="Google Shape;286;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2" name="Google Shape;302;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03" name="Google Shape;303;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g1f4e18404b9_0_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5" name="Google Shape;315;g1f4e18404b9_0_3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In terms of a positive approach, it is important to give to all the family members a responsibility even if they have special needs or special considerations. This enhance their coping mechanisms and create a sense of trust between the family members</a:t>
            </a:r>
            <a:endParaRPr/>
          </a:p>
          <a:p>
            <a:pPr marL="0" lvl="0" indent="0" algn="l" rtl="0">
              <a:spcBef>
                <a:spcPts val="0"/>
              </a:spcBef>
              <a:spcAft>
                <a:spcPts val="0"/>
              </a:spcAft>
              <a:buNone/>
            </a:pPr>
            <a:endParaRPr/>
          </a:p>
        </p:txBody>
      </p:sp>
      <p:sp>
        <p:nvSpPr>
          <p:cNvPr id="316" name="Google Shape;316;g1f4e18404b9_0_3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1" name="Google Shape;10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8" name="Google Shape;328;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0" name="Google Shape;340;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dirty="0">
                <a:solidFill>
                  <a:schemeClr val="dk1"/>
                </a:solidFill>
                <a:latin typeface="Calibri"/>
                <a:ea typeface="Calibri"/>
                <a:cs typeface="Calibri"/>
                <a:sym typeface="Calibri"/>
              </a:rPr>
              <a:t>Help families to think about those members with special needs, for example persons living with chronic lifestyle diseases such as asthma, diabetics, children, differently abled persons etc.</a:t>
            </a:r>
            <a:endParaRPr sz="1200" dirty="0">
              <a:solidFill>
                <a:schemeClr val="dk1"/>
              </a:solidFill>
              <a:latin typeface="Calibri"/>
              <a:ea typeface="Calibri"/>
              <a:cs typeface="Calibri"/>
              <a:sym typeface="Calibri"/>
            </a:endParaRPr>
          </a:p>
          <a:p>
            <a:pPr marL="0" lvl="0" indent="0" algn="l" rtl="0">
              <a:spcBef>
                <a:spcPts val="0"/>
              </a:spcBef>
              <a:spcAft>
                <a:spcPts val="0"/>
              </a:spcAft>
              <a:buNone/>
            </a:pPr>
            <a:r>
              <a:rPr lang="en-US" sz="1200" dirty="0">
                <a:solidFill>
                  <a:schemeClr val="dk1"/>
                </a:solidFill>
                <a:latin typeface="Calibri"/>
                <a:ea typeface="Calibri"/>
                <a:cs typeface="Calibri"/>
                <a:sym typeface="Calibri"/>
              </a:rPr>
              <a:t>Family will also have to make plans for their pets. The family disaster plan template can be printed and distributed to community members</a:t>
            </a:r>
            <a:endParaRPr sz="1200" dirty="0">
              <a:solidFill>
                <a:schemeClr val="dk1"/>
              </a:solidFill>
              <a:latin typeface="Calibri"/>
              <a:ea typeface="Calibri"/>
              <a:cs typeface="Calibri"/>
              <a:sym typeface="Calibri"/>
            </a:endParaRPr>
          </a:p>
          <a:p>
            <a:pPr marL="0" lvl="0" indent="0" algn="l" rtl="0">
              <a:spcBef>
                <a:spcPts val="0"/>
              </a:spcBef>
              <a:spcAft>
                <a:spcPts val="0"/>
              </a:spcAft>
              <a:buNone/>
            </a:pPr>
            <a:endParaRPr dirty="0"/>
          </a:p>
        </p:txBody>
      </p:sp>
      <p:sp>
        <p:nvSpPr>
          <p:cNvPr id="341" name="Google Shape;341;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1" name="Google Shape;431;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32" name="Google Shape;432;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23</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6" name="Google Shape;366;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5" name="Google Shape;385;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Emergency preparedness manual*Battery-operated radio and extra  batteries*Flashlight and extra batteries*Cash, Can opener, utility knife, Pliers, hammer, saw, cutlass/machete, nails (lg)	Tape, rope  Raincoat, boots, gloves, Matches in a waterproof container Plastic storage containers Paper, pencil Toilet paper, Soap Feminine supplies* </a:t>
            </a:r>
            <a:r>
              <a:rPr lang="en-US" i="1"/>
              <a:t>  Sanitation  </a:t>
            </a:r>
            <a:r>
              <a:rPr lang="en-US"/>
              <a:t>Personal hygiene items* toiletries Plastic garbage bags, ties Plastic bucket with tight lid Disinfectant	Household chlorine  bleach Sturdy shoes or work boots*Rain gear*Blankets Hat and working gloves Sheet or blanket</a:t>
            </a:r>
            <a:endParaRPr/>
          </a:p>
          <a:p>
            <a:pPr marL="0" lvl="0" indent="0" algn="l" rtl="0">
              <a:spcBef>
                <a:spcPts val="0"/>
              </a:spcBef>
              <a:spcAft>
                <a:spcPts val="0"/>
              </a:spcAft>
              <a:buNone/>
            </a:pPr>
            <a:endParaRPr/>
          </a:p>
          <a:p>
            <a:pPr marL="0" lvl="0" indent="0" algn="l" rtl="0">
              <a:spcBef>
                <a:spcPts val="0"/>
              </a:spcBef>
              <a:spcAft>
                <a:spcPts val="0"/>
              </a:spcAft>
              <a:buNone/>
            </a:pPr>
            <a:r>
              <a:rPr lang="en-US" i="1"/>
              <a:t>For Baby*</a:t>
            </a:r>
            <a:r>
              <a:rPr lang="en-US"/>
              <a:t>	Formula	Diapers	Bottles	Powdered milk Medications  </a:t>
            </a:r>
            <a:r>
              <a:rPr lang="en-US" i="1"/>
              <a:t>For Adults*</a:t>
            </a:r>
            <a:r>
              <a:rPr lang="en-US"/>
              <a:t>	Heart and high blood pressure medication	Insulin Prescription drugs	Denture needs	Extra eye glasses Important Family Documents </a:t>
            </a:r>
            <a:r>
              <a:rPr lang="en-US" i="1"/>
              <a:t>Keep these records in a waterproof, portable container. </a:t>
            </a:r>
            <a:r>
              <a:rPr lang="en-US"/>
              <a:t>Will, insurance policies, contracts, deeds	Passports, immunization records Bank cards and account numbers	important telephone numbers Family records (birth, marriage, death)</a:t>
            </a:r>
            <a:endParaRPr/>
          </a:p>
          <a:p>
            <a:pPr marL="0" lvl="0" indent="0" algn="l" rtl="0">
              <a:spcBef>
                <a:spcPts val="0"/>
              </a:spcBef>
              <a:spcAft>
                <a:spcPts val="0"/>
              </a:spcAft>
              <a:buNone/>
            </a:pPr>
            <a:endParaRPr/>
          </a:p>
        </p:txBody>
      </p:sp>
      <p:sp>
        <p:nvSpPr>
          <p:cNvPr id="386" name="Google Shape;386;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25</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8" name="Google Shape;398;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considerations of access and security: where to evacuate people with physical impairments and other disabilities, where to locate signs in multiple locations, where to put safety considerations so anyone is at risk of any situation of violence</a:t>
            </a:r>
            <a:endParaRPr/>
          </a:p>
          <a:p>
            <a:pPr marL="0" lvl="0" indent="0" algn="l" rtl="0">
              <a:spcBef>
                <a:spcPts val="0"/>
              </a:spcBef>
              <a:spcAft>
                <a:spcPts val="0"/>
              </a:spcAft>
              <a:buNone/>
            </a:pPr>
            <a:endParaRPr/>
          </a:p>
        </p:txBody>
      </p:sp>
      <p:sp>
        <p:nvSpPr>
          <p:cNvPr id="399" name="Google Shape;399;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26</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p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2" name="Google Shape;412;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1" name="Google Shape;431;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dirty="0">
                <a:solidFill>
                  <a:schemeClr val="dk1"/>
                </a:solidFill>
                <a:latin typeface="Calibri"/>
                <a:ea typeface="Calibri"/>
                <a:cs typeface="Calibri"/>
                <a:sym typeface="Calibri"/>
              </a:rPr>
              <a:t>The most important thing is that early warning should lead to actions that save lives and reduce damage. Your community must be empowered to act once it is warned. Warning messages should be clear and logical and should be from a source that people respect and will respond to. It is about reaching the vulnerable in a timely manner and putting systems in place before so that people know what to do</a:t>
            </a:r>
            <a:endParaRPr dirty="0"/>
          </a:p>
          <a:p>
            <a:pPr marL="0" lvl="0" indent="0" algn="l" rtl="0">
              <a:spcBef>
                <a:spcPts val="0"/>
              </a:spcBef>
              <a:spcAft>
                <a:spcPts val="0"/>
              </a:spcAft>
              <a:buNone/>
            </a:pPr>
            <a:endParaRPr sz="1200" dirty="0">
              <a:solidFill>
                <a:schemeClr val="dk1"/>
              </a:solidFill>
              <a:latin typeface="Calibri"/>
              <a:ea typeface="Calibri"/>
              <a:cs typeface="Calibri"/>
              <a:sym typeface="Calibri"/>
            </a:endParaRPr>
          </a:p>
          <a:p>
            <a:pPr marL="0" lvl="0" indent="0" algn="l" rtl="0">
              <a:spcBef>
                <a:spcPts val="0"/>
              </a:spcBef>
              <a:spcAft>
                <a:spcPts val="0"/>
              </a:spcAft>
              <a:buNone/>
            </a:pPr>
            <a:r>
              <a:rPr lang="en-US" sz="1200" b="1" dirty="0">
                <a:solidFill>
                  <a:schemeClr val="dk1"/>
                </a:solidFill>
                <a:latin typeface="Calibri"/>
                <a:ea typeface="Calibri"/>
                <a:cs typeface="Calibri"/>
                <a:sym typeface="Calibri"/>
              </a:rPr>
              <a:t>Early Warning System</a:t>
            </a:r>
            <a:endParaRPr sz="1200" dirty="0">
              <a:solidFill>
                <a:schemeClr val="dk1"/>
              </a:solidFill>
              <a:latin typeface="Calibri"/>
              <a:ea typeface="Calibri"/>
              <a:cs typeface="Calibri"/>
              <a:sym typeface="Calibri"/>
            </a:endParaRPr>
          </a:p>
          <a:p>
            <a:pPr marL="0" lvl="0" indent="0" algn="l" rtl="0">
              <a:spcBef>
                <a:spcPts val="0"/>
              </a:spcBef>
              <a:spcAft>
                <a:spcPts val="0"/>
              </a:spcAft>
              <a:buNone/>
            </a:pPr>
            <a:r>
              <a:rPr lang="en-US" sz="1200" b="1" dirty="0">
                <a:solidFill>
                  <a:schemeClr val="dk1"/>
                </a:solidFill>
                <a:latin typeface="Calibri"/>
                <a:ea typeface="Calibri"/>
                <a:cs typeface="Calibri"/>
                <a:sym typeface="Calibri"/>
              </a:rPr>
              <a:t> </a:t>
            </a:r>
            <a:endParaRPr sz="1200" dirty="0">
              <a:solidFill>
                <a:schemeClr val="dk1"/>
              </a:solidFill>
              <a:latin typeface="Calibri"/>
              <a:ea typeface="Calibri"/>
              <a:cs typeface="Calibri"/>
              <a:sym typeface="Calibri"/>
            </a:endParaRPr>
          </a:p>
          <a:p>
            <a:pPr marL="0" lvl="0" indent="0" algn="l" rtl="0">
              <a:spcBef>
                <a:spcPts val="0"/>
              </a:spcBef>
              <a:spcAft>
                <a:spcPts val="0"/>
              </a:spcAft>
              <a:buNone/>
            </a:pPr>
            <a:r>
              <a:rPr lang="en-US" sz="1200" b="1" dirty="0">
                <a:solidFill>
                  <a:schemeClr val="dk1"/>
                </a:solidFill>
                <a:latin typeface="Calibri"/>
                <a:ea typeface="Calibri"/>
                <a:cs typeface="Calibri"/>
                <a:sym typeface="Calibri"/>
              </a:rPr>
              <a:t>Activity:</a:t>
            </a:r>
            <a:r>
              <a:rPr lang="en-US" sz="1200" dirty="0">
                <a:solidFill>
                  <a:schemeClr val="dk1"/>
                </a:solidFill>
                <a:latin typeface="Calibri"/>
                <a:ea typeface="Calibri"/>
                <a:cs typeface="Calibri"/>
                <a:sym typeface="Calibri"/>
              </a:rPr>
              <a:t> Using all the information you have collected so far work with your community to develop an early warning system for your area keeping in mind the key risk that exist. Be sure to think about the following: </a:t>
            </a:r>
            <a:endParaRPr dirty="0"/>
          </a:p>
          <a:p>
            <a:pPr marL="0" lvl="0" indent="0" algn="l" rtl="0">
              <a:spcBef>
                <a:spcPts val="0"/>
              </a:spcBef>
              <a:spcAft>
                <a:spcPts val="0"/>
              </a:spcAft>
              <a:buNone/>
            </a:pPr>
            <a:r>
              <a:rPr lang="en-US" sz="1200" dirty="0">
                <a:solidFill>
                  <a:schemeClr val="dk1"/>
                </a:solidFill>
                <a:latin typeface="Calibri"/>
                <a:ea typeface="Calibri"/>
                <a:cs typeface="Calibri"/>
                <a:sym typeface="Calibri"/>
              </a:rPr>
              <a:t>How will you monitor the event (think about, local agencies, regional and international bodies, as well as your personal monitoring) What information is available? </a:t>
            </a:r>
            <a:endParaRPr dirty="0"/>
          </a:p>
          <a:p>
            <a:pPr marL="0" lvl="0" indent="0" algn="l" rtl="0">
              <a:spcBef>
                <a:spcPts val="0"/>
              </a:spcBef>
              <a:spcAft>
                <a:spcPts val="0"/>
              </a:spcAft>
              <a:buNone/>
            </a:pPr>
            <a:r>
              <a:rPr lang="en-US" sz="1200" dirty="0">
                <a:solidFill>
                  <a:schemeClr val="dk1"/>
                </a:solidFill>
                <a:latin typeface="Calibri"/>
                <a:ea typeface="Calibri"/>
                <a:cs typeface="Calibri"/>
                <a:sym typeface="Calibri"/>
              </a:rPr>
              <a:t>What warnings or messages will you use (consider the limitations of a disaster situation and the resources you have)</a:t>
            </a:r>
            <a:endParaRPr dirty="0"/>
          </a:p>
          <a:p>
            <a:pPr marL="0" lvl="0" indent="0" algn="l" rtl="0">
              <a:spcBef>
                <a:spcPts val="0"/>
              </a:spcBef>
              <a:spcAft>
                <a:spcPts val="0"/>
              </a:spcAft>
              <a:buNone/>
            </a:pPr>
            <a:r>
              <a:rPr lang="en-US" sz="1200" dirty="0">
                <a:solidFill>
                  <a:schemeClr val="dk1"/>
                </a:solidFill>
                <a:latin typeface="Calibri"/>
                <a:ea typeface="Calibri"/>
                <a:cs typeface="Calibri"/>
                <a:sym typeface="Calibri"/>
              </a:rPr>
              <a:t>How will you get the message to the persons who need to know</a:t>
            </a:r>
            <a:endParaRPr dirty="0"/>
          </a:p>
          <a:p>
            <a:pPr marL="0" lvl="0" indent="0" algn="l" rtl="0">
              <a:spcBef>
                <a:spcPts val="0"/>
              </a:spcBef>
              <a:spcAft>
                <a:spcPts val="0"/>
              </a:spcAft>
              <a:buNone/>
            </a:pPr>
            <a:r>
              <a:rPr lang="en-US" sz="1200" dirty="0">
                <a:solidFill>
                  <a:schemeClr val="dk1"/>
                </a:solidFill>
                <a:latin typeface="Calibri"/>
                <a:ea typeface="Calibri"/>
                <a:cs typeface="Calibri"/>
                <a:sym typeface="Calibri"/>
              </a:rPr>
              <a:t>Who will be responsible for the different areas</a:t>
            </a:r>
            <a:endParaRPr dirty="0"/>
          </a:p>
          <a:p>
            <a:pPr marL="0" lvl="0" indent="0" algn="l" rtl="0">
              <a:spcBef>
                <a:spcPts val="0"/>
              </a:spcBef>
              <a:spcAft>
                <a:spcPts val="0"/>
              </a:spcAft>
              <a:buNone/>
            </a:pPr>
            <a:r>
              <a:rPr lang="en-US" sz="1200" dirty="0">
                <a:solidFill>
                  <a:schemeClr val="dk1"/>
                </a:solidFill>
                <a:latin typeface="Calibri"/>
                <a:ea typeface="Calibri"/>
                <a:cs typeface="Calibri"/>
                <a:sym typeface="Calibri"/>
              </a:rPr>
              <a:t> </a:t>
            </a:r>
            <a:endParaRPr dirty="0"/>
          </a:p>
          <a:p>
            <a:pPr marL="0" lvl="0" indent="0" algn="l" rtl="0">
              <a:spcBef>
                <a:spcPts val="0"/>
              </a:spcBef>
              <a:spcAft>
                <a:spcPts val="0"/>
              </a:spcAft>
              <a:buNone/>
            </a:pPr>
            <a:r>
              <a:rPr lang="en-US" sz="1200" dirty="0">
                <a:solidFill>
                  <a:schemeClr val="dk1"/>
                </a:solidFill>
                <a:latin typeface="Calibri"/>
                <a:ea typeface="Calibri"/>
                <a:cs typeface="Calibri"/>
                <a:sym typeface="Calibri"/>
              </a:rPr>
              <a:t>Make sure you consider fast and slow unset disasters and multiply hazards.</a:t>
            </a:r>
            <a:endParaRPr dirty="0"/>
          </a:p>
          <a:p>
            <a:pPr marL="0" lvl="0" indent="0" algn="l" rtl="0">
              <a:spcBef>
                <a:spcPts val="0"/>
              </a:spcBef>
              <a:spcAft>
                <a:spcPts val="0"/>
              </a:spcAft>
              <a:buNone/>
            </a:pPr>
            <a:endParaRPr dirty="0"/>
          </a:p>
        </p:txBody>
      </p:sp>
      <p:sp>
        <p:nvSpPr>
          <p:cNvPr id="432" name="Google Shape;432;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28</a:t>
            </a:fld>
            <a:endParaRPr/>
          </a:p>
        </p:txBody>
      </p:sp>
    </p:spTree>
    <p:extLst>
      <p:ext uri="{BB962C8B-B14F-4D97-AF65-F5344CB8AC3E}">
        <p14:creationId xmlns:p14="http://schemas.microsoft.com/office/powerpoint/2010/main" val="6573069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2" name="Google Shape;302;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03" name="Google Shape;303;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29</a:t>
            </a:fld>
            <a:endParaRPr/>
          </a:p>
        </p:txBody>
      </p:sp>
    </p:spTree>
    <p:extLst>
      <p:ext uri="{BB962C8B-B14F-4D97-AF65-F5344CB8AC3E}">
        <p14:creationId xmlns:p14="http://schemas.microsoft.com/office/powerpoint/2010/main" val="20977778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2" name="Google Shape;302;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03" name="Google Shape;303;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30</a:t>
            </a:fld>
            <a:endParaRPr/>
          </a:p>
        </p:txBody>
      </p:sp>
    </p:spTree>
    <p:extLst>
      <p:ext uri="{BB962C8B-B14F-4D97-AF65-F5344CB8AC3E}">
        <p14:creationId xmlns:p14="http://schemas.microsoft.com/office/powerpoint/2010/main" val="27425579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4" name="Google Shape;114;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Google Shape;443;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4" name="Google Shape;444;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1200"/>
              <a:buFont typeface="Arial"/>
              <a:buNone/>
            </a:pPr>
            <a:r>
              <a:rPr lang="en-US" sz="1200">
                <a:solidFill>
                  <a:srgbClr val="FF0000"/>
                </a:solidFill>
                <a:latin typeface="Arial"/>
                <a:ea typeface="Arial"/>
                <a:cs typeface="Arial"/>
                <a:sym typeface="Arial"/>
              </a:rPr>
              <a:t>When developing any plans always engage with and take into consideration any requirements of persons within vulnerable groups. Vulnerable groups include women and girls, low-income households, minority/marginalized groups, people loving with disabilities, migrants and the elderly.</a:t>
            </a:r>
            <a:endParaRPr/>
          </a:p>
          <a:p>
            <a:pPr marL="0" lvl="0" indent="0" algn="l" rtl="0">
              <a:spcBef>
                <a:spcPts val="0"/>
              </a:spcBef>
              <a:spcAft>
                <a:spcPts val="0"/>
              </a:spcAft>
              <a:buNone/>
            </a:pPr>
            <a:endParaRPr/>
          </a:p>
        </p:txBody>
      </p:sp>
      <p:sp>
        <p:nvSpPr>
          <p:cNvPr id="445" name="Google Shape;445;p2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31</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Google Shape;480;p3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1" name="Google Shape;481;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1863425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4"/>
        <p:cNvGrpSpPr/>
        <p:nvPr/>
      </p:nvGrpSpPr>
      <p:grpSpPr>
        <a:xfrm>
          <a:off x="0" y="0"/>
          <a:ext cx="0" cy="0"/>
          <a:chOff x="0" y="0"/>
          <a:chExt cx="0" cy="0"/>
        </a:xfrm>
      </p:grpSpPr>
      <p:sp>
        <p:nvSpPr>
          <p:cNvPr id="785" name="Google Shape;785;p4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786" name="Google Shape;786;p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6" name="Google Shape;126;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8" name="Google Shape;13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1" name="Google Shape;151;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When talking about past events, it is important to identify previous situations of violence, internal crisis, or any other social disruption</a:t>
            </a:r>
            <a:endParaRPr/>
          </a:p>
          <a:p>
            <a:pPr marL="0" lvl="0" indent="0" algn="l" rtl="0">
              <a:spcBef>
                <a:spcPts val="0"/>
              </a:spcBef>
              <a:spcAft>
                <a:spcPts val="0"/>
              </a:spcAft>
              <a:buNone/>
            </a:pPr>
            <a:endParaRPr/>
          </a:p>
        </p:txBody>
      </p:sp>
      <p:sp>
        <p:nvSpPr>
          <p:cNvPr id="152" name="Google Shape;152;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6" name="Google Shape;166;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0" name="Google Shape;180;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What type of plans would CDRTs need to create?</a:t>
            </a:r>
            <a:endParaRPr/>
          </a:p>
          <a:p>
            <a:pPr marL="0" lvl="0" indent="0" algn="l" rtl="0">
              <a:spcBef>
                <a:spcPts val="0"/>
              </a:spcBef>
              <a:spcAft>
                <a:spcPts val="0"/>
              </a:spcAft>
              <a:buNone/>
            </a:pPr>
            <a:endParaRPr/>
          </a:p>
        </p:txBody>
      </p:sp>
      <p:sp>
        <p:nvSpPr>
          <p:cNvPr id="181" name="Google Shape;181;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5" name="Google Shape;195;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6"/>
        <p:cNvGrpSpPr/>
        <p:nvPr/>
      </p:nvGrpSpPr>
      <p:grpSpPr>
        <a:xfrm>
          <a:off x="0" y="0"/>
          <a:ext cx="0" cy="0"/>
          <a:chOff x="0" y="0"/>
          <a:chExt cx="0" cy="0"/>
        </a:xfrm>
      </p:grpSpPr>
      <p:sp>
        <p:nvSpPr>
          <p:cNvPr id="17" name="Google Shape;17;p49"/>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 name="Google Shape;18;p49"/>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9" name="Google Shape;19;p4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4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4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3"/>
        <p:cNvGrpSpPr/>
        <p:nvPr/>
      </p:nvGrpSpPr>
      <p:grpSpPr>
        <a:xfrm>
          <a:off x="0" y="0"/>
          <a:ext cx="0" cy="0"/>
          <a:chOff x="0" y="0"/>
          <a:chExt cx="0" cy="0"/>
        </a:xfrm>
      </p:grpSpPr>
      <p:sp>
        <p:nvSpPr>
          <p:cNvPr id="74" name="Google Shape;74;p5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5" name="Google Shape;75;p58"/>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6" name="Google Shape;76;p5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5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5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9"/>
        <p:cNvGrpSpPr/>
        <p:nvPr/>
      </p:nvGrpSpPr>
      <p:grpSpPr>
        <a:xfrm>
          <a:off x="0" y="0"/>
          <a:ext cx="0" cy="0"/>
          <a:chOff x="0" y="0"/>
          <a:chExt cx="0" cy="0"/>
        </a:xfrm>
      </p:grpSpPr>
      <p:sp>
        <p:nvSpPr>
          <p:cNvPr id="80" name="Google Shape;80;p59"/>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1" name="Google Shape;81;p59"/>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2" name="Google Shape;82;p5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5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5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2"/>
        <p:cNvGrpSpPr/>
        <p:nvPr/>
      </p:nvGrpSpPr>
      <p:grpSpPr>
        <a:xfrm>
          <a:off x="0" y="0"/>
          <a:ext cx="0" cy="0"/>
          <a:chOff x="0" y="0"/>
          <a:chExt cx="0" cy="0"/>
        </a:xfrm>
      </p:grpSpPr>
      <p:sp>
        <p:nvSpPr>
          <p:cNvPr id="23" name="Google Shape;23;p5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5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5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6"/>
        <p:cNvGrpSpPr/>
        <p:nvPr/>
      </p:nvGrpSpPr>
      <p:grpSpPr>
        <a:xfrm>
          <a:off x="0" y="0"/>
          <a:ext cx="0" cy="0"/>
          <a:chOff x="0" y="0"/>
          <a:chExt cx="0" cy="0"/>
        </a:xfrm>
      </p:grpSpPr>
      <p:sp>
        <p:nvSpPr>
          <p:cNvPr id="27" name="Google Shape;27;p5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 name="Google Shape;28;p5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 name="Google Shape;29;p5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5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5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2"/>
        <p:cNvGrpSpPr/>
        <p:nvPr/>
      </p:nvGrpSpPr>
      <p:grpSpPr>
        <a:xfrm>
          <a:off x="0" y="0"/>
          <a:ext cx="0" cy="0"/>
          <a:chOff x="0" y="0"/>
          <a:chExt cx="0" cy="0"/>
        </a:xfrm>
      </p:grpSpPr>
      <p:sp>
        <p:nvSpPr>
          <p:cNvPr id="33" name="Google Shape;33;p52"/>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52"/>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5" name="Google Shape;35;p5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5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5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8"/>
        <p:cNvGrpSpPr/>
        <p:nvPr/>
      </p:nvGrpSpPr>
      <p:grpSpPr>
        <a:xfrm>
          <a:off x="0" y="0"/>
          <a:ext cx="0" cy="0"/>
          <a:chOff x="0" y="0"/>
          <a:chExt cx="0" cy="0"/>
        </a:xfrm>
      </p:grpSpPr>
      <p:sp>
        <p:nvSpPr>
          <p:cNvPr id="39" name="Google Shape;39;p5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53"/>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53"/>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5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5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5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5"/>
        <p:cNvGrpSpPr/>
        <p:nvPr/>
      </p:nvGrpSpPr>
      <p:grpSpPr>
        <a:xfrm>
          <a:off x="0" y="0"/>
          <a:ext cx="0" cy="0"/>
          <a:chOff x="0" y="0"/>
          <a:chExt cx="0" cy="0"/>
        </a:xfrm>
      </p:grpSpPr>
      <p:sp>
        <p:nvSpPr>
          <p:cNvPr id="46" name="Google Shape;46;p54"/>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54"/>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8" name="Google Shape;48;p54"/>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54"/>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0" name="Google Shape;50;p54"/>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 name="Google Shape;51;p5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5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5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4"/>
        <p:cNvGrpSpPr/>
        <p:nvPr/>
      </p:nvGrpSpPr>
      <p:grpSpPr>
        <a:xfrm>
          <a:off x="0" y="0"/>
          <a:ext cx="0" cy="0"/>
          <a:chOff x="0" y="0"/>
          <a:chExt cx="0" cy="0"/>
        </a:xfrm>
      </p:grpSpPr>
      <p:sp>
        <p:nvSpPr>
          <p:cNvPr id="55" name="Google Shape;55;p5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5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5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5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9"/>
        <p:cNvGrpSpPr/>
        <p:nvPr/>
      </p:nvGrpSpPr>
      <p:grpSpPr>
        <a:xfrm>
          <a:off x="0" y="0"/>
          <a:ext cx="0" cy="0"/>
          <a:chOff x="0" y="0"/>
          <a:chExt cx="0" cy="0"/>
        </a:xfrm>
      </p:grpSpPr>
      <p:sp>
        <p:nvSpPr>
          <p:cNvPr id="60" name="Google Shape;60;p5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1" name="Google Shape;61;p56"/>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2" name="Google Shape;62;p56"/>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3" name="Google Shape;63;p5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5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5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6"/>
        <p:cNvGrpSpPr/>
        <p:nvPr/>
      </p:nvGrpSpPr>
      <p:grpSpPr>
        <a:xfrm>
          <a:off x="0" y="0"/>
          <a:ext cx="0" cy="0"/>
          <a:chOff x="0" y="0"/>
          <a:chExt cx="0" cy="0"/>
        </a:xfrm>
      </p:grpSpPr>
      <p:sp>
        <p:nvSpPr>
          <p:cNvPr id="67" name="Google Shape;67;p5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8" name="Google Shape;68;p57"/>
          <p:cNvSpPr>
            <a:spLocks noGrp="1"/>
          </p:cNvSpPr>
          <p:nvPr>
            <p:ph type="pic" idx="2"/>
          </p:nvPr>
        </p:nvSpPr>
        <p:spPr>
          <a:xfrm>
            <a:off x="5183188" y="987425"/>
            <a:ext cx="6172200" cy="4873625"/>
          </a:xfrm>
          <a:prstGeom prst="rect">
            <a:avLst/>
          </a:prstGeom>
          <a:noFill/>
          <a:ln>
            <a:noFill/>
          </a:ln>
        </p:spPr>
      </p:sp>
      <p:sp>
        <p:nvSpPr>
          <p:cNvPr id="69" name="Google Shape;69;p57"/>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0" name="Google Shape;70;p5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5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5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4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4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4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4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4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a:t>
            </a:fld>
            <a:endParaRPr/>
          </a:p>
        </p:txBody>
      </p:sp>
      <p:sp>
        <p:nvSpPr>
          <p:cNvPr id="15" name="Google Shape;15;p48" descr="{&quot;HashCode&quot;:-45436510,&quot;Placement&quot;:&quot;Footer&quot;,&quot;Top&quot;:519.343,&quot;Left&quot;:0.0,&quot;SlideWidth&quot;:960,&quot;SlideHeight&quot;:540}"/>
          <p:cNvSpPr txBox="1"/>
          <p:nvPr/>
        </p:nvSpPr>
        <p:spPr>
          <a:xfrm>
            <a:off x="0" y="6595656"/>
            <a:ext cx="581126" cy="262344"/>
          </a:xfrm>
          <a:prstGeom prst="rect">
            <a:avLst/>
          </a:prstGeom>
          <a:noFill/>
          <a:ln>
            <a:noFill/>
          </a:ln>
        </p:spPr>
        <p:txBody>
          <a:bodyPr spcFirstLastPara="1" wrap="square" lIns="0" tIns="0" rIns="0" bIns="0" anchor="ctr" anchorCtr="1">
            <a:spAutoFit/>
          </a:bodyPr>
          <a:lstStyle/>
          <a:p>
            <a:pPr marL="0" marR="0" lvl="0" indent="0" algn="l" rtl="0">
              <a:spcBef>
                <a:spcPts val="0"/>
              </a:spcBef>
              <a:spcAft>
                <a:spcPts val="0"/>
              </a:spcAft>
              <a:buNone/>
            </a:pPr>
            <a:r>
              <a:rPr lang="en-US" sz="1000" b="0" i="0" u="none" strike="noStrike" cap="none">
                <a:solidFill>
                  <a:srgbClr val="000000"/>
                </a:solidFill>
                <a:latin typeface="Calibri"/>
                <a:ea typeface="Calibri"/>
                <a:cs typeface="Calibri"/>
                <a:sym typeface="Calibri"/>
              </a:rPr>
              <a:t>Public</a:t>
            </a:r>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cadrim.org/resources"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video" Target="https://www.youtube.com/embed/oXGSoFYc_m8?start=48&amp;feature=oembed" TargetMode="External"/><Relationship Id="rId4" Type="http://schemas.openxmlformats.org/officeDocument/2006/relationships/image" Target="../media/image36.jpeg"/></Relationships>
</file>

<file path=ppt/slides/_rels/slide33.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hyperlink" Target="http://www.cadrim.org/" TargetMode="External"/><Relationship Id="rId7" Type="http://schemas.openxmlformats.org/officeDocument/2006/relationships/image" Target="../media/image40.png"/><Relationship Id="rId2" Type="http://schemas.openxmlformats.org/officeDocument/2006/relationships/notesSlide" Target="../notesSlides/notesSlide32.xml"/><Relationship Id="rId1" Type="http://schemas.openxmlformats.org/officeDocument/2006/relationships/slideLayout" Target="../slideLayouts/slideLayout3.xml"/><Relationship Id="rId6" Type="http://schemas.openxmlformats.org/officeDocument/2006/relationships/image" Target="../media/image39.jpeg"/><Relationship Id="rId5" Type="http://schemas.openxmlformats.org/officeDocument/2006/relationships/image" Target="../media/image38.png"/><Relationship Id="rId4" Type="http://schemas.openxmlformats.org/officeDocument/2006/relationships/image" Target="../media/image37.png"/></Relationships>
</file>

<file path=ppt/slides/_rels/slide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65D6DB-32DE-9D1C-A499-06E9460E19C8}"/>
            </a:ext>
          </a:extLst>
        </p:cNvPr>
        <p:cNvGrpSpPr/>
        <p:nvPr/>
      </p:nvGrpSpPr>
      <p:grpSpPr>
        <a:xfrm>
          <a:off x="0" y="0"/>
          <a:ext cx="0" cy="0"/>
          <a:chOff x="0" y="0"/>
          <a:chExt cx="0" cy="0"/>
        </a:xfrm>
      </p:grpSpPr>
      <p:pic>
        <p:nvPicPr>
          <p:cNvPr id="1026" name="Picture 2" descr="No photo description available.">
            <a:extLst>
              <a:ext uri="{FF2B5EF4-FFF2-40B4-BE49-F238E27FC236}">
                <a16:creationId xmlns:a16="http://schemas.microsoft.com/office/drawing/2014/main" id="{E67EECDA-53A6-C339-00ED-A872FB924B0D}"/>
              </a:ext>
            </a:extLst>
          </p:cNvPr>
          <p:cNvPicPr>
            <a:picLocks noChangeAspect="1" noChangeArrowheads="1"/>
          </p:cNvPicPr>
          <p:nvPr/>
        </p:nvPicPr>
        <p:blipFill>
          <a:blip r:embed="rId3">
            <a:alphaModFix amt="85000"/>
            <a:extLst>
              <a:ext uri="{28A0092B-C50C-407E-A947-70E740481C1C}">
                <a14:useLocalDpi xmlns:a14="http://schemas.microsoft.com/office/drawing/2010/main" val="0"/>
              </a:ext>
            </a:extLst>
          </a:blip>
          <a:srcRect/>
          <a:stretch>
            <a:fillRect/>
          </a:stretch>
        </p:blipFill>
        <p:spPr bwMode="auto">
          <a:xfrm>
            <a:off x="0" y="0"/>
            <a:ext cx="12251134"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oup 11">
            <a:extLst>
              <a:ext uri="{FF2B5EF4-FFF2-40B4-BE49-F238E27FC236}">
                <a16:creationId xmlns:a16="http://schemas.microsoft.com/office/drawing/2014/main" id="{A3EF38AA-6D17-DD78-05EB-8999F147A72E}"/>
              </a:ext>
            </a:extLst>
          </p:cNvPr>
          <p:cNvGrpSpPr/>
          <p:nvPr/>
        </p:nvGrpSpPr>
        <p:grpSpPr>
          <a:xfrm>
            <a:off x="0" y="1814273"/>
            <a:ext cx="12251134" cy="4540107"/>
            <a:chOff x="3544" y="1909969"/>
            <a:chExt cx="12251134" cy="4540107"/>
          </a:xfrm>
        </p:grpSpPr>
        <p:sp>
          <p:nvSpPr>
            <p:cNvPr id="3" name="Rectangle 2">
              <a:extLst>
                <a:ext uri="{FF2B5EF4-FFF2-40B4-BE49-F238E27FC236}">
                  <a16:creationId xmlns:a16="http://schemas.microsoft.com/office/drawing/2014/main" id="{E39ED9CD-EE05-A3CC-73F5-492FB5ED1D6C}"/>
                </a:ext>
              </a:extLst>
            </p:cNvPr>
            <p:cNvSpPr/>
            <p:nvPr/>
          </p:nvSpPr>
          <p:spPr>
            <a:xfrm>
              <a:off x="3544" y="2272581"/>
              <a:ext cx="12251134" cy="3814884"/>
            </a:xfrm>
            <a:prstGeom prst="rect">
              <a:avLst/>
            </a:prstGeom>
            <a:solidFill>
              <a:srgbClr val="011E41">
                <a:alpha val="7490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s"/>
            </a:p>
          </p:txBody>
        </p:sp>
        <p:sp>
          <p:nvSpPr>
            <p:cNvPr id="6" name="Rectangle 5">
              <a:extLst>
                <a:ext uri="{FF2B5EF4-FFF2-40B4-BE49-F238E27FC236}">
                  <a16:creationId xmlns:a16="http://schemas.microsoft.com/office/drawing/2014/main" id="{ABD1727F-170E-BDFB-EB01-99558065BDDF}"/>
                </a:ext>
              </a:extLst>
            </p:cNvPr>
            <p:cNvSpPr/>
            <p:nvPr/>
          </p:nvSpPr>
          <p:spPr>
            <a:xfrm>
              <a:off x="341197" y="1909972"/>
              <a:ext cx="5857584" cy="4540102"/>
            </a:xfrm>
            <a:prstGeom prst="rect">
              <a:avLst/>
            </a:prstGeom>
            <a:solidFill>
              <a:srgbClr val="F5333F">
                <a:alpha val="6392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s"/>
            </a:p>
          </p:txBody>
        </p:sp>
        <p:sp>
          <p:nvSpPr>
            <p:cNvPr id="7" name="Right Triangle 6">
              <a:extLst>
                <a:ext uri="{FF2B5EF4-FFF2-40B4-BE49-F238E27FC236}">
                  <a16:creationId xmlns:a16="http://schemas.microsoft.com/office/drawing/2014/main" id="{879017C5-8D35-655A-42D2-C458264A3972}"/>
                </a:ext>
              </a:extLst>
            </p:cNvPr>
            <p:cNvSpPr/>
            <p:nvPr/>
          </p:nvSpPr>
          <p:spPr>
            <a:xfrm>
              <a:off x="6193713" y="1909969"/>
              <a:ext cx="435935" cy="362609"/>
            </a:xfrm>
            <a:prstGeom prst="rtTriangle">
              <a:avLst/>
            </a:prstGeom>
            <a:gradFill flip="none" rotWithShape="1">
              <a:gsLst>
                <a:gs pos="0">
                  <a:srgbClr val="F5333F">
                    <a:shade val="30000"/>
                    <a:satMod val="115000"/>
                  </a:srgbClr>
                </a:gs>
                <a:gs pos="50000">
                  <a:srgbClr val="F5333F">
                    <a:shade val="67500"/>
                    <a:satMod val="115000"/>
                  </a:srgbClr>
                </a:gs>
                <a:gs pos="100000">
                  <a:srgbClr val="F5333F">
                    <a:shade val="100000"/>
                    <a:satMod val="115000"/>
                  </a:srgb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s"/>
            </a:p>
          </p:txBody>
        </p:sp>
        <p:sp>
          <p:nvSpPr>
            <p:cNvPr id="8" name="Right Triangle 7">
              <a:extLst>
                <a:ext uri="{FF2B5EF4-FFF2-40B4-BE49-F238E27FC236}">
                  <a16:creationId xmlns:a16="http://schemas.microsoft.com/office/drawing/2014/main" id="{F97CA66A-4577-F098-22DC-7DBEEB7788B5}"/>
                </a:ext>
              </a:extLst>
            </p:cNvPr>
            <p:cNvSpPr/>
            <p:nvPr/>
          </p:nvSpPr>
          <p:spPr>
            <a:xfrm rot="5400000">
              <a:off x="6198200" y="6094518"/>
              <a:ext cx="351071" cy="360046"/>
            </a:xfrm>
            <a:prstGeom prst="rtTriangle">
              <a:avLst/>
            </a:prstGeom>
            <a:gradFill flip="none" rotWithShape="1">
              <a:gsLst>
                <a:gs pos="0">
                  <a:srgbClr val="F5333F">
                    <a:shade val="30000"/>
                    <a:satMod val="115000"/>
                  </a:srgbClr>
                </a:gs>
                <a:gs pos="50000">
                  <a:srgbClr val="F5333F">
                    <a:shade val="67500"/>
                    <a:satMod val="115000"/>
                  </a:srgbClr>
                </a:gs>
                <a:gs pos="100000">
                  <a:srgbClr val="F5333F">
                    <a:shade val="100000"/>
                    <a:satMod val="115000"/>
                  </a:srgb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s"/>
            </a:p>
          </p:txBody>
        </p:sp>
      </p:grpSp>
      <p:grpSp>
        <p:nvGrpSpPr>
          <p:cNvPr id="13" name="Group 12">
            <a:extLst>
              <a:ext uri="{FF2B5EF4-FFF2-40B4-BE49-F238E27FC236}">
                <a16:creationId xmlns:a16="http://schemas.microsoft.com/office/drawing/2014/main" id="{16CAD033-47AF-64B5-B807-D389BD05FCAE}"/>
              </a:ext>
            </a:extLst>
          </p:cNvPr>
          <p:cNvGrpSpPr/>
          <p:nvPr/>
        </p:nvGrpSpPr>
        <p:grpSpPr>
          <a:xfrm>
            <a:off x="324999" y="2351761"/>
            <a:ext cx="5882892" cy="3530458"/>
            <a:chOff x="324999" y="2351761"/>
            <a:chExt cx="5882892" cy="3530458"/>
          </a:xfrm>
        </p:grpSpPr>
        <p:sp>
          <p:nvSpPr>
            <p:cNvPr id="9" name="Google Shape;91;p1">
              <a:extLst>
                <a:ext uri="{FF2B5EF4-FFF2-40B4-BE49-F238E27FC236}">
                  <a16:creationId xmlns:a16="http://schemas.microsoft.com/office/drawing/2014/main" id="{4E259CB5-FEB6-2042-C481-12EB360132CC}"/>
                </a:ext>
              </a:extLst>
            </p:cNvPr>
            <p:cNvSpPr/>
            <p:nvPr/>
          </p:nvSpPr>
          <p:spPr>
            <a:xfrm>
              <a:off x="478496" y="3557413"/>
              <a:ext cx="5711672" cy="107717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4800"/>
                <a:buFont typeface="Arial"/>
                <a:buNone/>
              </a:pPr>
              <a:r>
                <a:rPr lang="es" sz="3200" b="1" i="0" u="none" strike="noStrike" cap="none" baseline="0" dirty="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mn-cs"/>
                  <a:sym typeface="Arial" panose="020B0604020202020204" pitchFamily="34"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Los CDRT y la preparación ante desastres</a:t>
              </a:r>
              <a:endParaRPr lang="es" sz="3200" b="1" i="0" u="none" strike="noStrike" cap="none" dirty="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mn-cs"/>
                <a:sym typeface="Arial" panose="020B0604020202020204" pitchFamily="34"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endParaRPr>
            </a:p>
          </p:txBody>
        </p:sp>
        <p:sp>
          <p:nvSpPr>
            <p:cNvPr id="10" name="Google Shape;92;p1">
              <a:extLst>
                <a:ext uri="{FF2B5EF4-FFF2-40B4-BE49-F238E27FC236}">
                  <a16:creationId xmlns:a16="http://schemas.microsoft.com/office/drawing/2014/main" id="{5C5BABCC-525A-2249-FFD7-2F30C65EBAB6}"/>
                </a:ext>
              </a:extLst>
            </p:cNvPr>
            <p:cNvSpPr/>
            <p:nvPr/>
          </p:nvSpPr>
          <p:spPr>
            <a:xfrm>
              <a:off x="478496" y="5143596"/>
              <a:ext cx="5729395" cy="73862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2000"/>
                <a:buFont typeface="Arial"/>
                <a:buNone/>
              </a:pPr>
              <a:r>
                <a:rPr lang="es" sz="2100" b="0" i="0" u="none" strike="noStrike" cap="none" baseline="0" dirty="0">
                  <a:solidFill>
                    <a:schemeClr val="bg1"/>
                  </a:solidFill>
                  <a:latin typeface="Open sans" panose="020B0606030504020204" pitchFamily="34" charset="0"/>
                  <a:ea typeface="Open sans" panose="020B0606030504020204" pitchFamily="34" charset="0"/>
                  <a:cs typeface="+mn-cs"/>
                  <a:sym typeface="Arial" panose="020B0604020202020204" pitchFamily="34" charset="0"/>
                </a:rPr>
                <a:t>Para los equipos comunitarios de respuesta a desastres</a:t>
              </a:r>
              <a:endParaRPr lang="es" sz="2100" b="0" i="0" u="none" strike="noStrike" cap="none" dirty="0">
                <a:solidFill>
                  <a:schemeClr val="bg1"/>
                </a:solidFill>
                <a:latin typeface="Open sans" panose="020B0606030504020204" pitchFamily="34" charset="0"/>
                <a:ea typeface="Open sans" panose="020B0606030504020204" pitchFamily="34" charset="0"/>
                <a:cs typeface="+mn-cs"/>
                <a:sym typeface="Arial" panose="020B0604020202020204" pitchFamily="34" charset="0"/>
              </a:endParaRPr>
            </a:p>
          </p:txBody>
        </p:sp>
        <p:pic>
          <p:nvPicPr>
            <p:cNvPr id="5" name="Picture 4" descr="A black and white rectangle with black text&#10;&#10;Description automatically generated">
              <a:extLst>
                <a:ext uri="{FF2B5EF4-FFF2-40B4-BE49-F238E27FC236}">
                  <a16:creationId xmlns:a16="http://schemas.microsoft.com/office/drawing/2014/main" id="{59A31C01-99C1-533A-8B38-26A52FCA6069}"/>
                </a:ext>
              </a:extLst>
            </p:cNvPr>
            <p:cNvPicPr>
              <a:picLocks noChangeAspect="1"/>
            </p:cNvPicPr>
            <p:nvPr/>
          </p:nvPicPr>
          <p:blipFill>
            <a:blip r:embed="rId4"/>
            <a:stretch>
              <a:fillRect/>
            </a:stretch>
          </p:blipFill>
          <p:spPr>
            <a:xfrm>
              <a:off x="324999" y="2351761"/>
              <a:ext cx="4278901" cy="1135815"/>
            </a:xfrm>
            <a:prstGeom prst="rect">
              <a:avLst/>
            </a:prstGeom>
          </p:spPr>
        </p:pic>
      </p:grpSp>
    </p:spTree>
    <p:extLst>
      <p:ext uri="{BB962C8B-B14F-4D97-AF65-F5344CB8AC3E}">
        <p14:creationId xmlns:p14="http://schemas.microsoft.com/office/powerpoint/2010/main" val="42223549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pic>
        <p:nvPicPr>
          <p:cNvPr id="197" name="Google Shape;197;p9" descr="A group of women standing in front of a whiteboard&#10;&#10;Description automatically generated with low confidence"/>
          <p:cNvPicPr preferRelativeResize="0"/>
          <p:nvPr/>
        </p:nvPicPr>
        <p:blipFill rotWithShape="1">
          <a:blip r:embed="rId3">
            <a:alphaModFix/>
          </a:blip>
          <a:srcRect r="3898" b="3693"/>
          <a:stretch/>
        </p:blipFill>
        <p:spPr>
          <a:xfrm>
            <a:off x="3067379" y="2"/>
            <a:ext cx="9124621" cy="6857998"/>
          </a:xfrm>
          <a:prstGeom prst="rect">
            <a:avLst/>
          </a:prstGeom>
          <a:noFill/>
          <a:ln>
            <a:noFill/>
          </a:ln>
        </p:spPr>
      </p:pic>
      <p:sp>
        <p:nvSpPr>
          <p:cNvPr id="198" name="Google Shape;198;p9"/>
          <p:cNvSpPr/>
          <p:nvPr/>
        </p:nvSpPr>
        <p:spPr>
          <a:xfrm>
            <a:off x="4475615" y="3733800"/>
            <a:ext cx="7435348" cy="1776040"/>
          </a:xfrm>
          <a:prstGeom prst="rect">
            <a:avLst/>
          </a:prstGeom>
          <a:solidFill>
            <a:srgbClr val="E42D38">
              <a:alpha val="84705"/>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9" name="Google Shape;199;p9"/>
          <p:cNvSpPr/>
          <p:nvPr/>
        </p:nvSpPr>
        <p:spPr>
          <a:xfrm>
            <a:off x="-16474" y="-5347"/>
            <a:ext cx="4211052" cy="6863346"/>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200" name="Google Shape;200;p9"/>
          <p:cNvSpPr txBox="1"/>
          <p:nvPr/>
        </p:nvSpPr>
        <p:spPr>
          <a:xfrm>
            <a:off x="4775200" y="3883156"/>
            <a:ext cx="7105148" cy="13233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 sz="1600" b="0" i="0" u="none" baseline="0">
                <a:solidFill>
                  <a:schemeClr val="lt1"/>
                </a:solidFill>
                <a:latin typeface="Open sans" panose="020B0606030504020204" pitchFamily="34" charset="0"/>
                <a:ea typeface="Open sans" panose="020B0606030504020204" pitchFamily="34" charset="0"/>
                <a:cs typeface="+mn-cs"/>
                <a:sym typeface="Arial" panose="020B0604020202020204" pitchFamily="34" charset="0"/>
              </a:rPr>
              <a:t>Un plan de desastres es una forma sistemática de captar los peligros y vulnerabilidades de su comunidad y presentar estrategias para mitigar y reducir su impacto. También esboza los pasos que hay que dar antes, durante y después, las responsabilidades y funciones de todos los implicados así como el mecanismo de prueba y evaluación. </a:t>
            </a:r>
            <a:endParaRPr lang="es" sz="1200" dirty="0">
              <a:latin typeface="Open sans" panose="020B0606030504020204" pitchFamily="34" charset="0"/>
              <a:ea typeface="Open sans" panose="020B0606030504020204" pitchFamily="34" charset="0"/>
              <a:cs typeface="+mn-cs"/>
              <a:sym typeface="Arial" panose="020B0604020202020204" pitchFamily="34" charset="0"/>
            </a:endParaRPr>
          </a:p>
        </p:txBody>
      </p:sp>
      <p:sp>
        <p:nvSpPr>
          <p:cNvPr id="201" name="Google Shape;201;p9"/>
          <p:cNvSpPr txBox="1"/>
          <p:nvPr/>
        </p:nvSpPr>
        <p:spPr>
          <a:xfrm>
            <a:off x="474853" y="638259"/>
            <a:ext cx="3309747" cy="4494629"/>
          </a:xfrm>
          <a:prstGeom prst="rect">
            <a:avLst/>
          </a:prstGeom>
          <a:noFill/>
          <a:ln>
            <a:noFill/>
          </a:ln>
        </p:spPr>
        <p:txBody>
          <a:bodyPr spcFirstLastPara="1" wrap="square" lIns="91425" tIns="45700" rIns="91425" bIns="45700" anchor="ctr" anchorCtr="0">
            <a:noAutofit/>
          </a:bodyPr>
          <a:lstStyle/>
          <a:p>
            <a:pPr algn="l" rtl="0">
              <a:spcAft>
                <a:spcPts val="600"/>
              </a:spcAft>
              <a:buClr>
                <a:schemeClr val="lt1"/>
              </a:buClr>
              <a:buSzPts val="4400"/>
            </a:pPr>
            <a:r>
              <a:rPr lang="es" sz="4000" b="1" i="0" u="none" baseline="0">
                <a:solidFill>
                  <a:srgbClr val="F5333F"/>
                </a:solidFill>
                <a:latin typeface="Open sans" panose="020B0606030504020204" pitchFamily="34" charset="0"/>
                <a:ea typeface="Open sans" panose="020B0606030504020204" pitchFamily="34" charset="0"/>
                <a:cs typeface="+mn-cs"/>
                <a:sym typeface="Arial" panose="020B0604020202020204" pitchFamily="34" charset="0"/>
              </a:rPr>
              <a:t>Planes de desastres</a:t>
            </a:r>
            <a:endParaRPr lang="es" sz="4000" b="1" dirty="0">
              <a:solidFill>
                <a:srgbClr val="F5333F"/>
              </a:solidFill>
              <a:latin typeface="Open sans" panose="020B0606030504020204" pitchFamily="34" charset="0"/>
              <a:ea typeface="Open sans" panose="020B0606030504020204" pitchFamily="34" charset="0"/>
              <a:cs typeface="+mn-cs"/>
              <a:sym typeface="Arial" panose="020B060402020202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10"/>
          <p:cNvSpPr/>
          <p:nvPr/>
        </p:nvSpPr>
        <p:spPr>
          <a:xfrm>
            <a:off x="-16474" y="-5347"/>
            <a:ext cx="5089216" cy="68633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212" name="Google Shape;212;p10"/>
          <p:cNvSpPr txBox="1"/>
          <p:nvPr/>
        </p:nvSpPr>
        <p:spPr>
          <a:xfrm>
            <a:off x="393909" y="1179011"/>
            <a:ext cx="4047462" cy="4494629"/>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600"/>
              </a:spcAft>
              <a:buClr>
                <a:schemeClr val="lt1"/>
              </a:buClr>
              <a:buSzPts val="4400"/>
              <a:buFont typeface="Arial"/>
              <a:buNone/>
            </a:pPr>
            <a:r>
              <a:rPr lang="es" sz="3600" b="1" i="0" u="none" baseline="0">
                <a:solidFill>
                  <a:srgbClr val="F5333F">
                    <a:lumMod val="100000"/>
                  </a:srgbClr>
                </a:solidFill>
                <a:latin typeface="Open sans" panose="020B0606030504020204" pitchFamily="34" charset="0"/>
                <a:ea typeface="Open sans" panose="020B0606030504020204" pitchFamily="34" charset="0"/>
                <a:cs typeface="+mn-cs"/>
                <a:sym typeface="Arial" panose="020B0604020202020204" pitchFamily="34" charset="0"/>
              </a:rPr>
              <a:t>Esquema comunitario</a:t>
            </a:r>
            <a:endParaRPr lang="es" sz="3600" b="1" dirty="0">
              <a:solidFill>
                <a:srgbClr val="F5333F">
                  <a:lumMod val="100000"/>
                </a:srgbClr>
              </a:solidFill>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lnSpc>
                <a:spcPct val="100000"/>
              </a:lnSpc>
              <a:spcBef>
                <a:spcPts val="0"/>
              </a:spcBef>
              <a:spcAft>
                <a:spcPts val="0"/>
              </a:spcAft>
              <a:buClr>
                <a:schemeClr val="lt1"/>
              </a:buClr>
              <a:buSzPts val="4400"/>
              <a:buFont typeface="Calibri"/>
              <a:buNone/>
            </a:pPr>
            <a:endParaRPr lang="es" sz="1800" dirty="0">
              <a:solidFill>
                <a:schemeClr val="lt1"/>
              </a:solidFill>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lnSpc>
                <a:spcPct val="100000"/>
              </a:lnSpc>
              <a:spcBef>
                <a:spcPts val="0"/>
              </a:spcBef>
              <a:spcAft>
                <a:spcPts val="0"/>
              </a:spcAft>
              <a:buClr>
                <a:schemeClr val="lt1"/>
              </a:buClr>
              <a:buSzPts val="4400"/>
              <a:buFont typeface="Arial"/>
              <a:buNone/>
            </a:pPr>
            <a:r>
              <a:rPr lang="es" sz="2200" b="0" i="0" u="none" baseline="0">
                <a:solidFill>
                  <a:schemeClr val="lt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Utilice el enfoque «Hoja de ruta hacia la resiliencia». </a:t>
            </a:r>
            <a:endParaRPr lang="es" sz="2200" dirty="0">
              <a:solidFill>
                <a:schemeClr val="lt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lnSpc>
                <a:spcPct val="100000"/>
              </a:lnSpc>
              <a:spcBef>
                <a:spcPts val="0"/>
              </a:spcBef>
              <a:spcAft>
                <a:spcPts val="0"/>
              </a:spcAft>
              <a:buClr>
                <a:schemeClr val="lt1"/>
              </a:buClr>
              <a:buSzPts val="4400"/>
              <a:buFont typeface="Calibri"/>
              <a:buNone/>
            </a:pPr>
            <a:endParaRPr lang="es" sz="2200" dirty="0">
              <a:solidFill>
                <a:schemeClr val="lt1"/>
              </a:solidFill>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lnSpc>
                <a:spcPct val="100000"/>
              </a:lnSpc>
              <a:spcBef>
                <a:spcPts val="0"/>
              </a:spcBef>
              <a:spcAft>
                <a:spcPts val="0"/>
              </a:spcAft>
              <a:buClr>
                <a:schemeClr val="lt1"/>
              </a:buClr>
              <a:buSzPts val="4400"/>
              <a:buFont typeface="Arial"/>
              <a:buNone/>
            </a:pPr>
            <a:r>
              <a:rPr lang="es" sz="2200" b="0" i="0" u="none" baseline="0">
                <a:solidFill>
                  <a:schemeClr val="lt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Se trata de un proceso promovido por la comunidad que le permite identificar sus peligros, vulnerabilidades, amenazas y capacidades, que luego se miden en función de seis características de resiliencia.</a:t>
            </a:r>
            <a:endParaRPr lang="es" sz="2200" dirty="0">
              <a:solidFill>
                <a:schemeClr val="lt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lnSpc>
                <a:spcPct val="100000"/>
              </a:lnSpc>
              <a:spcBef>
                <a:spcPts val="0"/>
              </a:spcBef>
              <a:spcAft>
                <a:spcPts val="0"/>
              </a:spcAft>
              <a:buClr>
                <a:schemeClr val="lt1"/>
              </a:buClr>
              <a:buSzPts val="4400"/>
              <a:buFont typeface="Calibri"/>
              <a:buNone/>
            </a:pPr>
            <a:endParaRPr sz="1800"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endParaRPr>
          </a:p>
        </p:txBody>
      </p:sp>
      <p:pic>
        <p:nvPicPr>
          <p:cNvPr id="213" name="Google Shape;213;p10"/>
          <p:cNvPicPr preferRelativeResize="0"/>
          <p:nvPr/>
        </p:nvPicPr>
        <p:blipFill rotWithShape="1">
          <a:blip r:embed="rId3">
            <a:alphaModFix/>
          </a:blip>
          <a:srcRect/>
          <a:stretch/>
        </p:blipFill>
        <p:spPr>
          <a:xfrm>
            <a:off x="5072742" y="0"/>
            <a:ext cx="7119257" cy="6858000"/>
          </a:xfrm>
          <a:prstGeom prst="rect">
            <a:avLst/>
          </a:prstGeom>
          <a:noFill/>
          <a:ln>
            <a:noFill/>
          </a:ln>
        </p:spPr>
      </p:pic>
      <p:sp>
        <p:nvSpPr>
          <p:cNvPr id="2" name="ZoneTexte 1">
            <a:extLst>
              <a:ext uri="{FF2B5EF4-FFF2-40B4-BE49-F238E27FC236}">
                <a16:creationId xmlns:a16="http://schemas.microsoft.com/office/drawing/2014/main" id="{247C0F6A-567D-B8FF-81AC-47FB527BEA9D}"/>
              </a:ext>
            </a:extLst>
          </p:cNvPr>
          <p:cNvSpPr txBox="1"/>
          <p:nvPr/>
        </p:nvSpPr>
        <p:spPr>
          <a:xfrm>
            <a:off x="5463250" y="348108"/>
            <a:ext cx="5997229" cy="1077218"/>
          </a:xfrm>
          <a:prstGeom prst="rect">
            <a:avLst/>
          </a:prstGeom>
          <a:solidFill>
            <a:schemeClr val="bg1"/>
          </a:solidFill>
        </p:spPr>
        <p:txBody>
          <a:bodyPr wrap="square" rtlCol="0">
            <a:spAutoFit/>
          </a:bodyPr>
          <a:lstStyle/>
          <a:p>
            <a:pPr algn="l" rtl="0"/>
            <a:r>
              <a:rPr lang="es" sz="3200" b="0" i="0" u="none" baseline="0">
                <a:solidFill>
                  <a:srgbClr val="83210C"/>
                </a:solidFill>
              </a:rPr>
              <a:t>Hoja de ruta hacia la resiliencia comunitaria</a:t>
            </a:r>
            <a:endParaRPr lang="es" sz="3200" dirty="0">
              <a:solidFill>
                <a:srgbClr val="83210C"/>
              </a:solidFill>
            </a:endParaRPr>
          </a:p>
        </p:txBody>
      </p:sp>
      <p:sp>
        <p:nvSpPr>
          <p:cNvPr id="3" name="ZoneTexte 2">
            <a:extLst>
              <a:ext uri="{FF2B5EF4-FFF2-40B4-BE49-F238E27FC236}">
                <a16:creationId xmlns:a16="http://schemas.microsoft.com/office/drawing/2014/main" id="{496F6B62-676D-43FC-4B8D-24D633BA43F6}"/>
              </a:ext>
            </a:extLst>
          </p:cNvPr>
          <p:cNvSpPr txBox="1"/>
          <p:nvPr/>
        </p:nvSpPr>
        <p:spPr>
          <a:xfrm>
            <a:off x="5483126" y="1613028"/>
            <a:ext cx="4047462" cy="584775"/>
          </a:xfrm>
          <a:prstGeom prst="rect">
            <a:avLst/>
          </a:prstGeom>
          <a:solidFill>
            <a:srgbClr val="E42313"/>
          </a:solidFill>
        </p:spPr>
        <p:txBody>
          <a:bodyPr wrap="square" rtlCol="0">
            <a:spAutoFit/>
          </a:bodyPr>
          <a:lstStyle/>
          <a:p>
            <a:pPr algn="l" rtl="0"/>
            <a:r>
              <a:rPr lang="es" sz="1600" b="0" i="0" u="none" baseline="0" dirty="0">
                <a:solidFill>
                  <a:schemeClr val="bg1"/>
                </a:solidFill>
              </a:rPr>
              <a:t>Operacionalizar el marco para la resiliencia comunitaria.</a:t>
            </a:r>
            <a:endParaRPr lang="es" sz="1600" dirty="0">
              <a:solidFill>
                <a:schemeClr val="bg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11"/>
          <p:cNvSpPr/>
          <p:nvPr/>
        </p:nvSpPr>
        <p:spPr>
          <a:xfrm>
            <a:off x="-16474" y="-5347"/>
            <a:ext cx="4211052" cy="68633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225" name="Google Shape;225;p11"/>
          <p:cNvSpPr txBox="1"/>
          <p:nvPr/>
        </p:nvSpPr>
        <p:spPr>
          <a:xfrm>
            <a:off x="272142" y="1081503"/>
            <a:ext cx="3911915" cy="4494629"/>
          </a:xfrm>
          <a:prstGeom prst="rect">
            <a:avLst/>
          </a:prstGeom>
          <a:noFill/>
          <a:ln>
            <a:noFill/>
          </a:ln>
        </p:spPr>
        <p:txBody>
          <a:bodyPr spcFirstLastPara="1" wrap="square" lIns="91425" tIns="45700" rIns="91425" bIns="45700" anchor="ctr" anchorCtr="0">
            <a:noAutofit/>
          </a:bodyPr>
          <a:lstStyle/>
          <a:p>
            <a:pPr algn="l" rtl="0">
              <a:spcAft>
                <a:spcPts val="600"/>
              </a:spcAft>
              <a:buClr>
                <a:schemeClr val="lt1"/>
              </a:buClr>
              <a:buSzPts val="4400"/>
            </a:pPr>
            <a:r>
              <a:rPr lang="es" sz="3600" b="1" i="0" u="none" baseline="0">
                <a:solidFill>
                  <a:srgbClr val="F5333F"/>
                </a:solidFill>
                <a:latin typeface="Open sans" panose="020B0606030504020204" pitchFamily="34" charset="0"/>
                <a:ea typeface="Open sans" panose="020B0606030504020204" pitchFamily="34" charset="0"/>
                <a:cs typeface="+mn-cs"/>
                <a:sym typeface="Arial" panose="020B0604020202020204" pitchFamily="34" charset="0"/>
              </a:rPr>
              <a:t>Seis características de la resiliencia</a:t>
            </a:r>
            <a:endParaRPr lang="es" sz="3600" b="1" dirty="0">
              <a:solidFill>
                <a:srgbClr val="F5333F"/>
              </a:solidFill>
              <a:latin typeface="Open sans" panose="020B0606030504020204" pitchFamily="34" charset="0"/>
              <a:ea typeface="Open sans" panose="020B0606030504020204" pitchFamily="34" charset="0"/>
              <a:cs typeface="+mn-cs"/>
              <a:sym typeface="Arial" panose="020B0604020202020204" pitchFamily="34" charset="0"/>
            </a:endParaRPr>
          </a:p>
        </p:txBody>
      </p:sp>
      <p:sp>
        <p:nvSpPr>
          <p:cNvPr id="226" name="Google Shape;226;p11"/>
          <p:cNvSpPr txBox="1"/>
          <p:nvPr/>
        </p:nvSpPr>
        <p:spPr>
          <a:xfrm>
            <a:off x="4727575" y="1314905"/>
            <a:ext cx="593725"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 sz="4800" b="1" i="0" u="none" baseline="0">
                <a:solidFill>
                  <a:srgbClr val="E42D38"/>
                </a:solidFill>
                <a:latin typeface="Open sans" panose="020B0606030504020204" pitchFamily="34" charset="0"/>
                <a:ea typeface="Open sans" panose="020B0606030504020204" pitchFamily="34" charset="0"/>
                <a:cs typeface="+mn-cs"/>
                <a:sym typeface="Arial" panose="020B0604020202020204" pitchFamily="34" charset="0"/>
              </a:rPr>
              <a:t>1</a:t>
            </a:r>
            <a:endParaRPr lang="es" dirty="0">
              <a:latin typeface="Open sans" panose="020B0606030504020204" pitchFamily="34" charset="0"/>
              <a:ea typeface="Open sans" panose="020B0606030504020204" pitchFamily="34" charset="0"/>
              <a:cs typeface="+mn-cs"/>
              <a:sym typeface="Arial" panose="020B0604020202020204" pitchFamily="34" charset="0"/>
            </a:endParaRPr>
          </a:p>
        </p:txBody>
      </p:sp>
      <p:sp>
        <p:nvSpPr>
          <p:cNvPr id="227" name="Google Shape;227;p11"/>
          <p:cNvSpPr txBox="1"/>
          <p:nvPr/>
        </p:nvSpPr>
        <p:spPr>
          <a:xfrm>
            <a:off x="8362546" y="1319153"/>
            <a:ext cx="593725"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 sz="4800" b="1" i="0" u="none" baseline="0">
                <a:solidFill>
                  <a:srgbClr val="E42D38"/>
                </a:solidFill>
                <a:latin typeface="Open sans" panose="020B0606030504020204" pitchFamily="34" charset="0"/>
                <a:ea typeface="Open sans" panose="020B0606030504020204" pitchFamily="34" charset="0"/>
                <a:cs typeface="+mn-cs"/>
                <a:sym typeface="Arial" panose="020B0604020202020204" pitchFamily="34" charset="0"/>
              </a:rPr>
              <a:t>2</a:t>
            </a:r>
            <a:endParaRPr lang="es" dirty="0">
              <a:latin typeface="Open sans" panose="020B0606030504020204" pitchFamily="34" charset="0"/>
              <a:ea typeface="Open sans" panose="020B0606030504020204" pitchFamily="34" charset="0"/>
              <a:cs typeface="+mn-cs"/>
              <a:sym typeface="Arial" panose="020B0604020202020204" pitchFamily="34" charset="0"/>
            </a:endParaRPr>
          </a:p>
        </p:txBody>
      </p:sp>
      <p:sp>
        <p:nvSpPr>
          <p:cNvPr id="228" name="Google Shape;228;p11"/>
          <p:cNvSpPr txBox="1"/>
          <p:nvPr/>
        </p:nvSpPr>
        <p:spPr>
          <a:xfrm>
            <a:off x="4727575" y="3015897"/>
            <a:ext cx="593725"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 sz="4800" b="1" i="0" u="none" baseline="0">
                <a:solidFill>
                  <a:srgbClr val="E42D38"/>
                </a:solidFill>
                <a:latin typeface="Open sans" panose="020B0606030504020204" pitchFamily="34" charset="0"/>
                <a:ea typeface="Open sans" panose="020B0606030504020204" pitchFamily="34" charset="0"/>
                <a:cs typeface="+mn-cs"/>
                <a:sym typeface="Arial" panose="020B0604020202020204" pitchFamily="34" charset="0"/>
              </a:rPr>
              <a:t>3</a:t>
            </a:r>
            <a:endParaRPr lang="es" dirty="0">
              <a:latin typeface="Open sans" panose="020B0606030504020204" pitchFamily="34" charset="0"/>
              <a:ea typeface="Open sans" panose="020B0606030504020204" pitchFamily="34" charset="0"/>
              <a:cs typeface="+mn-cs"/>
              <a:sym typeface="Arial" panose="020B0604020202020204" pitchFamily="34" charset="0"/>
            </a:endParaRPr>
          </a:p>
        </p:txBody>
      </p:sp>
      <p:sp>
        <p:nvSpPr>
          <p:cNvPr id="229" name="Google Shape;229;p11"/>
          <p:cNvSpPr txBox="1"/>
          <p:nvPr/>
        </p:nvSpPr>
        <p:spPr>
          <a:xfrm>
            <a:off x="8362546" y="3015897"/>
            <a:ext cx="593725"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 sz="4800" b="1" i="0" u="none" baseline="0">
                <a:solidFill>
                  <a:srgbClr val="E42D38"/>
                </a:solidFill>
                <a:latin typeface="Open sans" panose="020B0606030504020204" pitchFamily="34" charset="0"/>
                <a:ea typeface="Open sans" panose="020B0606030504020204" pitchFamily="34" charset="0"/>
                <a:cs typeface="+mn-cs"/>
                <a:sym typeface="Arial" panose="020B0604020202020204" pitchFamily="34" charset="0"/>
              </a:rPr>
              <a:t>4</a:t>
            </a:r>
            <a:endParaRPr lang="es" dirty="0">
              <a:latin typeface="Open sans" panose="020B0606030504020204" pitchFamily="34" charset="0"/>
              <a:ea typeface="Open sans" panose="020B0606030504020204" pitchFamily="34" charset="0"/>
              <a:cs typeface="+mn-cs"/>
              <a:sym typeface="Arial" panose="020B0604020202020204" pitchFamily="34" charset="0"/>
            </a:endParaRPr>
          </a:p>
        </p:txBody>
      </p:sp>
      <p:sp>
        <p:nvSpPr>
          <p:cNvPr id="230" name="Google Shape;230;p11"/>
          <p:cNvSpPr txBox="1"/>
          <p:nvPr/>
        </p:nvSpPr>
        <p:spPr>
          <a:xfrm>
            <a:off x="5281612" y="1314905"/>
            <a:ext cx="2638425" cy="92328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 sz="1800" b="0" i="0" u="none" baseline="0">
                <a:solidFill>
                  <a:schemeClr val="dk1"/>
                </a:solidFill>
                <a:latin typeface="Open sans" panose="020B0606030504020204" pitchFamily="34" charset="0"/>
                <a:ea typeface="Open sans" panose="020B0606030504020204" pitchFamily="34" charset="0"/>
                <a:cs typeface="+mn-cs"/>
                <a:sym typeface="Arial" panose="020B0604020202020204" pitchFamily="34" charset="0"/>
              </a:rPr>
              <a:t>Conocedora y sana, y puede satisfacer sus necesidades básicas.</a:t>
            </a:r>
            <a:endParaRPr lang="es" dirty="0">
              <a:latin typeface="Open sans" panose="020B0606030504020204" pitchFamily="34" charset="0"/>
              <a:ea typeface="Open sans" panose="020B0606030504020204" pitchFamily="34" charset="0"/>
              <a:cs typeface="+mn-cs"/>
              <a:sym typeface="Arial" panose="020B0604020202020204" pitchFamily="34" charset="0"/>
            </a:endParaRPr>
          </a:p>
        </p:txBody>
      </p:sp>
      <p:sp>
        <p:nvSpPr>
          <p:cNvPr id="231" name="Google Shape;231;p11"/>
          <p:cNvSpPr txBox="1"/>
          <p:nvPr/>
        </p:nvSpPr>
        <p:spPr>
          <a:xfrm>
            <a:off x="9007071" y="1545737"/>
            <a:ext cx="224472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 sz="1800" b="0" i="0" u="none" baseline="0">
                <a:solidFill>
                  <a:schemeClr val="dk1"/>
                </a:solidFill>
                <a:latin typeface="Open sans" panose="020B0606030504020204" pitchFamily="34" charset="0"/>
                <a:ea typeface="Open sans" panose="020B0606030504020204" pitchFamily="34" charset="0"/>
                <a:cs typeface="+mn-cs"/>
                <a:sym typeface="Arial" panose="020B0604020202020204" pitchFamily="34" charset="0"/>
              </a:rPr>
              <a:t>Está socialmente cohesionada.</a:t>
            </a:r>
            <a:endParaRPr lang="es" dirty="0">
              <a:latin typeface="Open sans" panose="020B0606030504020204" pitchFamily="34" charset="0"/>
              <a:ea typeface="Open sans" panose="020B0606030504020204" pitchFamily="34" charset="0"/>
              <a:cs typeface="+mn-cs"/>
              <a:sym typeface="Arial" panose="020B0604020202020204" pitchFamily="34" charset="0"/>
            </a:endParaRPr>
          </a:p>
        </p:txBody>
      </p:sp>
      <p:sp>
        <p:nvSpPr>
          <p:cNvPr id="232" name="Google Shape;232;p11"/>
          <p:cNvSpPr txBox="1"/>
          <p:nvPr/>
        </p:nvSpPr>
        <p:spPr>
          <a:xfrm>
            <a:off x="5281611" y="3246729"/>
            <a:ext cx="2638426"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 sz="1800" b="0" i="0" u="none" baseline="0">
                <a:solidFill>
                  <a:schemeClr val="dk1"/>
                </a:solidFill>
                <a:latin typeface="Open sans" panose="020B0606030504020204" pitchFamily="34" charset="0"/>
                <a:ea typeface="Open sans" panose="020B0606030504020204" pitchFamily="34" charset="0"/>
                <a:cs typeface="+mn-cs"/>
                <a:sym typeface="Arial" panose="020B0604020202020204" pitchFamily="34" charset="0"/>
              </a:rPr>
              <a:t>Oportunidades económicas.</a:t>
            </a:r>
            <a:endParaRPr lang="es" dirty="0">
              <a:latin typeface="Open sans" panose="020B0606030504020204" pitchFamily="34" charset="0"/>
              <a:ea typeface="Open sans" panose="020B0606030504020204" pitchFamily="34" charset="0"/>
              <a:cs typeface="+mn-cs"/>
              <a:sym typeface="Arial" panose="020B0604020202020204" pitchFamily="34" charset="0"/>
            </a:endParaRPr>
          </a:p>
        </p:txBody>
      </p:sp>
      <p:sp>
        <p:nvSpPr>
          <p:cNvPr id="233" name="Google Shape;233;p11"/>
          <p:cNvSpPr txBox="1"/>
          <p:nvPr/>
        </p:nvSpPr>
        <p:spPr>
          <a:xfrm>
            <a:off x="8919870" y="3074230"/>
            <a:ext cx="2892428" cy="92328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 sz="1800" b="0" i="0" u="none" baseline="0">
                <a:solidFill>
                  <a:schemeClr val="dk1"/>
                </a:solidFill>
                <a:latin typeface="Open sans" panose="020B0606030504020204" pitchFamily="34" charset="0"/>
                <a:ea typeface="Open sans" panose="020B0606030504020204" pitchFamily="34" charset="0"/>
                <a:cs typeface="+mn-cs"/>
                <a:sym typeface="Arial" panose="020B0604020202020204" pitchFamily="34" charset="0"/>
              </a:rPr>
              <a:t>Infraestructuras y servicios bien mantenidos y accesibles.</a:t>
            </a:r>
            <a:endParaRPr lang="es" dirty="0">
              <a:latin typeface="Open sans" panose="020B0606030504020204" pitchFamily="34" charset="0"/>
              <a:ea typeface="Open sans" panose="020B0606030504020204" pitchFamily="34" charset="0"/>
              <a:cs typeface="+mn-cs"/>
              <a:sym typeface="Arial" panose="020B0604020202020204" pitchFamily="34" charset="0"/>
            </a:endParaRPr>
          </a:p>
        </p:txBody>
      </p:sp>
      <p:sp>
        <p:nvSpPr>
          <p:cNvPr id="234" name="Google Shape;234;p11"/>
          <p:cNvSpPr txBox="1"/>
          <p:nvPr/>
        </p:nvSpPr>
        <p:spPr>
          <a:xfrm>
            <a:off x="4727575" y="4716889"/>
            <a:ext cx="593725"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 sz="4800" b="1" i="0" u="none" baseline="0">
                <a:solidFill>
                  <a:srgbClr val="E42D38"/>
                </a:solidFill>
                <a:latin typeface="Open sans" panose="020B0606030504020204" pitchFamily="34" charset="0"/>
                <a:ea typeface="Open sans" panose="020B0606030504020204" pitchFamily="34" charset="0"/>
                <a:cs typeface="+mn-cs"/>
                <a:sym typeface="Arial" panose="020B0604020202020204" pitchFamily="34" charset="0"/>
              </a:rPr>
              <a:t>5</a:t>
            </a:r>
            <a:endParaRPr lang="es" dirty="0">
              <a:latin typeface="Open sans" panose="020B0606030504020204" pitchFamily="34" charset="0"/>
              <a:ea typeface="Open sans" panose="020B0606030504020204" pitchFamily="34" charset="0"/>
              <a:cs typeface="+mn-cs"/>
              <a:sym typeface="Arial" panose="020B0604020202020204" pitchFamily="34" charset="0"/>
            </a:endParaRPr>
          </a:p>
        </p:txBody>
      </p:sp>
      <p:sp>
        <p:nvSpPr>
          <p:cNvPr id="235" name="Google Shape;235;p11"/>
          <p:cNvSpPr txBox="1"/>
          <p:nvPr/>
        </p:nvSpPr>
        <p:spPr>
          <a:xfrm>
            <a:off x="8362546" y="4716889"/>
            <a:ext cx="593725"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 sz="4800" b="1" i="0" u="none" baseline="0">
                <a:solidFill>
                  <a:srgbClr val="E42D38"/>
                </a:solidFill>
                <a:latin typeface="Open sans" panose="020B0606030504020204" pitchFamily="34" charset="0"/>
                <a:ea typeface="Open sans" panose="020B0606030504020204" pitchFamily="34" charset="0"/>
                <a:cs typeface="+mn-cs"/>
                <a:sym typeface="Arial" panose="020B0604020202020204" pitchFamily="34" charset="0"/>
              </a:rPr>
              <a:t>6</a:t>
            </a:r>
            <a:endParaRPr lang="es" dirty="0">
              <a:latin typeface="Open sans" panose="020B0606030504020204" pitchFamily="34" charset="0"/>
              <a:ea typeface="Open sans" panose="020B0606030504020204" pitchFamily="34" charset="0"/>
              <a:cs typeface="+mn-cs"/>
              <a:sym typeface="Arial" panose="020B0604020202020204" pitchFamily="34" charset="0"/>
            </a:endParaRPr>
          </a:p>
        </p:txBody>
      </p:sp>
      <p:sp>
        <p:nvSpPr>
          <p:cNvPr id="236" name="Google Shape;236;p11"/>
          <p:cNvSpPr txBox="1"/>
          <p:nvPr/>
        </p:nvSpPr>
        <p:spPr>
          <a:xfrm>
            <a:off x="5346700" y="4809220"/>
            <a:ext cx="2168525"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 sz="1800" b="0" i="0" u="none" baseline="0">
                <a:solidFill>
                  <a:schemeClr val="dk1"/>
                </a:solidFill>
                <a:latin typeface="Open sans" panose="020B0606030504020204" pitchFamily="34" charset="0"/>
                <a:ea typeface="Open sans" panose="020B0606030504020204" pitchFamily="34" charset="0"/>
                <a:cs typeface="+mn-cs"/>
                <a:sym typeface="Arial" panose="020B0604020202020204" pitchFamily="34" charset="0"/>
              </a:rPr>
              <a:t>Puede gestionar sus recursos naturales.</a:t>
            </a:r>
            <a:endParaRPr lang="es" dirty="0">
              <a:latin typeface="Open sans" panose="020B0606030504020204" pitchFamily="34" charset="0"/>
              <a:ea typeface="Open sans" panose="020B0606030504020204" pitchFamily="34" charset="0"/>
              <a:cs typeface="+mn-cs"/>
              <a:sym typeface="Arial" panose="020B0604020202020204" pitchFamily="34" charset="0"/>
            </a:endParaRPr>
          </a:p>
        </p:txBody>
      </p:sp>
      <p:sp>
        <p:nvSpPr>
          <p:cNvPr id="237" name="Google Shape;237;p11"/>
          <p:cNvSpPr txBox="1"/>
          <p:nvPr/>
        </p:nvSpPr>
        <p:spPr>
          <a:xfrm>
            <a:off x="9007071" y="4947720"/>
            <a:ext cx="164822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 sz="1800" b="0" i="0" u="none" baseline="0">
                <a:solidFill>
                  <a:schemeClr val="dk1"/>
                </a:solidFill>
                <a:latin typeface="Open sans" panose="020B0606030504020204" pitchFamily="34" charset="0"/>
                <a:ea typeface="Open sans" panose="020B0606030504020204" pitchFamily="34" charset="0"/>
                <a:cs typeface="+mn-cs"/>
                <a:sym typeface="Arial" panose="020B0604020202020204" pitchFamily="34" charset="0"/>
              </a:rPr>
              <a:t>Está conectada.</a:t>
            </a:r>
            <a:endParaRPr lang="es" dirty="0">
              <a:latin typeface="Open sans" panose="020B0606030504020204" pitchFamily="34" charset="0"/>
              <a:ea typeface="Open sans" panose="020B0606030504020204" pitchFamily="34" charset="0"/>
              <a:cs typeface="+mn-cs"/>
              <a:sym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2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3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2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3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3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3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3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6" grpId="0"/>
      <p:bldP spid="227" grpId="0"/>
      <p:bldP spid="228" grpId="0"/>
      <p:bldP spid="229" grpId="0"/>
      <p:bldP spid="230" grpId="0"/>
      <p:bldP spid="231" grpId="0"/>
      <p:bldP spid="232" grpId="0"/>
      <p:bldP spid="233" grpId="0"/>
      <p:bldP spid="234" grpId="0"/>
      <p:bldP spid="235" grpId="0"/>
      <p:bldP spid="236" grpId="0"/>
      <p:bldP spid="23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g1f4e18404b9_0_0"/>
          <p:cNvSpPr/>
          <p:nvPr/>
        </p:nvSpPr>
        <p:spPr>
          <a:xfrm>
            <a:off x="-16475" y="-5348"/>
            <a:ext cx="4532375" cy="68633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249" name="Google Shape;249;g1f4e18404b9_0_0"/>
          <p:cNvSpPr txBox="1"/>
          <p:nvPr/>
        </p:nvSpPr>
        <p:spPr>
          <a:xfrm>
            <a:off x="304800" y="795282"/>
            <a:ext cx="4121449" cy="44946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600"/>
              </a:spcAft>
              <a:buClr>
                <a:schemeClr val="lt1"/>
              </a:buClr>
              <a:buSzPts val="4400"/>
              <a:buFont typeface="Arial"/>
              <a:buNone/>
            </a:pPr>
            <a:r>
              <a:rPr lang="es" sz="3600" b="1" i="0" u="none" baseline="0" dirty="0">
                <a:solidFill>
                  <a:srgbClr val="F5333F">
                    <a:lumMod val="100000"/>
                  </a:srgbClr>
                </a:solidFill>
                <a:latin typeface="Open sans" panose="020B0606030504020204" pitchFamily="34" charset="0"/>
                <a:ea typeface="Open sans" panose="020B0606030504020204" pitchFamily="34" charset="0"/>
                <a:cs typeface="+mn-cs"/>
                <a:sym typeface="Arial" panose="020B0604020202020204" pitchFamily="34" charset="0"/>
              </a:rPr>
              <a:t>11 dimensiones de las características de la </a:t>
            </a:r>
            <a:r>
              <a:rPr lang="es" sz="3600" b="1" i="0" u="none" baseline="0" dirty="0">
                <a:solidFill>
                  <a:srgbClr val="F5333F"/>
                </a:solidFill>
                <a:latin typeface="Open sans" panose="020B0606030504020204" pitchFamily="34" charset="0"/>
                <a:ea typeface="Open sans" panose="020B0606030504020204" pitchFamily="34" charset="0"/>
                <a:cs typeface="+mn-cs"/>
                <a:sym typeface="Arial" panose="020B0604020202020204" pitchFamily="34" charset="0"/>
              </a:rPr>
              <a:t>resiliencia</a:t>
            </a:r>
            <a:endParaRPr lang="es" sz="3600" dirty="0">
              <a:solidFill>
                <a:srgbClr val="F5333F">
                  <a:lumMod val="100000"/>
                </a:srgbClr>
              </a:solidFill>
              <a:latin typeface="Open sans" panose="020B0606030504020204" pitchFamily="34" charset="0"/>
              <a:ea typeface="Open sans" panose="020B0606030504020204" pitchFamily="34" charset="0"/>
              <a:cs typeface="+mn-cs"/>
              <a:sym typeface="Arial" panose="020B0604020202020204" pitchFamily="34" charset="0"/>
            </a:endParaRPr>
          </a:p>
        </p:txBody>
      </p:sp>
      <p:pic>
        <p:nvPicPr>
          <p:cNvPr id="250" name="Google Shape;250;g1f4e18404b9_0_0"/>
          <p:cNvPicPr preferRelativeResize="0"/>
          <p:nvPr/>
        </p:nvPicPr>
        <p:blipFill>
          <a:blip r:embed="rId3">
            <a:alphaModFix/>
          </a:blip>
          <a:stretch>
            <a:fillRect/>
          </a:stretch>
        </p:blipFill>
        <p:spPr>
          <a:xfrm>
            <a:off x="4515901" y="-5350"/>
            <a:ext cx="7676100" cy="6863346"/>
          </a:xfrm>
          <a:prstGeom prst="rect">
            <a:avLst/>
          </a:prstGeom>
          <a:noFill/>
          <a:ln>
            <a:noFill/>
          </a:ln>
        </p:spPr>
      </p:pic>
      <p:sp>
        <p:nvSpPr>
          <p:cNvPr id="2" name="ZoneTexte 1">
            <a:extLst>
              <a:ext uri="{FF2B5EF4-FFF2-40B4-BE49-F238E27FC236}">
                <a16:creationId xmlns:a16="http://schemas.microsoft.com/office/drawing/2014/main" id="{42C97329-80D8-7D6F-F77F-5DF7A09842BE}"/>
              </a:ext>
            </a:extLst>
          </p:cNvPr>
          <p:cNvSpPr txBox="1"/>
          <p:nvPr/>
        </p:nvSpPr>
        <p:spPr>
          <a:xfrm>
            <a:off x="4552911" y="75301"/>
            <a:ext cx="2538805" cy="783255"/>
          </a:xfrm>
          <a:prstGeom prst="rect">
            <a:avLst/>
          </a:prstGeom>
          <a:solidFill>
            <a:srgbClr val="C02327"/>
          </a:solidFill>
        </p:spPr>
        <p:txBody>
          <a:bodyPr wrap="square" tIns="144000" bIns="144000" rtlCol="0">
            <a:spAutoFit/>
          </a:bodyPr>
          <a:lstStyle/>
          <a:p>
            <a:pPr algn="l" rtl="0"/>
            <a:r>
              <a:rPr lang="es" sz="1600" b="0" i="0" u="none" baseline="0">
                <a:solidFill>
                  <a:schemeClr val="bg1"/>
                </a:solidFill>
                <a:latin typeface="Arial" panose="020B0604020202020204" pitchFamily="34" charset="0"/>
                <a:cs typeface="+mn-cs"/>
                <a:sym typeface="Arial" panose="020B0604020202020204" pitchFamily="34" charset="0"/>
              </a:rPr>
              <a:t>Seis características de una comunidad resiliente.</a:t>
            </a:r>
            <a:endParaRPr lang="es" sz="1600" dirty="0">
              <a:solidFill>
                <a:schemeClr val="bg1"/>
              </a:solidFill>
              <a:latin typeface="Arial" panose="020B0604020202020204" pitchFamily="34" charset="0"/>
              <a:cs typeface="+mn-cs"/>
              <a:sym typeface="Arial" panose="020B0604020202020204" pitchFamily="34" charset="0"/>
            </a:endParaRPr>
          </a:p>
        </p:txBody>
      </p:sp>
      <p:sp>
        <p:nvSpPr>
          <p:cNvPr id="3" name="ZoneTexte 2">
            <a:extLst>
              <a:ext uri="{FF2B5EF4-FFF2-40B4-BE49-F238E27FC236}">
                <a16:creationId xmlns:a16="http://schemas.microsoft.com/office/drawing/2014/main" id="{4BBE4913-0300-69A0-E205-490EB66EFCAA}"/>
              </a:ext>
            </a:extLst>
          </p:cNvPr>
          <p:cNvSpPr txBox="1"/>
          <p:nvPr/>
        </p:nvSpPr>
        <p:spPr>
          <a:xfrm>
            <a:off x="7509644" y="71210"/>
            <a:ext cx="2538805" cy="783255"/>
          </a:xfrm>
          <a:prstGeom prst="rect">
            <a:avLst/>
          </a:prstGeom>
          <a:solidFill>
            <a:srgbClr val="C02327"/>
          </a:solidFill>
        </p:spPr>
        <p:txBody>
          <a:bodyPr wrap="square" tIns="144000" bIns="144000" rtlCol="0">
            <a:spAutoFit/>
          </a:bodyPr>
          <a:lstStyle/>
          <a:p>
            <a:pPr algn="l" rtl="0"/>
            <a:r>
              <a:rPr lang="es" sz="1600" b="0" i="0" u="none" baseline="0" dirty="0">
                <a:solidFill>
                  <a:schemeClr val="bg1"/>
                </a:solidFill>
                <a:latin typeface="Arial" panose="020B0604020202020204" pitchFamily="34" charset="0"/>
                <a:cs typeface="+mn-cs"/>
                <a:sym typeface="Arial" panose="020B0604020202020204" pitchFamily="34" charset="0"/>
              </a:rPr>
              <a:t>Once dimensiones de la resiliencia comunitaria</a:t>
            </a:r>
            <a:endParaRPr lang="es" sz="1600" dirty="0">
              <a:solidFill>
                <a:schemeClr val="bg1"/>
              </a:solidFill>
              <a:latin typeface="Arial" panose="020B0604020202020204" pitchFamily="34" charset="0"/>
              <a:cs typeface="+mn-cs"/>
              <a:sym typeface="Arial" panose="020B0604020202020204" pitchFamily="34" charset="0"/>
            </a:endParaRPr>
          </a:p>
        </p:txBody>
      </p:sp>
      <p:sp>
        <p:nvSpPr>
          <p:cNvPr id="4" name="ZoneTexte 3">
            <a:extLst>
              <a:ext uri="{FF2B5EF4-FFF2-40B4-BE49-F238E27FC236}">
                <a16:creationId xmlns:a16="http://schemas.microsoft.com/office/drawing/2014/main" id="{E77048E6-D033-C567-913D-F5CD06947E1C}"/>
              </a:ext>
            </a:extLst>
          </p:cNvPr>
          <p:cNvSpPr txBox="1"/>
          <p:nvPr/>
        </p:nvSpPr>
        <p:spPr>
          <a:xfrm>
            <a:off x="4552911" y="1089814"/>
            <a:ext cx="2805320" cy="1368030"/>
          </a:xfrm>
          <a:prstGeom prst="rect">
            <a:avLst/>
          </a:prstGeom>
          <a:solidFill>
            <a:srgbClr val="E8E4E1"/>
          </a:solidFill>
        </p:spPr>
        <p:txBody>
          <a:bodyPr wrap="square" tIns="144000" bIns="144000" rtlCol="0">
            <a:spAutoFit/>
          </a:bodyPr>
          <a:lstStyle/>
          <a:p>
            <a:pPr algn="l" rtl="0"/>
            <a:r>
              <a:rPr lang="es" b="0" i="0" u="none" baseline="0">
                <a:solidFill>
                  <a:schemeClr val="tx1"/>
                </a:solidFill>
                <a:latin typeface="Arial" panose="020B0604020202020204" pitchFamily="34" charset="0"/>
                <a:cs typeface="+mn-cs"/>
                <a:sym typeface="Arial" panose="020B0604020202020204" pitchFamily="34" charset="0"/>
              </a:rPr>
              <a:t>1. Una comunidad resiliente conoce sus riesgos, goza de buena salud y puede satisfacer sus necesidades básicas en cuanto a refugio, alimentos y agua y saneamiento.</a:t>
            </a:r>
            <a:endParaRPr lang="es" dirty="0">
              <a:solidFill>
                <a:schemeClr val="tx1"/>
              </a:solidFill>
              <a:latin typeface="Arial" panose="020B0604020202020204" pitchFamily="34" charset="0"/>
              <a:cs typeface="+mn-cs"/>
              <a:sym typeface="Arial" panose="020B0604020202020204" pitchFamily="34" charset="0"/>
            </a:endParaRPr>
          </a:p>
        </p:txBody>
      </p:sp>
      <p:sp>
        <p:nvSpPr>
          <p:cNvPr id="5" name="ZoneTexte 4">
            <a:extLst>
              <a:ext uri="{FF2B5EF4-FFF2-40B4-BE49-F238E27FC236}">
                <a16:creationId xmlns:a16="http://schemas.microsoft.com/office/drawing/2014/main" id="{272409DF-5667-3D26-A51F-58177FF091AE}"/>
              </a:ext>
            </a:extLst>
          </p:cNvPr>
          <p:cNvSpPr txBox="1"/>
          <p:nvPr/>
        </p:nvSpPr>
        <p:spPr>
          <a:xfrm>
            <a:off x="8050939" y="1089814"/>
            <a:ext cx="4051413" cy="937143"/>
          </a:xfrm>
          <a:prstGeom prst="rect">
            <a:avLst/>
          </a:prstGeom>
          <a:solidFill>
            <a:srgbClr val="E8E4E1"/>
          </a:solidFill>
        </p:spPr>
        <p:txBody>
          <a:bodyPr wrap="square" tIns="144000" bIns="144000" rtlCol="0">
            <a:spAutoFit/>
          </a:bodyPr>
          <a:lstStyle/>
          <a:p>
            <a:pPr algn="l" rtl="0"/>
            <a:r>
              <a:rPr lang="es" b="0" i="0" u="none" baseline="0">
                <a:solidFill>
                  <a:srgbClr val="C02327"/>
                </a:solidFill>
                <a:latin typeface="Arial" panose="020B0604020202020204" pitchFamily="34" charset="0"/>
                <a:cs typeface="+mn-cs"/>
                <a:sym typeface="Arial" panose="020B0604020202020204" pitchFamily="34" charset="0"/>
              </a:rPr>
              <a:t>1. Gestión de riesgos</a:t>
            </a:r>
          </a:p>
          <a:p>
            <a:pPr algn="l" rtl="0"/>
            <a:r>
              <a:rPr lang="es" b="0" i="0" u="none" baseline="0">
                <a:solidFill>
                  <a:schemeClr val="tx1"/>
                </a:solidFill>
                <a:latin typeface="Arial" panose="020B0604020202020204" pitchFamily="34" charset="0"/>
                <a:cs typeface="+mn-cs"/>
                <a:sym typeface="Arial" panose="020B0604020202020204" pitchFamily="34" charset="0"/>
              </a:rPr>
              <a:t>Una comunidad resiliente conoce y gestiona sus riesgos.</a:t>
            </a:r>
            <a:endParaRPr lang="es" dirty="0">
              <a:solidFill>
                <a:schemeClr val="tx1"/>
              </a:solidFill>
              <a:latin typeface="Arial" panose="020B0604020202020204" pitchFamily="34" charset="0"/>
              <a:cs typeface="+mn-cs"/>
              <a:sym typeface="Arial" panose="020B0604020202020204" pitchFamily="34" charset="0"/>
            </a:endParaRPr>
          </a:p>
        </p:txBody>
      </p:sp>
      <p:sp>
        <p:nvSpPr>
          <p:cNvPr id="6" name="ZoneTexte 5">
            <a:extLst>
              <a:ext uri="{FF2B5EF4-FFF2-40B4-BE49-F238E27FC236}">
                <a16:creationId xmlns:a16="http://schemas.microsoft.com/office/drawing/2014/main" id="{50D9C1D5-AD82-784B-0631-7D249E521DB2}"/>
              </a:ext>
            </a:extLst>
          </p:cNvPr>
          <p:cNvSpPr txBox="1"/>
          <p:nvPr/>
        </p:nvSpPr>
        <p:spPr>
          <a:xfrm>
            <a:off x="8050938" y="2681732"/>
            <a:ext cx="4051413" cy="721700"/>
          </a:xfrm>
          <a:prstGeom prst="rect">
            <a:avLst/>
          </a:prstGeom>
          <a:solidFill>
            <a:srgbClr val="E8E4E1"/>
          </a:solidFill>
        </p:spPr>
        <p:txBody>
          <a:bodyPr wrap="square" tIns="144000" bIns="144000" rtlCol="0">
            <a:spAutoFit/>
          </a:bodyPr>
          <a:lstStyle/>
          <a:p>
            <a:pPr algn="l" rtl="0"/>
            <a:r>
              <a:rPr lang="es" b="0" i="0" u="none" baseline="0">
                <a:solidFill>
                  <a:srgbClr val="C02327"/>
                </a:solidFill>
                <a:latin typeface="Arial" panose="020B0604020202020204" pitchFamily="34" charset="0"/>
                <a:cs typeface="+mn-cs"/>
                <a:sym typeface="Arial" panose="020B0604020202020204" pitchFamily="34" charset="0"/>
              </a:rPr>
              <a:t>2. Salud</a:t>
            </a:r>
          </a:p>
          <a:p>
            <a:pPr algn="l" rtl="0"/>
            <a:r>
              <a:rPr lang="es" b="0" i="0" u="none" baseline="0">
                <a:solidFill>
                  <a:schemeClr val="tx1"/>
                </a:solidFill>
                <a:latin typeface="Arial" panose="020B0604020202020204" pitchFamily="34" charset="0"/>
                <a:cs typeface="+mn-cs"/>
                <a:sym typeface="Arial" panose="020B0604020202020204" pitchFamily="34" charset="0"/>
              </a:rPr>
              <a:t>Una comunidad resiliente es saludable.</a:t>
            </a:r>
            <a:endParaRPr lang="es" dirty="0">
              <a:solidFill>
                <a:schemeClr val="tx1"/>
              </a:solidFill>
              <a:latin typeface="Arial" panose="020B0604020202020204" pitchFamily="34" charset="0"/>
              <a:cs typeface="+mn-cs"/>
              <a:sym typeface="Arial" panose="020B0604020202020204" pitchFamily="34" charset="0"/>
            </a:endParaRPr>
          </a:p>
        </p:txBody>
      </p:sp>
      <p:sp>
        <p:nvSpPr>
          <p:cNvPr id="7" name="ZoneTexte 6">
            <a:extLst>
              <a:ext uri="{FF2B5EF4-FFF2-40B4-BE49-F238E27FC236}">
                <a16:creationId xmlns:a16="http://schemas.microsoft.com/office/drawing/2014/main" id="{0AA201CC-47B5-581B-36DB-02D5C59C29BE}"/>
              </a:ext>
            </a:extLst>
          </p:cNvPr>
          <p:cNvSpPr txBox="1"/>
          <p:nvPr/>
        </p:nvSpPr>
        <p:spPr>
          <a:xfrm>
            <a:off x="8050937" y="3589635"/>
            <a:ext cx="4051413" cy="937143"/>
          </a:xfrm>
          <a:prstGeom prst="rect">
            <a:avLst/>
          </a:prstGeom>
          <a:solidFill>
            <a:srgbClr val="E8E4E1"/>
          </a:solidFill>
        </p:spPr>
        <p:txBody>
          <a:bodyPr wrap="square" tIns="144000" bIns="144000" rtlCol="0">
            <a:spAutoFit/>
          </a:bodyPr>
          <a:lstStyle/>
          <a:p>
            <a:pPr algn="l" rtl="0"/>
            <a:r>
              <a:rPr lang="es" b="0" i="0" u="none" baseline="0">
                <a:solidFill>
                  <a:srgbClr val="C02327"/>
                </a:solidFill>
                <a:latin typeface="Arial" panose="020B0604020202020204" pitchFamily="34" charset="0"/>
                <a:cs typeface="+mn-cs"/>
                <a:sym typeface="Arial" panose="020B0604020202020204" pitchFamily="34" charset="0"/>
              </a:rPr>
              <a:t>3. Agua y saneamiento</a:t>
            </a:r>
          </a:p>
          <a:p>
            <a:pPr algn="l" rtl="0"/>
            <a:r>
              <a:rPr lang="es" b="0" i="0" u="none" baseline="0">
                <a:solidFill>
                  <a:schemeClr val="tx1"/>
                </a:solidFill>
                <a:latin typeface="Arial" panose="020B0604020202020204" pitchFamily="34" charset="0"/>
                <a:cs typeface="+mn-cs"/>
                <a:sym typeface="Arial" panose="020B0604020202020204" pitchFamily="34" charset="0"/>
              </a:rPr>
              <a:t>Una comunidad resiliente puede satisfacer sus necesidades básicas de agua y saneamiento.</a:t>
            </a:r>
            <a:endParaRPr lang="es" dirty="0">
              <a:solidFill>
                <a:schemeClr val="tx1"/>
              </a:solidFill>
              <a:latin typeface="Arial" panose="020B0604020202020204" pitchFamily="34" charset="0"/>
              <a:cs typeface="+mn-cs"/>
              <a:sym typeface="Arial" panose="020B0604020202020204" pitchFamily="34" charset="0"/>
            </a:endParaRPr>
          </a:p>
        </p:txBody>
      </p:sp>
      <p:sp>
        <p:nvSpPr>
          <p:cNvPr id="8" name="ZoneTexte 7">
            <a:extLst>
              <a:ext uri="{FF2B5EF4-FFF2-40B4-BE49-F238E27FC236}">
                <a16:creationId xmlns:a16="http://schemas.microsoft.com/office/drawing/2014/main" id="{A03771B7-09C2-4729-C762-3A09AC029E9F}"/>
              </a:ext>
            </a:extLst>
          </p:cNvPr>
          <p:cNvSpPr txBox="1"/>
          <p:nvPr/>
        </p:nvSpPr>
        <p:spPr>
          <a:xfrm>
            <a:off x="8050937" y="4841574"/>
            <a:ext cx="4051413" cy="937143"/>
          </a:xfrm>
          <a:prstGeom prst="rect">
            <a:avLst/>
          </a:prstGeom>
          <a:solidFill>
            <a:srgbClr val="E8E4E1"/>
          </a:solidFill>
        </p:spPr>
        <p:txBody>
          <a:bodyPr wrap="square" tIns="144000" bIns="144000" rtlCol="0">
            <a:spAutoFit/>
          </a:bodyPr>
          <a:lstStyle/>
          <a:p>
            <a:pPr algn="l" rtl="0"/>
            <a:r>
              <a:rPr lang="es" b="0" i="0" u="none" baseline="0">
                <a:solidFill>
                  <a:srgbClr val="C02327"/>
                </a:solidFill>
                <a:latin typeface="Arial" panose="020B0604020202020204" pitchFamily="34" charset="0"/>
                <a:cs typeface="+mn-cs"/>
                <a:sym typeface="Arial" panose="020B0604020202020204" pitchFamily="34" charset="0"/>
              </a:rPr>
              <a:t>4. Refugio</a:t>
            </a:r>
          </a:p>
          <a:p>
            <a:pPr algn="l" rtl="0"/>
            <a:r>
              <a:rPr lang="es" b="0" i="0" u="none" baseline="0">
                <a:solidFill>
                  <a:schemeClr val="tx1"/>
                </a:solidFill>
                <a:latin typeface="Arial" panose="020B0604020202020204" pitchFamily="34" charset="0"/>
                <a:cs typeface="+mn-cs"/>
                <a:sym typeface="Arial" panose="020B0604020202020204" pitchFamily="34" charset="0"/>
              </a:rPr>
              <a:t>Una comunidad resiliente puede satisfacer sus necesidades básicas de refugio.</a:t>
            </a:r>
            <a:endParaRPr lang="es" dirty="0">
              <a:solidFill>
                <a:schemeClr val="tx1"/>
              </a:solidFill>
              <a:latin typeface="Arial" panose="020B0604020202020204" pitchFamily="34" charset="0"/>
              <a:cs typeface="+mn-cs"/>
              <a:sym typeface="Arial" panose="020B0604020202020204" pitchFamily="34" charset="0"/>
            </a:endParaRPr>
          </a:p>
        </p:txBody>
      </p:sp>
      <p:sp>
        <p:nvSpPr>
          <p:cNvPr id="9" name="ZoneTexte 8">
            <a:extLst>
              <a:ext uri="{FF2B5EF4-FFF2-40B4-BE49-F238E27FC236}">
                <a16:creationId xmlns:a16="http://schemas.microsoft.com/office/drawing/2014/main" id="{CD56AC19-04FB-2015-3B98-81E16BFCBF61}"/>
              </a:ext>
            </a:extLst>
          </p:cNvPr>
          <p:cNvSpPr txBox="1"/>
          <p:nvPr/>
        </p:nvSpPr>
        <p:spPr>
          <a:xfrm>
            <a:off x="8050936" y="6013954"/>
            <a:ext cx="4051413" cy="937143"/>
          </a:xfrm>
          <a:prstGeom prst="rect">
            <a:avLst/>
          </a:prstGeom>
          <a:solidFill>
            <a:srgbClr val="E8E4E1"/>
          </a:solidFill>
        </p:spPr>
        <p:txBody>
          <a:bodyPr wrap="square" tIns="144000" bIns="144000" rtlCol="0">
            <a:spAutoFit/>
          </a:bodyPr>
          <a:lstStyle/>
          <a:p>
            <a:pPr algn="l" rtl="0"/>
            <a:r>
              <a:rPr lang="es" b="0" i="0" u="none" baseline="0">
                <a:solidFill>
                  <a:srgbClr val="C02327"/>
                </a:solidFill>
                <a:latin typeface="Arial" panose="020B0604020202020204" pitchFamily="34" charset="0"/>
                <a:cs typeface="+mn-cs"/>
                <a:sym typeface="Arial" panose="020B0604020202020204" pitchFamily="34" charset="0"/>
              </a:rPr>
              <a:t>5. Seguridad alimentaria y nutricional</a:t>
            </a:r>
          </a:p>
          <a:p>
            <a:pPr algn="l" rtl="0"/>
            <a:r>
              <a:rPr lang="es" b="0" i="0" u="none" baseline="0">
                <a:solidFill>
                  <a:schemeClr val="tx1"/>
                </a:solidFill>
                <a:latin typeface="Arial" panose="020B0604020202020204" pitchFamily="34" charset="0"/>
                <a:cs typeface="+mn-cs"/>
                <a:sym typeface="Arial" panose="020B0604020202020204" pitchFamily="34" charset="0"/>
              </a:rPr>
              <a:t>Una comunidad resiliente puede satisfacer sus necesidades alimentarias básicas.</a:t>
            </a:r>
            <a:endParaRPr lang="es" dirty="0">
              <a:solidFill>
                <a:schemeClr val="tx1"/>
              </a:solidFill>
              <a:latin typeface="Arial" panose="020B0604020202020204" pitchFamily="34" charset="0"/>
              <a:cs typeface="+mn-cs"/>
              <a:sym typeface="Arial" panose="020B0604020202020204"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pic>
        <p:nvPicPr>
          <p:cNvPr id="258" name="Google Shape;258;g1f4e18404b9_0_24"/>
          <p:cNvPicPr preferRelativeResize="0"/>
          <p:nvPr/>
        </p:nvPicPr>
        <p:blipFill>
          <a:blip r:embed="rId3">
            <a:alphaModFix/>
            <a:extLst>
              <a:ext uri="{BEBA8EAE-BF5A-486C-A8C5-ECC9F3942E4B}">
                <a14:imgProps xmlns:a14="http://schemas.microsoft.com/office/drawing/2010/main">
                  <a14:imgLayer r:embed="rId4">
                    <a14:imgEffect>
                      <a14:saturation sat="0"/>
                    </a14:imgEffect>
                  </a14:imgLayer>
                </a14:imgProps>
              </a:ext>
            </a:extLst>
          </a:blip>
          <a:stretch>
            <a:fillRect/>
          </a:stretch>
        </p:blipFill>
        <p:spPr>
          <a:xfrm>
            <a:off x="4386942" y="0"/>
            <a:ext cx="7805057" cy="6857999"/>
          </a:xfrm>
          <a:prstGeom prst="rect">
            <a:avLst/>
          </a:prstGeom>
          <a:noFill/>
          <a:ln>
            <a:noFill/>
          </a:ln>
        </p:spPr>
      </p:pic>
      <p:sp>
        <p:nvSpPr>
          <p:cNvPr id="2" name="Google Shape;248;g1f4e18404b9_0_0">
            <a:extLst>
              <a:ext uri="{FF2B5EF4-FFF2-40B4-BE49-F238E27FC236}">
                <a16:creationId xmlns:a16="http://schemas.microsoft.com/office/drawing/2014/main" id="{67EE1730-6123-7377-D7C0-43314724899F}"/>
              </a:ext>
            </a:extLst>
          </p:cNvPr>
          <p:cNvSpPr/>
          <p:nvPr/>
        </p:nvSpPr>
        <p:spPr>
          <a:xfrm>
            <a:off x="-16474" y="-5348"/>
            <a:ext cx="4403416" cy="68633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3" name="Google Shape;249;g1f4e18404b9_0_0">
            <a:extLst>
              <a:ext uri="{FF2B5EF4-FFF2-40B4-BE49-F238E27FC236}">
                <a16:creationId xmlns:a16="http://schemas.microsoft.com/office/drawing/2014/main" id="{0E625CC7-E3F6-7A53-ACFA-5FF3CBD6AC4A}"/>
              </a:ext>
            </a:extLst>
          </p:cNvPr>
          <p:cNvSpPr txBox="1"/>
          <p:nvPr/>
        </p:nvSpPr>
        <p:spPr>
          <a:xfrm>
            <a:off x="304801" y="795282"/>
            <a:ext cx="3889826" cy="44946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600"/>
              </a:spcAft>
              <a:buClr>
                <a:schemeClr val="lt1"/>
              </a:buClr>
              <a:buSzPts val="4400"/>
              <a:buFont typeface="Arial"/>
              <a:buNone/>
            </a:pPr>
            <a:r>
              <a:rPr lang="es" sz="3600" b="1" i="0" u="none" baseline="0" dirty="0">
                <a:solidFill>
                  <a:srgbClr val="F5333F">
                    <a:lumMod val="100000"/>
                  </a:srgbClr>
                </a:solidFill>
                <a:latin typeface="Open sans" panose="020B0606030504020204" pitchFamily="34" charset="0"/>
                <a:ea typeface="Open sans" panose="020B0606030504020204" pitchFamily="34" charset="0"/>
                <a:cs typeface="+mn-cs"/>
                <a:sym typeface="Arial" panose="020B0604020202020204" pitchFamily="34" charset="0"/>
              </a:rPr>
              <a:t>11 dimensiones </a:t>
            </a:r>
          </a:p>
          <a:p>
            <a:pPr marL="0" marR="0" lvl="0" indent="0" algn="l" rtl="0">
              <a:spcBef>
                <a:spcPts val="0"/>
              </a:spcBef>
              <a:spcAft>
                <a:spcPts val="600"/>
              </a:spcAft>
              <a:buClr>
                <a:schemeClr val="lt1"/>
              </a:buClr>
              <a:buSzPts val="4400"/>
              <a:buFont typeface="Arial"/>
              <a:buNone/>
            </a:pPr>
            <a:r>
              <a:rPr lang="es" sz="3600" b="1" i="0" u="none" baseline="0" dirty="0">
                <a:solidFill>
                  <a:srgbClr val="F5333F">
                    <a:lumMod val="100000"/>
                  </a:srgbClr>
                </a:solidFill>
                <a:latin typeface="Open sans" panose="020B0606030504020204" pitchFamily="34" charset="0"/>
                <a:ea typeface="Open sans" panose="020B0606030504020204" pitchFamily="34" charset="0"/>
                <a:cs typeface="+mn-cs"/>
                <a:sym typeface="Arial" panose="020B0604020202020204" pitchFamily="34" charset="0"/>
              </a:rPr>
              <a:t>de las características</a:t>
            </a:r>
            <a:endParaRPr lang="es" sz="3600" b="1" dirty="0">
              <a:solidFill>
                <a:srgbClr val="F5333F">
                  <a:lumMod val="100000"/>
                </a:srgbClr>
              </a:solidFill>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spcBef>
                <a:spcPts val="0"/>
              </a:spcBef>
              <a:spcAft>
                <a:spcPts val="600"/>
              </a:spcAft>
              <a:buClr>
                <a:schemeClr val="lt1"/>
              </a:buClr>
              <a:buSzPts val="4400"/>
              <a:buFont typeface="Arial"/>
              <a:buNone/>
            </a:pPr>
            <a:r>
              <a:rPr lang="es" sz="3600" b="1" i="0" u="none" baseline="0" dirty="0">
                <a:solidFill>
                  <a:srgbClr val="F5333F"/>
                </a:solidFill>
                <a:latin typeface="Open sans" panose="020B0606030504020204" pitchFamily="34" charset="0"/>
                <a:ea typeface="Open sans" panose="020B0606030504020204" pitchFamily="34" charset="0"/>
                <a:cs typeface="+mn-cs"/>
                <a:sym typeface="Arial" panose="020B0604020202020204" pitchFamily="34" charset="0"/>
              </a:rPr>
              <a:t>de la resiliencia</a:t>
            </a:r>
            <a:endParaRPr lang="es" sz="3600" dirty="0">
              <a:solidFill>
                <a:srgbClr val="F5333F"/>
              </a:solidFill>
              <a:latin typeface="Open sans" panose="020B0606030504020204" pitchFamily="34" charset="0"/>
              <a:ea typeface="Open sans" panose="020B0606030504020204" pitchFamily="34" charset="0"/>
              <a:cs typeface="+mn-cs"/>
              <a:sym typeface="Arial" panose="020B0604020202020204" pitchFamily="34" charset="0"/>
            </a:endParaRPr>
          </a:p>
        </p:txBody>
      </p:sp>
      <p:sp>
        <p:nvSpPr>
          <p:cNvPr id="4" name="ZoneTexte 3">
            <a:extLst>
              <a:ext uri="{FF2B5EF4-FFF2-40B4-BE49-F238E27FC236}">
                <a16:creationId xmlns:a16="http://schemas.microsoft.com/office/drawing/2014/main" id="{94204216-129D-FBF7-C968-C80C695EABAD}"/>
              </a:ext>
            </a:extLst>
          </p:cNvPr>
          <p:cNvSpPr txBox="1"/>
          <p:nvPr/>
        </p:nvSpPr>
        <p:spPr>
          <a:xfrm>
            <a:off x="4386942" y="164656"/>
            <a:ext cx="2805320" cy="721700"/>
          </a:xfrm>
          <a:prstGeom prst="rect">
            <a:avLst/>
          </a:prstGeom>
          <a:solidFill>
            <a:srgbClr val="E5E5E5"/>
          </a:solidFill>
        </p:spPr>
        <p:txBody>
          <a:bodyPr wrap="square" tIns="144000" bIns="144000" rtlCol="0">
            <a:spAutoFit/>
          </a:bodyPr>
          <a:lstStyle/>
          <a:p>
            <a:pPr algn="l" rtl="0"/>
            <a:r>
              <a:rPr lang="es" b="0" i="0" u="none" baseline="0">
                <a:solidFill>
                  <a:schemeClr val="tx1"/>
                </a:solidFill>
                <a:latin typeface="Arial" panose="020B0604020202020204" pitchFamily="34" charset="0"/>
                <a:cs typeface="+mn-cs"/>
                <a:sym typeface="Arial" panose="020B0604020202020204" pitchFamily="34" charset="0"/>
              </a:rPr>
              <a:t>2. Una comunidad resiliente tiene oportunidades económicas.</a:t>
            </a:r>
            <a:endParaRPr lang="es" dirty="0">
              <a:solidFill>
                <a:schemeClr val="tx1"/>
              </a:solidFill>
              <a:latin typeface="Arial" panose="020B0604020202020204" pitchFamily="34" charset="0"/>
              <a:cs typeface="+mn-cs"/>
              <a:sym typeface="Arial" panose="020B0604020202020204" pitchFamily="34" charset="0"/>
            </a:endParaRPr>
          </a:p>
        </p:txBody>
      </p:sp>
      <p:sp>
        <p:nvSpPr>
          <p:cNvPr id="5" name="ZoneTexte 4">
            <a:extLst>
              <a:ext uri="{FF2B5EF4-FFF2-40B4-BE49-F238E27FC236}">
                <a16:creationId xmlns:a16="http://schemas.microsoft.com/office/drawing/2014/main" id="{524D4914-5A1B-7775-566D-CC1298B38578}"/>
              </a:ext>
            </a:extLst>
          </p:cNvPr>
          <p:cNvSpPr txBox="1"/>
          <p:nvPr/>
        </p:nvSpPr>
        <p:spPr>
          <a:xfrm>
            <a:off x="4386942" y="1446609"/>
            <a:ext cx="2805320" cy="937143"/>
          </a:xfrm>
          <a:prstGeom prst="rect">
            <a:avLst/>
          </a:prstGeom>
          <a:solidFill>
            <a:srgbClr val="E5E5E5"/>
          </a:solidFill>
        </p:spPr>
        <p:txBody>
          <a:bodyPr wrap="square" tIns="144000" bIns="144000" rtlCol="0">
            <a:spAutoFit/>
          </a:bodyPr>
          <a:lstStyle/>
          <a:p>
            <a:pPr algn="l" rtl="0"/>
            <a:r>
              <a:rPr lang="es" b="0" i="0" u="none" baseline="0">
                <a:solidFill>
                  <a:schemeClr val="tx1"/>
                </a:solidFill>
                <a:latin typeface="Arial" panose="020B0604020202020204" pitchFamily="34" charset="0"/>
                <a:cs typeface="+mn-cs"/>
                <a:sym typeface="Arial" panose="020B0604020202020204" pitchFamily="34" charset="0"/>
              </a:rPr>
              <a:t>3. Una comunidad resiliente cuenta con infraestructuras bien mantenidas y servicios accesibles.</a:t>
            </a:r>
            <a:endParaRPr lang="es" dirty="0">
              <a:solidFill>
                <a:schemeClr val="tx1"/>
              </a:solidFill>
              <a:latin typeface="Arial" panose="020B0604020202020204" pitchFamily="34" charset="0"/>
              <a:cs typeface="+mn-cs"/>
              <a:sym typeface="Arial" panose="020B0604020202020204" pitchFamily="34" charset="0"/>
            </a:endParaRPr>
          </a:p>
        </p:txBody>
      </p:sp>
      <p:sp>
        <p:nvSpPr>
          <p:cNvPr id="6" name="ZoneTexte 5">
            <a:extLst>
              <a:ext uri="{FF2B5EF4-FFF2-40B4-BE49-F238E27FC236}">
                <a16:creationId xmlns:a16="http://schemas.microsoft.com/office/drawing/2014/main" id="{D177FAF0-F16C-9184-5614-3B78D8842A44}"/>
              </a:ext>
            </a:extLst>
          </p:cNvPr>
          <p:cNvSpPr txBox="1"/>
          <p:nvPr/>
        </p:nvSpPr>
        <p:spPr>
          <a:xfrm>
            <a:off x="4386942" y="2778471"/>
            <a:ext cx="2805320" cy="721700"/>
          </a:xfrm>
          <a:prstGeom prst="rect">
            <a:avLst/>
          </a:prstGeom>
          <a:solidFill>
            <a:srgbClr val="E5E5E5"/>
          </a:solidFill>
        </p:spPr>
        <p:txBody>
          <a:bodyPr wrap="square" tIns="144000" bIns="144000" rtlCol="0">
            <a:spAutoFit/>
          </a:bodyPr>
          <a:lstStyle/>
          <a:p>
            <a:pPr algn="l" rtl="0"/>
            <a:r>
              <a:rPr lang="es" b="0" i="0" u="none" baseline="0">
                <a:solidFill>
                  <a:schemeClr val="tx1"/>
                </a:solidFill>
                <a:latin typeface="Arial" panose="020B0604020202020204" pitchFamily="34" charset="0"/>
                <a:cs typeface="+mn-cs"/>
                <a:sym typeface="Arial" panose="020B0604020202020204" pitchFamily="34" charset="0"/>
              </a:rPr>
              <a:t>4. Una comunidad resiliente puede gestionar sus activos naturales.</a:t>
            </a:r>
            <a:endParaRPr lang="es" dirty="0">
              <a:solidFill>
                <a:schemeClr val="tx1"/>
              </a:solidFill>
              <a:latin typeface="Arial" panose="020B0604020202020204" pitchFamily="34" charset="0"/>
              <a:cs typeface="+mn-cs"/>
              <a:sym typeface="Arial" panose="020B0604020202020204" pitchFamily="34" charset="0"/>
            </a:endParaRPr>
          </a:p>
        </p:txBody>
      </p:sp>
      <p:sp>
        <p:nvSpPr>
          <p:cNvPr id="8" name="ZoneTexte 7">
            <a:extLst>
              <a:ext uri="{FF2B5EF4-FFF2-40B4-BE49-F238E27FC236}">
                <a16:creationId xmlns:a16="http://schemas.microsoft.com/office/drawing/2014/main" id="{8FB9F3F6-31EA-B89C-3A84-24D2138F2AE7}"/>
              </a:ext>
            </a:extLst>
          </p:cNvPr>
          <p:cNvSpPr txBox="1"/>
          <p:nvPr/>
        </p:nvSpPr>
        <p:spPr>
          <a:xfrm>
            <a:off x="4386942" y="4096535"/>
            <a:ext cx="2805320" cy="721700"/>
          </a:xfrm>
          <a:prstGeom prst="rect">
            <a:avLst/>
          </a:prstGeom>
          <a:solidFill>
            <a:srgbClr val="E5E5E5"/>
          </a:solidFill>
        </p:spPr>
        <p:txBody>
          <a:bodyPr wrap="square" tIns="144000" bIns="144000" rtlCol="0">
            <a:spAutoFit/>
          </a:bodyPr>
          <a:lstStyle/>
          <a:p>
            <a:pPr algn="l" rtl="0"/>
            <a:r>
              <a:rPr lang="es" b="0" i="0" u="none" baseline="0">
                <a:solidFill>
                  <a:schemeClr val="tx1"/>
                </a:solidFill>
                <a:latin typeface="Arial" panose="020B0604020202020204" pitchFamily="34" charset="0"/>
                <a:cs typeface="+mn-cs"/>
                <a:sym typeface="Arial" panose="020B0604020202020204" pitchFamily="34" charset="0"/>
              </a:rPr>
              <a:t>5. Una comunidad resistente está cohesionada socialmente.</a:t>
            </a:r>
            <a:endParaRPr lang="es" dirty="0">
              <a:solidFill>
                <a:schemeClr val="tx1"/>
              </a:solidFill>
              <a:latin typeface="Arial" panose="020B0604020202020204" pitchFamily="34" charset="0"/>
              <a:cs typeface="+mn-cs"/>
              <a:sym typeface="Arial" panose="020B0604020202020204" pitchFamily="34" charset="0"/>
            </a:endParaRPr>
          </a:p>
        </p:txBody>
      </p:sp>
      <p:sp>
        <p:nvSpPr>
          <p:cNvPr id="9" name="ZoneTexte 8">
            <a:extLst>
              <a:ext uri="{FF2B5EF4-FFF2-40B4-BE49-F238E27FC236}">
                <a16:creationId xmlns:a16="http://schemas.microsoft.com/office/drawing/2014/main" id="{D19A07E4-B7B5-F788-67A8-DFEF0FF2D063}"/>
              </a:ext>
            </a:extLst>
          </p:cNvPr>
          <p:cNvSpPr txBox="1"/>
          <p:nvPr/>
        </p:nvSpPr>
        <p:spPr>
          <a:xfrm>
            <a:off x="4446884" y="5971644"/>
            <a:ext cx="2805320" cy="721700"/>
          </a:xfrm>
          <a:prstGeom prst="rect">
            <a:avLst/>
          </a:prstGeom>
          <a:solidFill>
            <a:srgbClr val="E5E5E5"/>
          </a:solidFill>
        </p:spPr>
        <p:txBody>
          <a:bodyPr wrap="square" tIns="144000" bIns="144000" rtlCol="0">
            <a:spAutoFit/>
          </a:bodyPr>
          <a:lstStyle/>
          <a:p>
            <a:pPr algn="l" rtl="0"/>
            <a:r>
              <a:rPr lang="es" b="0" i="0" u="none" baseline="0">
                <a:solidFill>
                  <a:schemeClr val="tx1"/>
                </a:solidFill>
                <a:latin typeface="Arial" panose="020B0604020202020204" pitchFamily="34" charset="0"/>
                <a:cs typeface="+mn-cs"/>
                <a:sym typeface="Arial" panose="020B0604020202020204" pitchFamily="34" charset="0"/>
              </a:rPr>
              <a:t>6. Una comunidad resiliente está conectada.</a:t>
            </a:r>
            <a:endParaRPr lang="es" dirty="0">
              <a:solidFill>
                <a:schemeClr val="tx1"/>
              </a:solidFill>
              <a:latin typeface="Arial" panose="020B0604020202020204" pitchFamily="34" charset="0"/>
              <a:cs typeface="+mn-cs"/>
              <a:sym typeface="Arial" panose="020B0604020202020204" pitchFamily="34" charset="0"/>
            </a:endParaRPr>
          </a:p>
        </p:txBody>
      </p:sp>
      <p:sp>
        <p:nvSpPr>
          <p:cNvPr id="10" name="ZoneTexte 9">
            <a:extLst>
              <a:ext uri="{FF2B5EF4-FFF2-40B4-BE49-F238E27FC236}">
                <a16:creationId xmlns:a16="http://schemas.microsoft.com/office/drawing/2014/main" id="{1BC2C173-9D10-121E-A575-2F22F0BFFD60}"/>
              </a:ext>
            </a:extLst>
          </p:cNvPr>
          <p:cNvSpPr txBox="1"/>
          <p:nvPr/>
        </p:nvSpPr>
        <p:spPr>
          <a:xfrm>
            <a:off x="7971030" y="164656"/>
            <a:ext cx="4109807" cy="937143"/>
          </a:xfrm>
          <a:prstGeom prst="rect">
            <a:avLst/>
          </a:prstGeom>
          <a:solidFill>
            <a:srgbClr val="E5E5E5"/>
          </a:solidFill>
        </p:spPr>
        <p:txBody>
          <a:bodyPr wrap="square" tIns="144000" bIns="144000" rtlCol="0">
            <a:spAutoFit/>
          </a:bodyPr>
          <a:lstStyle/>
          <a:p>
            <a:pPr algn="l" rtl="0"/>
            <a:r>
              <a:rPr lang="es" b="0" i="0" u="none" baseline="0">
                <a:solidFill>
                  <a:srgbClr val="787878"/>
                </a:solidFill>
                <a:latin typeface="Arial" panose="020B0604020202020204" pitchFamily="34" charset="0"/>
                <a:cs typeface="+mn-cs"/>
                <a:sym typeface="Arial" panose="020B0604020202020204" pitchFamily="34" charset="0"/>
              </a:rPr>
              <a:t>6. Oportunidades económicas</a:t>
            </a:r>
          </a:p>
          <a:p>
            <a:pPr algn="l" rtl="0"/>
            <a:r>
              <a:rPr lang="es" b="0" i="0" u="none" baseline="0">
                <a:solidFill>
                  <a:schemeClr val="tx1"/>
                </a:solidFill>
                <a:latin typeface="Arial" panose="020B0604020202020204" pitchFamily="34" charset="0"/>
                <a:cs typeface="+mn-cs"/>
                <a:sym typeface="Arial" panose="020B0604020202020204" pitchFamily="34" charset="0"/>
              </a:rPr>
              <a:t>Una comunidad resiliente tiene diversas oportunidades económicas.</a:t>
            </a:r>
            <a:endParaRPr lang="es" dirty="0">
              <a:solidFill>
                <a:schemeClr val="tx1"/>
              </a:solidFill>
              <a:latin typeface="Arial" panose="020B0604020202020204" pitchFamily="34" charset="0"/>
              <a:cs typeface="+mn-cs"/>
              <a:sym typeface="Arial" panose="020B0604020202020204" pitchFamily="34" charset="0"/>
            </a:endParaRPr>
          </a:p>
        </p:txBody>
      </p:sp>
      <p:sp>
        <p:nvSpPr>
          <p:cNvPr id="11" name="ZoneTexte 10">
            <a:extLst>
              <a:ext uri="{FF2B5EF4-FFF2-40B4-BE49-F238E27FC236}">
                <a16:creationId xmlns:a16="http://schemas.microsoft.com/office/drawing/2014/main" id="{62FD4680-B8CE-28DB-5737-C7E33C156D28}"/>
              </a:ext>
            </a:extLst>
          </p:cNvPr>
          <p:cNvSpPr txBox="1"/>
          <p:nvPr/>
        </p:nvSpPr>
        <p:spPr>
          <a:xfrm>
            <a:off x="7971031" y="1543428"/>
            <a:ext cx="4109806" cy="937143"/>
          </a:xfrm>
          <a:prstGeom prst="rect">
            <a:avLst/>
          </a:prstGeom>
          <a:solidFill>
            <a:srgbClr val="E5E5E5"/>
          </a:solidFill>
        </p:spPr>
        <p:txBody>
          <a:bodyPr wrap="square" tIns="144000" bIns="144000" rtlCol="0">
            <a:spAutoFit/>
          </a:bodyPr>
          <a:lstStyle/>
          <a:p>
            <a:pPr algn="l" rtl="0"/>
            <a:r>
              <a:rPr lang="es" b="0" i="0" u="none" baseline="0">
                <a:solidFill>
                  <a:srgbClr val="787878"/>
                </a:solidFill>
                <a:latin typeface="Arial" panose="020B0604020202020204" pitchFamily="34" charset="0"/>
                <a:cs typeface="+mn-cs"/>
                <a:sym typeface="Arial" panose="020B0604020202020204" pitchFamily="34" charset="0"/>
              </a:rPr>
              <a:t>7. Infraestructuras y servicios</a:t>
            </a:r>
          </a:p>
          <a:p>
            <a:pPr algn="l" rtl="0"/>
            <a:r>
              <a:rPr lang="es" b="0" i="0" u="none" baseline="0">
                <a:solidFill>
                  <a:schemeClr val="tx1"/>
                </a:solidFill>
                <a:latin typeface="Arial" panose="020B0604020202020204" pitchFamily="34" charset="0"/>
                <a:cs typeface="+mn-cs"/>
                <a:sym typeface="Arial" panose="020B0604020202020204" pitchFamily="34" charset="0"/>
              </a:rPr>
              <a:t>Una comunidad resiliente cuenta con infraestructuras y servicios bien mantenidos y accesibles.</a:t>
            </a:r>
            <a:endParaRPr lang="es" dirty="0">
              <a:solidFill>
                <a:schemeClr val="tx1"/>
              </a:solidFill>
              <a:latin typeface="Arial" panose="020B0604020202020204" pitchFamily="34" charset="0"/>
              <a:cs typeface="+mn-cs"/>
              <a:sym typeface="Arial" panose="020B0604020202020204" pitchFamily="34" charset="0"/>
            </a:endParaRPr>
          </a:p>
        </p:txBody>
      </p:sp>
      <p:sp>
        <p:nvSpPr>
          <p:cNvPr id="12" name="ZoneTexte 11">
            <a:extLst>
              <a:ext uri="{FF2B5EF4-FFF2-40B4-BE49-F238E27FC236}">
                <a16:creationId xmlns:a16="http://schemas.microsoft.com/office/drawing/2014/main" id="{98B389E9-D73B-D594-D17A-976789BAF1FC}"/>
              </a:ext>
            </a:extLst>
          </p:cNvPr>
          <p:cNvSpPr txBox="1"/>
          <p:nvPr/>
        </p:nvSpPr>
        <p:spPr>
          <a:xfrm>
            <a:off x="7971031" y="2727681"/>
            <a:ext cx="4109806" cy="1152587"/>
          </a:xfrm>
          <a:prstGeom prst="rect">
            <a:avLst/>
          </a:prstGeom>
          <a:solidFill>
            <a:srgbClr val="E5E5E5"/>
          </a:solidFill>
        </p:spPr>
        <p:txBody>
          <a:bodyPr wrap="square" tIns="144000" bIns="144000" rtlCol="0">
            <a:spAutoFit/>
          </a:bodyPr>
          <a:lstStyle/>
          <a:p>
            <a:pPr algn="l" rtl="0"/>
            <a:r>
              <a:rPr lang="es" b="0" i="0" u="none" baseline="0">
                <a:solidFill>
                  <a:srgbClr val="787878"/>
                </a:solidFill>
                <a:latin typeface="Arial" panose="020B0604020202020204" pitchFamily="34" charset="0"/>
                <a:cs typeface="+mn-cs"/>
                <a:sym typeface="Arial" panose="020B0604020202020204" pitchFamily="34" charset="0"/>
              </a:rPr>
              <a:t>8. Gestión de los recursos naturales</a:t>
            </a:r>
          </a:p>
          <a:p>
            <a:pPr algn="l" rtl="0"/>
            <a:r>
              <a:rPr lang="es" b="0" i="0" u="none" baseline="0">
                <a:solidFill>
                  <a:schemeClr val="tx1"/>
                </a:solidFill>
                <a:latin typeface="Arial" panose="020B0604020202020204" pitchFamily="34" charset="0"/>
                <a:cs typeface="+mn-cs"/>
                <a:sym typeface="Arial" panose="020B0604020202020204" pitchFamily="34" charset="0"/>
              </a:rPr>
              <a:t>Una comunidad resiliente tiene acceso a sus bienes naturales, los gestiona y los utiliza de forma sostenible.</a:t>
            </a:r>
            <a:endParaRPr lang="es" dirty="0">
              <a:solidFill>
                <a:schemeClr val="tx1"/>
              </a:solidFill>
              <a:latin typeface="Arial" panose="020B0604020202020204" pitchFamily="34" charset="0"/>
              <a:cs typeface="+mn-cs"/>
              <a:sym typeface="Arial" panose="020B0604020202020204" pitchFamily="34" charset="0"/>
            </a:endParaRPr>
          </a:p>
        </p:txBody>
      </p:sp>
      <p:sp>
        <p:nvSpPr>
          <p:cNvPr id="13" name="ZoneTexte 12">
            <a:extLst>
              <a:ext uri="{FF2B5EF4-FFF2-40B4-BE49-F238E27FC236}">
                <a16:creationId xmlns:a16="http://schemas.microsoft.com/office/drawing/2014/main" id="{41613ACF-E172-C048-3857-5FB8E6830841}"/>
              </a:ext>
            </a:extLst>
          </p:cNvPr>
          <p:cNvSpPr txBox="1"/>
          <p:nvPr/>
        </p:nvSpPr>
        <p:spPr>
          <a:xfrm>
            <a:off x="7971031" y="4096535"/>
            <a:ext cx="4109806" cy="721700"/>
          </a:xfrm>
          <a:prstGeom prst="rect">
            <a:avLst/>
          </a:prstGeom>
          <a:solidFill>
            <a:srgbClr val="E5E5E5"/>
          </a:solidFill>
        </p:spPr>
        <p:txBody>
          <a:bodyPr wrap="square" tIns="144000" bIns="144000" rtlCol="0">
            <a:spAutoFit/>
          </a:bodyPr>
          <a:lstStyle/>
          <a:p>
            <a:pPr algn="l" rtl="0"/>
            <a:r>
              <a:rPr lang="es" b="0" i="0" u="none" baseline="0">
                <a:solidFill>
                  <a:srgbClr val="787878"/>
                </a:solidFill>
                <a:latin typeface="Arial" panose="020B0604020202020204" pitchFamily="34" charset="0"/>
                <a:cs typeface="+mn-cs"/>
                <a:sym typeface="Arial" panose="020B0604020202020204" pitchFamily="34" charset="0"/>
              </a:rPr>
              <a:t>9. Cohesión social</a:t>
            </a:r>
          </a:p>
          <a:p>
            <a:pPr algn="l" rtl="0"/>
            <a:r>
              <a:rPr lang="es" b="0" i="0" u="none" baseline="0">
                <a:solidFill>
                  <a:schemeClr val="tx1"/>
                </a:solidFill>
                <a:latin typeface="Arial" panose="020B0604020202020204" pitchFamily="34" charset="0"/>
                <a:cs typeface="+mn-cs"/>
                <a:sym typeface="Arial" panose="020B0604020202020204" pitchFamily="34" charset="0"/>
              </a:rPr>
              <a:t>Una comunidad resistente está cohesionada socialmente.</a:t>
            </a:r>
            <a:endParaRPr lang="es" dirty="0">
              <a:solidFill>
                <a:schemeClr val="tx1"/>
              </a:solidFill>
              <a:latin typeface="Arial" panose="020B0604020202020204" pitchFamily="34" charset="0"/>
              <a:cs typeface="+mn-cs"/>
              <a:sym typeface="Arial" panose="020B0604020202020204" pitchFamily="34" charset="0"/>
            </a:endParaRPr>
          </a:p>
        </p:txBody>
      </p:sp>
      <p:sp>
        <p:nvSpPr>
          <p:cNvPr id="14" name="ZoneTexte 13">
            <a:extLst>
              <a:ext uri="{FF2B5EF4-FFF2-40B4-BE49-F238E27FC236}">
                <a16:creationId xmlns:a16="http://schemas.microsoft.com/office/drawing/2014/main" id="{597D87D9-BD4F-7CFA-75B8-2A5807B28E9B}"/>
              </a:ext>
            </a:extLst>
          </p:cNvPr>
          <p:cNvSpPr txBox="1"/>
          <p:nvPr/>
        </p:nvSpPr>
        <p:spPr>
          <a:xfrm>
            <a:off x="7971031" y="5034502"/>
            <a:ext cx="4109806" cy="721700"/>
          </a:xfrm>
          <a:prstGeom prst="rect">
            <a:avLst/>
          </a:prstGeom>
          <a:solidFill>
            <a:srgbClr val="E5E5E5"/>
          </a:solidFill>
        </p:spPr>
        <p:txBody>
          <a:bodyPr wrap="square" tIns="144000" bIns="144000" rtlCol="0">
            <a:spAutoFit/>
          </a:bodyPr>
          <a:lstStyle/>
          <a:p>
            <a:pPr algn="l" rtl="0"/>
            <a:r>
              <a:rPr lang="es" b="0" i="0" u="none" baseline="0">
                <a:solidFill>
                  <a:srgbClr val="787878"/>
                </a:solidFill>
                <a:latin typeface="Arial" panose="020B0604020202020204" pitchFamily="34" charset="0"/>
                <a:cs typeface="+mn-cs"/>
                <a:sym typeface="Arial" panose="020B0604020202020204" pitchFamily="34" charset="0"/>
              </a:rPr>
              <a:t>10. Inclusión</a:t>
            </a:r>
          </a:p>
          <a:p>
            <a:pPr algn="l" rtl="0"/>
            <a:r>
              <a:rPr lang="es" b="0" i="0" u="none" baseline="0">
                <a:solidFill>
                  <a:schemeClr val="tx1"/>
                </a:solidFill>
                <a:latin typeface="Arial" panose="020B0604020202020204" pitchFamily="34" charset="0"/>
                <a:cs typeface="+mn-cs"/>
                <a:sym typeface="Arial" panose="020B0604020202020204" pitchFamily="34" charset="0"/>
              </a:rPr>
              <a:t>Una comunidad resiliente es inclusiva.</a:t>
            </a:r>
            <a:endParaRPr lang="es" dirty="0">
              <a:solidFill>
                <a:schemeClr val="tx1"/>
              </a:solidFill>
              <a:latin typeface="Arial" panose="020B0604020202020204" pitchFamily="34" charset="0"/>
              <a:cs typeface="+mn-cs"/>
              <a:sym typeface="Arial" panose="020B0604020202020204" pitchFamily="34" charset="0"/>
            </a:endParaRPr>
          </a:p>
        </p:txBody>
      </p:sp>
      <p:sp>
        <p:nvSpPr>
          <p:cNvPr id="15" name="ZoneTexte 14">
            <a:extLst>
              <a:ext uri="{FF2B5EF4-FFF2-40B4-BE49-F238E27FC236}">
                <a16:creationId xmlns:a16="http://schemas.microsoft.com/office/drawing/2014/main" id="{2D903F85-900C-D558-6DF2-7F1389BF218E}"/>
              </a:ext>
            </a:extLst>
          </p:cNvPr>
          <p:cNvSpPr txBox="1"/>
          <p:nvPr/>
        </p:nvSpPr>
        <p:spPr>
          <a:xfrm>
            <a:off x="7971030" y="5996264"/>
            <a:ext cx="4109806" cy="721700"/>
          </a:xfrm>
          <a:prstGeom prst="rect">
            <a:avLst/>
          </a:prstGeom>
          <a:solidFill>
            <a:srgbClr val="E5E5E5"/>
          </a:solidFill>
        </p:spPr>
        <p:txBody>
          <a:bodyPr wrap="square" tIns="144000" bIns="144000" rtlCol="0">
            <a:spAutoFit/>
          </a:bodyPr>
          <a:lstStyle/>
          <a:p>
            <a:pPr algn="l" rtl="0"/>
            <a:r>
              <a:rPr lang="es" b="0" i="0" u="none" baseline="0">
                <a:solidFill>
                  <a:srgbClr val="787878"/>
                </a:solidFill>
                <a:latin typeface="Arial" panose="020B0604020202020204" pitchFamily="34" charset="0"/>
                <a:cs typeface="+mn-cs"/>
                <a:sym typeface="Arial" panose="020B0604020202020204" pitchFamily="34" charset="0"/>
              </a:rPr>
              <a:t>11. Conectividad</a:t>
            </a:r>
          </a:p>
          <a:p>
            <a:pPr algn="l" rtl="0"/>
            <a:r>
              <a:rPr lang="es" b="0" i="0" u="none" baseline="0">
                <a:solidFill>
                  <a:schemeClr val="tx1"/>
                </a:solidFill>
                <a:latin typeface="Arial" panose="020B0604020202020204" pitchFamily="34" charset="0"/>
                <a:cs typeface="+mn-cs"/>
                <a:sym typeface="Arial" panose="020B0604020202020204" pitchFamily="34" charset="0"/>
              </a:rPr>
              <a:t>Una comunidad resiliente está conectada.</a:t>
            </a:r>
            <a:endParaRPr lang="es" dirty="0">
              <a:solidFill>
                <a:schemeClr val="tx1"/>
              </a:solidFill>
              <a:latin typeface="Arial" panose="020B0604020202020204" pitchFamily="34" charset="0"/>
              <a:cs typeface="+mn-cs"/>
              <a:sym typeface="Arial" panose="020B0604020202020204"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pic>
        <p:nvPicPr>
          <p:cNvPr id="358" name="Google Shape;358;p21" descr="Text&#10;&#10;Description automatically generated"/>
          <p:cNvPicPr preferRelativeResize="0"/>
          <p:nvPr/>
        </p:nvPicPr>
        <p:blipFill rotWithShape="1">
          <a:blip r:embed="rId3">
            <a:alphaModFix/>
          </a:blip>
          <a:srcRect b="45931"/>
          <a:stretch/>
        </p:blipFill>
        <p:spPr>
          <a:xfrm>
            <a:off x="3254829" y="1"/>
            <a:ext cx="8952203" cy="6857998"/>
          </a:xfrm>
          <a:prstGeom prst="rect">
            <a:avLst/>
          </a:prstGeom>
          <a:noFill/>
          <a:ln>
            <a:noFill/>
          </a:ln>
        </p:spPr>
      </p:pic>
      <p:sp>
        <p:nvSpPr>
          <p:cNvPr id="356" name="Google Shape;356;p21"/>
          <p:cNvSpPr/>
          <p:nvPr/>
        </p:nvSpPr>
        <p:spPr>
          <a:xfrm>
            <a:off x="-16474" y="-5347"/>
            <a:ext cx="4211052" cy="6863346"/>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357" name="Google Shape;357;p21"/>
          <p:cNvSpPr txBox="1"/>
          <p:nvPr/>
        </p:nvSpPr>
        <p:spPr>
          <a:xfrm>
            <a:off x="272142" y="1516468"/>
            <a:ext cx="3810000" cy="4494629"/>
          </a:xfrm>
          <a:prstGeom prst="rect">
            <a:avLst/>
          </a:prstGeom>
          <a:noFill/>
          <a:ln>
            <a:noFill/>
          </a:ln>
        </p:spPr>
        <p:txBody>
          <a:bodyPr spcFirstLastPara="1" wrap="square" lIns="91425" tIns="45700" rIns="91425" bIns="45700" anchor="ctr" anchorCtr="0">
            <a:noAutofit/>
          </a:bodyPr>
          <a:lstStyle/>
          <a:p>
            <a:pPr algn="l" rtl="0">
              <a:spcAft>
                <a:spcPts val="600"/>
              </a:spcAft>
              <a:buClr>
                <a:schemeClr val="lt1"/>
              </a:buClr>
              <a:buSzPts val="4400"/>
            </a:pPr>
            <a:r>
              <a:rPr lang="es" sz="3600" b="1" i="0" u="none" baseline="0">
                <a:solidFill>
                  <a:srgbClr val="F5333F">
                    <a:lumMod val="100000"/>
                  </a:srgbClr>
                </a:solidFill>
                <a:latin typeface="Open sans" panose="020B0606030504020204" pitchFamily="34" charset="0"/>
                <a:ea typeface="Open sans" panose="020B0606030504020204" pitchFamily="34" charset="0"/>
                <a:cs typeface="+mn-cs"/>
                <a:sym typeface="Arial" panose="020B0604020202020204" pitchFamily="34" charset="0"/>
              </a:rPr>
              <a:t>Plan de desastres comunitario</a:t>
            </a:r>
            <a:endParaRPr lang="es" sz="3600" b="1" dirty="0">
              <a:solidFill>
                <a:srgbClr val="F5333F">
                  <a:lumMod val="100000"/>
                </a:srgbClr>
              </a:solidFill>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lnSpc>
                <a:spcPct val="100000"/>
              </a:lnSpc>
              <a:spcBef>
                <a:spcPts val="0"/>
              </a:spcBef>
              <a:spcAft>
                <a:spcPts val="0"/>
              </a:spcAft>
              <a:buClr>
                <a:schemeClr val="lt1"/>
              </a:buClr>
              <a:buSzPts val="4400"/>
              <a:buFont typeface="Calibri"/>
              <a:buNone/>
            </a:pPr>
            <a:endParaRPr lang="es" sz="1800" dirty="0">
              <a:solidFill>
                <a:schemeClr val="lt1"/>
              </a:solidFill>
              <a:latin typeface="Open sans" panose="020B0606030504020204" pitchFamily="34" charset="0"/>
              <a:ea typeface="Open sans" panose="020B0606030504020204" pitchFamily="34" charset="0"/>
              <a:cs typeface="+mn-cs"/>
              <a:sym typeface="Arial" panose="020B0604020202020204" pitchFamily="34" charset="0"/>
            </a:endParaRPr>
          </a:p>
          <a:p>
            <a:pPr marL="285750" marR="0" lvl="0" indent="-285750" algn="l" rtl="0">
              <a:lnSpc>
                <a:spcPct val="90000"/>
              </a:lnSpc>
              <a:spcBef>
                <a:spcPts val="0"/>
              </a:spcBef>
              <a:spcAft>
                <a:spcPts val="0"/>
              </a:spcAft>
              <a:buClr>
                <a:schemeClr val="lt1"/>
              </a:buClr>
              <a:buSzPts val="1800"/>
              <a:buFont typeface="Arial"/>
              <a:buChar char="•"/>
            </a:pPr>
            <a:r>
              <a:rPr lang="es" sz="2400" b="0" i="0" u="none" baseline="0">
                <a:solidFill>
                  <a:schemeClr val="lt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Un documento que describe cómo hará frente la comunidad a un desastre.</a:t>
            </a:r>
            <a:endParaRPr lang="es" sz="2400" dirty="0">
              <a:solidFill>
                <a:schemeClr val="lt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lnSpc>
                <a:spcPct val="90000"/>
              </a:lnSpc>
              <a:spcBef>
                <a:spcPts val="0"/>
              </a:spcBef>
              <a:spcAft>
                <a:spcPts val="0"/>
              </a:spcAft>
              <a:buClr>
                <a:schemeClr val="dk1"/>
              </a:buClr>
              <a:buSzPts val="1800"/>
              <a:buFont typeface="Calibri"/>
              <a:buNone/>
            </a:pPr>
            <a:endParaRPr lang="es" sz="2400" dirty="0">
              <a:solidFill>
                <a:schemeClr val="lt1"/>
              </a:solidFill>
              <a:latin typeface="Open sans" panose="020B0606030504020204" pitchFamily="34" charset="0"/>
              <a:ea typeface="Open sans" panose="020B0606030504020204" pitchFamily="34" charset="0"/>
              <a:cs typeface="+mn-cs"/>
              <a:sym typeface="Arial" panose="020B0604020202020204" pitchFamily="34" charset="0"/>
            </a:endParaRPr>
          </a:p>
          <a:p>
            <a:pPr marL="285750" marR="0" lvl="0" indent="-285750" algn="l" rtl="0">
              <a:lnSpc>
                <a:spcPct val="90000"/>
              </a:lnSpc>
              <a:spcBef>
                <a:spcPts val="0"/>
              </a:spcBef>
              <a:spcAft>
                <a:spcPts val="0"/>
              </a:spcAft>
              <a:buClr>
                <a:schemeClr val="lt1"/>
              </a:buClr>
              <a:buSzPts val="1800"/>
              <a:buFont typeface="Arial"/>
              <a:buChar char="•"/>
            </a:pPr>
            <a:r>
              <a:rPr lang="es" sz="2400" b="0" i="0" u="none" baseline="0">
                <a:solidFill>
                  <a:schemeClr val="lt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Principales peligros.</a:t>
            </a:r>
            <a:endParaRPr lang="es" sz="2400" dirty="0">
              <a:solidFill>
                <a:schemeClr val="lt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lnSpc>
                <a:spcPct val="90000"/>
              </a:lnSpc>
              <a:spcBef>
                <a:spcPts val="0"/>
              </a:spcBef>
              <a:spcAft>
                <a:spcPts val="0"/>
              </a:spcAft>
              <a:buClr>
                <a:schemeClr val="dk1"/>
              </a:buClr>
              <a:buSzPts val="1800"/>
              <a:buFont typeface="Calibri"/>
              <a:buNone/>
            </a:pPr>
            <a:endParaRPr lang="es" sz="2400" dirty="0">
              <a:solidFill>
                <a:schemeClr val="lt1"/>
              </a:solidFill>
              <a:latin typeface="Open sans" panose="020B0606030504020204" pitchFamily="34" charset="0"/>
              <a:ea typeface="Open sans" panose="020B0606030504020204" pitchFamily="34" charset="0"/>
              <a:cs typeface="+mn-cs"/>
              <a:sym typeface="Arial" panose="020B0604020202020204" pitchFamily="34" charset="0"/>
            </a:endParaRPr>
          </a:p>
          <a:p>
            <a:pPr marL="285750" marR="0" lvl="0" indent="-285750" algn="l" rtl="0">
              <a:lnSpc>
                <a:spcPct val="90000"/>
              </a:lnSpc>
              <a:spcBef>
                <a:spcPts val="0"/>
              </a:spcBef>
              <a:spcAft>
                <a:spcPts val="0"/>
              </a:spcAft>
              <a:buClr>
                <a:schemeClr val="lt1"/>
              </a:buClr>
              <a:buSzPts val="1800"/>
              <a:buFont typeface="Arial"/>
              <a:buChar char="•"/>
            </a:pPr>
            <a:r>
              <a:rPr lang="es" sz="2400" b="0" i="0" u="none" baseline="0">
                <a:solidFill>
                  <a:schemeClr val="lt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Esboce las acciones que la comunidad llevará a cabo antes, durante y después.</a:t>
            </a:r>
            <a:endParaRPr lang="es" sz="2400" dirty="0">
              <a:solidFill>
                <a:schemeClr val="lt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lnSpc>
                <a:spcPct val="90000"/>
              </a:lnSpc>
              <a:spcBef>
                <a:spcPts val="0"/>
              </a:spcBef>
              <a:spcAft>
                <a:spcPts val="0"/>
              </a:spcAft>
              <a:buClr>
                <a:schemeClr val="lt1"/>
              </a:buClr>
              <a:buSzPts val="4400"/>
              <a:buFont typeface="Arial"/>
              <a:buNone/>
            </a:pPr>
            <a:endParaRPr sz="3600"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12"/>
          <p:cNvSpPr/>
          <p:nvPr/>
        </p:nvSpPr>
        <p:spPr>
          <a:xfrm>
            <a:off x="-1619" y="0"/>
            <a:ext cx="4211052" cy="6863347"/>
          </a:xfrm>
          <a:prstGeom prst="rect">
            <a:avLst/>
          </a:prstGeom>
          <a:solidFill>
            <a:srgbClr val="E42D38"/>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264" name="Google Shape;264;p12"/>
          <p:cNvSpPr txBox="1"/>
          <p:nvPr/>
        </p:nvSpPr>
        <p:spPr>
          <a:xfrm>
            <a:off x="449033" y="997487"/>
            <a:ext cx="3309747" cy="4494629"/>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4400"/>
              <a:buFont typeface="Arial"/>
              <a:buNone/>
            </a:pPr>
            <a:r>
              <a:rPr lang="es" sz="4000" b="1" i="0" u="none" baseline="0">
                <a:solidFill>
                  <a:schemeClr val="lt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Actividad:</a:t>
            </a:r>
            <a:endParaRPr lang="es" sz="4000" b="1" dirty="0">
              <a:solidFill>
                <a:schemeClr val="lt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lnSpc>
                <a:spcPct val="90000"/>
              </a:lnSpc>
              <a:spcBef>
                <a:spcPts val="0"/>
              </a:spcBef>
              <a:spcAft>
                <a:spcPts val="0"/>
              </a:spcAft>
              <a:buClr>
                <a:schemeClr val="lt1"/>
              </a:buClr>
              <a:buSzPts val="4400"/>
              <a:buFont typeface="Arial"/>
              <a:buNone/>
            </a:pPr>
            <a:endParaRPr lang="es" sz="3600" b="1">
              <a:solidFill>
                <a:schemeClr val="lt1"/>
              </a:solidFill>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lnSpc>
                <a:spcPct val="90000"/>
              </a:lnSpc>
              <a:spcBef>
                <a:spcPts val="0"/>
              </a:spcBef>
              <a:spcAft>
                <a:spcPts val="0"/>
              </a:spcAft>
              <a:buClr>
                <a:schemeClr val="lt1"/>
              </a:buClr>
              <a:buSzPts val="4400"/>
              <a:buFont typeface="Arial"/>
              <a:buNone/>
            </a:pPr>
            <a:r>
              <a:rPr lang="es" sz="2800" b="0" i="0" u="none" baseline="0">
                <a:solidFill>
                  <a:schemeClr val="lt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¿Qué debe incluir un mapa comunitario?</a:t>
            </a:r>
            <a:endParaRPr lang="es" sz="2800" dirty="0">
              <a:solidFill>
                <a:schemeClr val="lt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lnSpc>
                <a:spcPct val="100000"/>
              </a:lnSpc>
              <a:spcBef>
                <a:spcPts val="0"/>
              </a:spcBef>
              <a:spcAft>
                <a:spcPts val="0"/>
              </a:spcAft>
              <a:buClr>
                <a:schemeClr val="lt1"/>
              </a:buClr>
              <a:buSzPts val="4400"/>
              <a:buFont typeface="Arial"/>
              <a:buNone/>
            </a:pPr>
            <a:endParaRPr dirty="0">
              <a:latin typeface="Open sans" panose="020B0606030504020204" pitchFamily="34" charset="0"/>
              <a:ea typeface="Open sans" panose="020B0606030504020204" pitchFamily="34" charset="0"/>
              <a:cs typeface="Open sans" panose="020B0606030504020204" pitchFamily="34" charset="0"/>
            </a:endParaRPr>
          </a:p>
        </p:txBody>
      </p:sp>
      <p:sp>
        <p:nvSpPr>
          <p:cNvPr id="265" name="Google Shape;265;p12"/>
          <p:cNvSpPr txBox="1"/>
          <p:nvPr/>
        </p:nvSpPr>
        <p:spPr>
          <a:xfrm>
            <a:off x="4660085" y="1574431"/>
            <a:ext cx="7329134" cy="4424761"/>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1000"/>
              </a:spcBef>
              <a:spcAft>
                <a:spcPts val="0"/>
              </a:spcAft>
              <a:buNone/>
            </a:pPr>
            <a:r>
              <a:rPr lang="es" sz="2400" b="0" i="0" u="none" baseline="0">
                <a:solidFill>
                  <a:srgbClr val="000000">
                    <a:lumMod val="100000"/>
                  </a:srgbClr>
                </a:solidFill>
                <a:highlight>
                  <a:srgbClr val="FFFFFF"/>
                </a:highlight>
                <a:latin typeface="Open sans" panose="020B0606030504020204" pitchFamily="34" charset="0"/>
                <a:ea typeface="Open sans" panose="020B0606030504020204" pitchFamily="34" charset="0"/>
                <a:cs typeface="+mn-cs"/>
                <a:sym typeface="Arial" panose="020B0604020202020204" pitchFamily="34" charset="0"/>
              </a:rPr>
              <a:t>Un </a:t>
            </a:r>
            <a:r>
              <a:rPr lang="es" sz="2400" b="1" i="0" u="none" baseline="0">
                <a:solidFill>
                  <a:srgbClr val="FF0000">
                    <a:lumMod val="100000"/>
                  </a:srgbClr>
                </a:solidFill>
                <a:highlight>
                  <a:srgbClr val="FFFFFF"/>
                </a:highlight>
                <a:latin typeface="Open sans" panose="020B0606030504020204" pitchFamily="34" charset="0"/>
                <a:ea typeface="Open sans" panose="020B0606030504020204" pitchFamily="34" charset="0"/>
                <a:cs typeface="+mn-cs"/>
                <a:sym typeface="Arial" panose="020B0604020202020204" pitchFamily="34" charset="0"/>
              </a:rPr>
              <a:t>mapa comunitario </a:t>
            </a:r>
            <a:r>
              <a:rPr lang="es" sz="2400" b="0" i="0" u="none" baseline="0">
                <a:solidFill>
                  <a:srgbClr val="000000">
                    <a:lumMod val="100000"/>
                  </a:srgbClr>
                </a:solidFill>
                <a:highlight>
                  <a:srgbClr val="FFFFFF"/>
                </a:highlight>
                <a:latin typeface="Open sans" panose="020B0606030504020204" pitchFamily="34" charset="0"/>
                <a:ea typeface="Open sans" panose="020B0606030504020204" pitchFamily="34" charset="0"/>
                <a:cs typeface="+mn-cs"/>
                <a:sym typeface="Arial" panose="020B0604020202020204" pitchFamily="34" charset="0"/>
              </a:rPr>
              <a:t>permite relacionar cuestiones o problemas con lugares concretos y facilita la visualización de la información.</a:t>
            </a:r>
            <a:endParaRPr lang="es" sz="2400" dirty="0">
              <a:solidFill>
                <a:srgbClr val="000000">
                  <a:lumMod val="100000"/>
                </a:srgbClr>
              </a:solidFill>
              <a:highlight>
                <a:srgbClr val="FFFFFF"/>
              </a:highlight>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lnSpc>
                <a:spcPct val="90000"/>
              </a:lnSpc>
              <a:spcBef>
                <a:spcPts val="1000"/>
              </a:spcBef>
              <a:spcAft>
                <a:spcPts val="0"/>
              </a:spcAft>
              <a:buNone/>
            </a:pPr>
            <a:endParaRPr lang="es" sz="2400" dirty="0">
              <a:highlight>
                <a:srgbClr val="FFFFFF"/>
              </a:highlight>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lnSpc>
                <a:spcPct val="90000"/>
              </a:lnSpc>
              <a:spcBef>
                <a:spcPts val="1000"/>
              </a:spcBef>
              <a:spcAft>
                <a:spcPts val="0"/>
              </a:spcAft>
              <a:buNone/>
            </a:pPr>
            <a:r>
              <a:rPr lang="es" sz="2400" b="1" i="0" u="none" baseline="0">
                <a:solidFill>
                  <a:srgbClr val="FF0000">
                    <a:lumMod val="100000"/>
                  </a:srgbClr>
                </a:solidFill>
                <a:highlight>
                  <a:srgbClr val="FFFFFF"/>
                </a:highlight>
                <a:latin typeface="Open sans" panose="020B0606030504020204" pitchFamily="34" charset="0"/>
                <a:ea typeface="Open sans" panose="020B0606030504020204" pitchFamily="34" charset="0"/>
                <a:cs typeface="+mn-cs"/>
                <a:sym typeface="Arial" panose="020B0604020202020204" pitchFamily="34" charset="0"/>
              </a:rPr>
              <a:t>Identifique el tipo de información </a:t>
            </a:r>
            <a:r>
              <a:rPr lang="es" sz="2400" b="0" i="0" u="none" baseline="0">
                <a:solidFill>
                  <a:srgbClr val="000000">
                    <a:lumMod val="100000"/>
                  </a:srgbClr>
                </a:solidFill>
                <a:highlight>
                  <a:srgbClr val="FFFFFF"/>
                </a:highlight>
                <a:latin typeface="Open sans" panose="020B0606030504020204" pitchFamily="34" charset="0"/>
                <a:ea typeface="Open sans" panose="020B0606030504020204" pitchFamily="34" charset="0"/>
                <a:cs typeface="+mn-cs"/>
                <a:sym typeface="Arial" panose="020B0604020202020204" pitchFamily="34" charset="0"/>
              </a:rPr>
              <a:t>que debe incluirse en un mapa comunitario y </a:t>
            </a:r>
            <a:r>
              <a:rPr lang="es" sz="2400" b="1" i="0" u="none" baseline="0">
                <a:solidFill>
                  <a:srgbClr val="FF0000">
                    <a:lumMod val="100000"/>
                  </a:srgbClr>
                </a:solidFill>
                <a:highlight>
                  <a:srgbClr val="FFFFFF"/>
                </a:highlight>
                <a:latin typeface="Open sans" panose="020B0606030504020204" pitchFamily="34" charset="0"/>
                <a:ea typeface="Open sans" panose="020B0606030504020204" pitchFamily="34" charset="0"/>
                <a:cs typeface="+mn-cs"/>
                <a:sym typeface="Arial" panose="020B0604020202020204" pitchFamily="34" charset="0"/>
              </a:rPr>
              <a:t>dónde puede obtener la información.</a:t>
            </a:r>
            <a:endParaRPr lang="es" sz="2400" b="1" dirty="0">
              <a:solidFill>
                <a:srgbClr val="FF0000">
                  <a:lumMod val="100000"/>
                </a:srgbClr>
              </a:solidFill>
              <a:highlight>
                <a:srgbClr val="FFFFFF"/>
              </a:highlight>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lnSpc>
                <a:spcPct val="90000"/>
              </a:lnSpc>
              <a:spcBef>
                <a:spcPts val="1000"/>
              </a:spcBef>
              <a:spcAft>
                <a:spcPts val="0"/>
              </a:spcAft>
              <a:buNone/>
            </a:pPr>
            <a:endParaRPr lang="es" sz="2000" dirty="0">
              <a:highlight>
                <a:srgbClr val="FFFFFF"/>
              </a:highlight>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lnSpc>
                <a:spcPct val="90000"/>
              </a:lnSpc>
              <a:spcBef>
                <a:spcPts val="1000"/>
              </a:spcBef>
              <a:spcAft>
                <a:spcPts val="0"/>
              </a:spcAft>
              <a:buNone/>
            </a:pPr>
            <a:r>
              <a:rPr lang="es" sz="2000" b="0" i="0" u="none" baseline="0">
                <a:highlight>
                  <a:srgbClr val="FFFFFF"/>
                </a:highlight>
                <a:latin typeface="Open sans" panose="020B0606030504020204" pitchFamily="34" charset="0"/>
                <a:ea typeface="Open sans" panose="020B0606030504020204" pitchFamily="34" charset="0"/>
                <a:cs typeface="+mn-cs"/>
                <a:sym typeface="Arial" panose="020B0604020202020204" pitchFamily="34" charset="0"/>
              </a:rPr>
              <a:t> </a:t>
            </a:r>
            <a:endParaRPr lang="es" sz="2000" dirty="0">
              <a:highlight>
                <a:srgbClr val="FFFFFF"/>
              </a:highlight>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lnSpc>
                <a:spcPct val="90000"/>
              </a:lnSpc>
              <a:spcBef>
                <a:spcPts val="1000"/>
              </a:spcBef>
              <a:spcAft>
                <a:spcPts val="0"/>
              </a:spcAft>
              <a:buNone/>
            </a:pPr>
            <a:endParaRPr lang="es" sz="2000" dirty="0">
              <a:highlight>
                <a:srgbClr val="FFFFFF"/>
              </a:highlight>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lnSpc>
                <a:spcPct val="90000"/>
              </a:lnSpc>
              <a:spcBef>
                <a:spcPts val="1000"/>
              </a:spcBef>
              <a:spcAft>
                <a:spcPts val="0"/>
              </a:spcAft>
              <a:buNone/>
            </a:pPr>
            <a:endParaRPr sz="2000" dirty="0">
              <a:highlight>
                <a:srgbClr val="FFFFFF"/>
              </a:highlight>
              <a:latin typeface="Open sans" panose="020B0606030504020204" pitchFamily="34" charset="0"/>
              <a:ea typeface="Open sans" panose="020B0606030504020204" pitchFamily="34" charset="0"/>
              <a:cs typeface="Open sans" panose="020B0606030504020204"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g1f4e18404b9_0_48"/>
          <p:cNvSpPr/>
          <p:nvPr/>
        </p:nvSpPr>
        <p:spPr>
          <a:xfrm>
            <a:off x="-16474" y="-5348"/>
            <a:ext cx="4211100" cy="68633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276" name="Google Shape;276;g1f4e18404b9_0_48"/>
          <p:cNvSpPr txBox="1"/>
          <p:nvPr/>
        </p:nvSpPr>
        <p:spPr>
          <a:xfrm>
            <a:off x="474853" y="638259"/>
            <a:ext cx="3309600" cy="44946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600"/>
              </a:spcAft>
              <a:buClr>
                <a:schemeClr val="lt1"/>
              </a:buClr>
              <a:buSzPts val="4400"/>
              <a:buFont typeface="Arial"/>
              <a:buNone/>
            </a:pPr>
            <a:r>
              <a:rPr lang="es" sz="3600" b="1" i="0" u="none" baseline="0">
                <a:solidFill>
                  <a:srgbClr val="F5333F">
                    <a:lumMod val="100000"/>
                  </a:srgbClr>
                </a:solidFill>
                <a:latin typeface="Open sans" panose="020B0606030504020204" pitchFamily="34" charset="0"/>
                <a:ea typeface="Open sans" panose="020B0606030504020204" pitchFamily="34" charset="0"/>
                <a:cs typeface="+mn-cs"/>
                <a:sym typeface="Arial" panose="020B0604020202020204" pitchFamily="34" charset="0"/>
              </a:rPr>
              <a:t>Esquema comunitario</a:t>
            </a:r>
            <a:endParaRPr lang="es" sz="3600" b="1" dirty="0">
              <a:solidFill>
                <a:srgbClr val="F5333F">
                  <a:lumMod val="100000"/>
                </a:srgbClr>
              </a:solidFill>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lnSpc>
                <a:spcPct val="100000"/>
              </a:lnSpc>
              <a:spcBef>
                <a:spcPts val="0"/>
              </a:spcBef>
              <a:spcAft>
                <a:spcPts val="0"/>
              </a:spcAft>
              <a:buClr>
                <a:schemeClr val="lt1"/>
              </a:buClr>
              <a:buSzPts val="4400"/>
              <a:buFont typeface="Calibri"/>
              <a:buNone/>
            </a:pPr>
            <a:endParaRPr lang="es" sz="1800" dirty="0">
              <a:solidFill>
                <a:schemeClr val="lt1"/>
              </a:solidFill>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lnSpc>
                <a:spcPct val="100000"/>
              </a:lnSpc>
              <a:spcBef>
                <a:spcPts val="0"/>
              </a:spcBef>
              <a:spcAft>
                <a:spcPts val="0"/>
              </a:spcAft>
              <a:buClr>
                <a:schemeClr val="lt1"/>
              </a:buClr>
              <a:buSzPts val="4400"/>
              <a:buFont typeface="Arial"/>
              <a:buNone/>
            </a:pPr>
            <a:r>
              <a:rPr lang="es" sz="1800" b="0" i="0" u="none" baseline="0">
                <a:solidFill>
                  <a:schemeClr val="lt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Riesgo, amenazas y vulnerabilidad</a:t>
            </a:r>
            <a:endParaRPr lang="es" sz="1800" dirty="0">
              <a:solidFill>
                <a:schemeClr val="lt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lnSpc>
                <a:spcPct val="100000"/>
              </a:lnSpc>
              <a:spcBef>
                <a:spcPts val="0"/>
              </a:spcBef>
              <a:spcAft>
                <a:spcPts val="0"/>
              </a:spcAft>
              <a:buClr>
                <a:schemeClr val="lt1"/>
              </a:buClr>
              <a:buSzPts val="4400"/>
              <a:buFont typeface="Arial"/>
              <a:buNone/>
            </a:pPr>
            <a:r>
              <a:rPr lang="es" sz="1800" b="0" i="0" u="none" baseline="0">
                <a:solidFill>
                  <a:schemeClr val="lt1"/>
                </a:solidFill>
                <a:latin typeface="Open sans" panose="020B0606030504020204" pitchFamily="34" charset="0"/>
                <a:ea typeface="Open sans" panose="020B0606030504020204" pitchFamily="34" charset="0"/>
                <a:cs typeface="+mn-cs"/>
                <a:sym typeface="Arial" panose="020B0604020202020204" pitchFamily="34" charset="0"/>
              </a:rPr>
              <a:t>Un CDRT debe implicar a la comunidad para determinar:</a:t>
            </a:r>
            <a:endParaRPr lang="es" dirty="0">
              <a:latin typeface="Open sans" panose="020B0606030504020204" pitchFamily="34" charset="0"/>
              <a:ea typeface="Open sans" panose="020B0606030504020204" pitchFamily="34" charset="0"/>
              <a:cs typeface="+mn-cs"/>
              <a:sym typeface="Arial" panose="020B0604020202020204" pitchFamily="34" charset="0"/>
            </a:endParaRPr>
          </a:p>
        </p:txBody>
      </p:sp>
      <p:sp>
        <p:nvSpPr>
          <p:cNvPr id="277" name="Google Shape;277;g1f4e18404b9_0_48"/>
          <p:cNvSpPr txBox="1"/>
          <p:nvPr/>
        </p:nvSpPr>
        <p:spPr>
          <a:xfrm>
            <a:off x="4685905" y="1083541"/>
            <a:ext cx="6940038" cy="4518120"/>
          </a:xfrm>
          <a:prstGeom prst="rect">
            <a:avLst/>
          </a:prstGeom>
          <a:noFill/>
          <a:ln>
            <a:noFill/>
          </a:ln>
        </p:spPr>
        <p:txBody>
          <a:bodyPr spcFirstLastPara="1" wrap="square" lIns="91425" tIns="45700" rIns="91425" bIns="45700" anchor="t" anchorCtr="0">
            <a:spAutoFit/>
          </a:bodyPr>
          <a:lstStyle/>
          <a:p>
            <a:pPr marL="342900" marR="0" lvl="0" indent="-342900" algn="l" rtl="0">
              <a:lnSpc>
                <a:spcPct val="90000"/>
              </a:lnSpc>
              <a:spcBef>
                <a:spcPts val="0"/>
              </a:spcBef>
              <a:spcAft>
                <a:spcPts val="0"/>
              </a:spcAft>
              <a:buClr>
                <a:srgbClr val="E42D38"/>
              </a:buClr>
              <a:buSzPts val="2700"/>
              <a:buFont typeface="Noto Sans Symbols"/>
              <a:buChar char="✔"/>
            </a:pPr>
            <a:r>
              <a:rPr lang="es" sz="2200" b="0" i="0" u="none" strike="noStrike" cap="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¿Cuáles son las principales amenazas y peligros que podrían afectar a la comunidad?</a:t>
            </a:r>
            <a:endParaRPr lang="es" sz="2200" b="0" i="0" u="none" strike="noStrike" cap="none" dirty="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a:p>
            <a:pPr marL="342900" marR="0" lvl="0" indent="-171450" algn="l" rtl="0">
              <a:lnSpc>
                <a:spcPct val="90000"/>
              </a:lnSpc>
              <a:spcBef>
                <a:spcPts val="1000"/>
              </a:spcBef>
              <a:spcAft>
                <a:spcPts val="0"/>
              </a:spcAft>
              <a:buClr>
                <a:srgbClr val="E42D38"/>
              </a:buClr>
              <a:buSzPts val="2700"/>
              <a:buFont typeface="Noto Sans Symbols"/>
              <a:buNone/>
            </a:pPr>
            <a:endParaRPr lang="es" sz="2200" b="0" i="0" u="none" strike="noStrike" cap="none" dirty="0">
              <a:solidFill>
                <a:schemeClr val="dk1"/>
              </a:solidFill>
              <a:latin typeface="Open sans" panose="020B0606030504020204" pitchFamily="34" charset="0"/>
              <a:ea typeface="Open sans" panose="020B0606030504020204" pitchFamily="34" charset="0"/>
              <a:cs typeface="+mn-cs"/>
              <a:sym typeface="Arial" panose="020B0604020202020204" pitchFamily="34" charset="0"/>
            </a:endParaRPr>
          </a:p>
          <a:p>
            <a:pPr marL="342900" marR="0" lvl="0" indent="-342900" algn="l" rtl="0">
              <a:lnSpc>
                <a:spcPct val="90000"/>
              </a:lnSpc>
              <a:spcBef>
                <a:spcPts val="1000"/>
              </a:spcBef>
              <a:spcAft>
                <a:spcPts val="0"/>
              </a:spcAft>
              <a:buClr>
                <a:srgbClr val="E42D38"/>
              </a:buClr>
              <a:buSzPts val="2700"/>
              <a:buFont typeface="Noto Sans Symbols"/>
              <a:buChar char="✔"/>
            </a:pPr>
            <a:r>
              <a:rPr lang="es" sz="2200" b="0" i="0" u="none" strike="noStrike" cap="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Identifique a quién y qué se vería afectado.</a:t>
            </a:r>
            <a:endParaRPr lang="es" sz="2200" dirty="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a:p>
            <a:pPr marL="342900" marR="0" lvl="0" indent="-171450" algn="l" rtl="0">
              <a:lnSpc>
                <a:spcPct val="90000"/>
              </a:lnSpc>
              <a:spcBef>
                <a:spcPts val="1000"/>
              </a:spcBef>
              <a:spcAft>
                <a:spcPts val="0"/>
              </a:spcAft>
              <a:buClr>
                <a:srgbClr val="E42D38"/>
              </a:buClr>
              <a:buSzPts val="2700"/>
              <a:buFont typeface="Noto Sans Symbols"/>
              <a:buNone/>
            </a:pPr>
            <a:endParaRPr lang="es" sz="2200" b="0" i="0" u="none" strike="noStrike" cap="none" dirty="0">
              <a:solidFill>
                <a:schemeClr val="dk1"/>
              </a:solidFill>
              <a:latin typeface="Open sans" panose="020B0606030504020204" pitchFamily="34" charset="0"/>
              <a:ea typeface="Open sans" panose="020B0606030504020204" pitchFamily="34" charset="0"/>
              <a:cs typeface="+mn-cs"/>
              <a:sym typeface="Arial" panose="020B0604020202020204" pitchFamily="34" charset="0"/>
            </a:endParaRPr>
          </a:p>
          <a:p>
            <a:pPr marL="342900" marR="0" lvl="0" indent="-342900" algn="l" rtl="0">
              <a:lnSpc>
                <a:spcPct val="90000"/>
              </a:lnSpc>
              <a:spcBef>
                <a:spcPts val="1000"/>
              </a:spcBef>
              <a:spcAft>
                <a:spcPts val="0"/>
              </a:spcAft>
              <a:buClr>
                <a:srgbClr val="E42D38"/>
              </a:buClr>
              <a:buSzPts val="2700"/>
              <a:buFont typeface="Noto Sans Symbols"/>
              <a:buChar char="✔"/>
            </a:pPr>
            <a:r>
              <a:rPr lang="es" sz="2200" b="0" i="0" u="none" strike="noStrike" cap="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¿Cuáles son las zonas de la comunidad que más se verán afectadas?</a:t>
            </a:r>
            <a:endParaRPr lang="es" sz="2200" dirty="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a:p>
            <a:pPr marL="342900" marR="0" lvl="0" indent="-171450" algn="l" rtl="0">
              <a:lnSpc>
                <a:spcPct val="90000"/>
              </a:lnSpc>
              <a:spcBef>
                <a:spcPts val="1000"/>
              </a:spcBef>
              <a:spcAft>
                <a:spcPts val="0"/>
              </a:spcAft>
              <a:buClr>
                <a:srgbClr val="E42D38"/>
              </a:buClr>
              <a:buSzPts val="2700"/>
              <a:buFont typeface="Noto Sans Symbols"/>
              <a:buNone/>
            </a:pPr>
            <a:endParaRPr lang="es" sz="2200" b="0" i="0" u="none" strike="noStrike" cap="none" dirty="0">
              <a:solidFill>
                <a:schemeClr val="dk1"/>
              </a:solidFill>
              <a:latin typeface="Open sans" panose="020B0606030504020204" pitchFamily="34" charset="0"/>
              <a:ea typeface="Open sans" panose="020B0606030504020204" pitchFamily="34" charset="0"/>
              <a:cs typeface="+mn-cs"/>
              <a:sym typeface="Arial" panose="020B0604020202020204" pitchFamily="34" charset="0"/>
            </a:endParaRPr>
          </a:p>
          <a:p>
            <a:pPr marL="342900" marR="0" lvl="0" indent="-342900" algn="l" rtl="0">
              <a:lnSpc>
                <a:spcPct val="90000"/>
              </a:lnSpc>
              <a:spcBef>
                <a:spcPts val="1000"/>
              </a:spcBef>
              <a:spcAft>
                <a:spcPts val="0"/>
              </a:spcAft>
              <a:buClr>
                <a:srgbClr val="E42D38"/>
              </a:buClr>
              <a:buSzPts val="2700"/>
              <a:buFont typeface="Noto Sans Symbols"/>
              <a:buChar char="✔"/>
            </a:pPr>
            <a:r>
              <a:rPr lang="es" sz="2200" b="0" i="0" u="none" strike="noStrike" cap="none" baseline="0">
                <a:solidFill>
                  <a:schemeClr val="dk1"/>
                </a:solidFill>
                <a:latin typeface="Open sans" panose="020B0606030504020204" pitchFamily="34" charset="0"/>
                <a:ea typeface="Open sans" panose="020B0606030504020204" pitchFamily="34" charset="0"/>
                <a:cs typeface="+mn-cs"/>
                <a:sym typeface="Arial" panose="020B0604020202020204" pitchFamily="34" charset="0"/>
              </a:rPr>
              <a:t>Quiénes son las personas vulnerables (preste especial atención a los niños, los ancianos, sobre todo los que viven solos, las mujeres embarazadas, las personas con discapacidad).</a:t>
            </a:r>
            <a:endParaRPr lang="es" sz="2200" b="0" i="0" u="none" strike="noStrike" cap="none" dirty="0">
              <a:solidFill>
                <a:schemeClr val="dk1"/>
              </a:solidFill>
              <a:latin typeface="Open sans" panose="020B0606030504020204" pitchFamily="34" charset="0"/>
              <a:ea typeface="Open sans" panose="020B0606030504020204" pitchFamily="34" charset="0"/>
              <a:cs typeface="+mn-cs"/>
              <a:sym typeface="Arial" panose="020B0604020202020204"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17"/>
          <p:cNvSpPr/>
          <p:nvPr/>
        </p:nvSpPr>
        <p:spPr>
          <a:xfrm>
            <a:off x="-16474" y="-5347"/>
            <a:ext cx="4211052" cy="68633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289" name="Google Shape;289;p17"/>
          <p:cNvSpPr txBox="1"/>
          <p:nvPr/>
        </p:nvSpPr>
        <p:spPr>
          <a:xfrm>
            <a:off x="474853" y="638259"/>
            <a:ext cx="3309747" cy="4494629"/>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600"/>
              </a:spcAft>
              <a:buClr>
                <a:schemeClr val="lt1"/>
              </a:buClr>
              <a:buSzPts val="4400"/>
              <a:buFont typeface="Arial"/>
              <a:buNone/>
            </a:pPr>
            <a:r>
              <a:rPr lang="es" sz="3600" b="1" i="0" u="none" baseline="0">
                <a:solidFill>
                  <a:srgbClr val="F5333F">
                    <a:lumMod val="100000"/>
                  </a:srgbClr>
                </a:solidFill>
                <a:latin typeface="Open sans" panose="020B0606030504020204" pitchFamily="34" charset="0"/>
                <a:ea typeface="Open sans" panose="020B0606030504020204" pitchFamily="34" charset="0"/>
                <a:cs typeface="+mn-cs"/>
                <a:sym typeface="Arial" panose="020B0604020202020204" pitchFamily="34" charset="0"/>
              </a:rPr>
              <a:t>Esquema comunitario</a:t>
            </a:r>
            <a:endParaRPr lang="es" sz="3600" b="1" dirty="0">
              <a:solidFill>
                <a:srgbClr val="F5333F">
                  <a:lumMod val="100000"/>
                </a:srgbClr>
              </a:solidFill>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lnSpc>
                <a:spcPct val="100000"/>
              </a:lnSpc>
              <a:spcBef>
                <a:spcPts val="0"/>
              </a:spcBef>
              <a:spcAft>
                <a:spcPts val="0"/>
              </a:spcAft>
              <a:buClr>
                <a:schemeClr val="lt1"/>
              </a:buClr>
              <a:buSzPts val="4400"/>
              <a:buFont typeface="Calibri"/>
              <a:buNone/>
            </a:pPr>
            <a:endParaRPr lang="es" sz="1800" dirty="0">
              <a:solidFill>
                <a:schemeClr val="lt1"/>
              </a:solidFill>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lnSpc>
                <a:spcPct val="100000"/>
              </a:lnSpc>
              <a:spcBef>
                <a:spcPts val="0"/>
              </a:spcBef>
              <a:spcAft>
                <a:spcPts val="0"/>
              </a:spcAft>
              <a:buClr>
                <a:schemeClr val="lt1"/>
              </a:buClr>
              <a:buSzPts val="4400"/>
              <a:buFont typeface="Arial"/>
              <a:buNone/>
            </a:pPr>
            <a:r>
              <a:rPr lang="es" sz="1800" b="0" i="0" u="none" baseline="0">
                <a:solidFill>
                  <a:schemeClr val="lt1"/>
                </a:solidFill>
                <a:latin typeface="Open sans" panose="020B0606030504020204" pitchFamily="34" charset="0"/>
                <a:ea typeface="Open sans" panose="020B0606030504020204" pitchFamily="34" charset="0"/>
                <a:cs typeface="+mn-cs"/>
                <a:sym typeface="Arial" panose="020B0604020202020204" pitchFamily="34" charset="0"/>
              </a:rPr>
              <a:t>Recursos y capacidades</a:t>
            </a:r>
            <a:endParaRPr lang="es" dirty="0">
              <a:latin typeface="Open sans" panose="020B0606030504020204" pitchFamily="34" charset="0"/>
              <a:ea typeface="Open sans" panose="020B0606030504020204" pitchFamily="34" charset="0"/>
              <a:cs typeface="+mn-cs"/>
              <a:sym typeface="Arial" panose="020B0604020202020204" pitchFamily="34" charset="0"/>
            </a:endParaRPr>
          </a:p>
        </p:txBody>
      </p:sp>
      <p:sp>
        <p:nvSpPr>
          <p:cNvPr id="290" name="Google Shape;290;p17"/>
          <p:cNvSpPr txBox="1"/>
          <p:nvPr/>
        </p:nvSpPr>
        <p:spPr>
          <a:xfrm>
            <a:off x="6060299" y="931192"/>
            <a:ext cx="5626100" cy="4351920"/>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None/>
            </a:pPr>
            <a:r>
              <a:rPr lang="es" sz="1800" b="0" i="0" u="none" strike="noStrike" cap="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¿Qué </a:t>
            </a:r>
            <a:r>
              <a:rPr lang="es" sz="1800" b="1" i="0" u="none" strike="noStrike" cap="none" baseline="0">
                <a:solidFill>
                  <a:srgbClr val="E42D38">
                    <a:lumMod val="100000"/>
                  </a:srgbClr>
                </a:solidFill>
                <a:latin typeface="Open sans" panose="020B0606030504020204" pitchFamily="34" charset="0"/>
                <a:ea typeface="Open sans" panose="020B0606030504020204" pitchFamily="34" charset="0"/>
                <a:cs typeface="+mn-cs"/>
                <a:sym typeface="Arial" panose="020B0604020202020204" pitchFamily="34" charset="0"/>
              </a:rPr>
              <a:t>cosas tiene su comunidad </a:t>
            </a:r>
            <a:r>
              <a:rPr lang="es" sz="1800" b="0" i="0" u="none" strike="noStrike" cap="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que pueden ayudarla a estar preparada o a responder ante un desastre? Haga una lista con ellas. Puede tratarse de personas con habilidades, un refugio, equipamientos, etc.</a:t>
            </a:r>
            <a:r>
              <a:rPr lang="es" sz="1800" b="0" i="0" u="none" strike="noStrike" cap="none" baseline="0">
                <a:latin typeface="Open sans" panose="020B0606030504020204" pitchFamily="34" charset="0"/>
                <a:ea typeface="Open sans" panose="020B0606030504020204" pitchFamily="34" charset="0"/>
                <a:cs typeface="+mn-cs"/>
                <a:sym typeface="Arial" panose="020B0604020202020204" pitchFamily="34" charset="0"/>
              </a:rPr>
              <a:t>.</a:t>
            </a:r>
            <a:endParaRPr lang="es" sz="1800" dirty="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lnSpc>
                <a:spcPct val="90000"/>
              </a:lnSpc>
              <a:spcBef>
                <a:spcPts val="1000"/>
              </a:spcBef>
              <a:spcAft>
                <a:spcPts val="0"/>
              </a:spcAft>
              <a:buNone/>
            </a:pPr>
            <a:endParaRPr lang="es" sz="1800" b="0" i="0" u="none" strike="noStrike" cap="none" dirty="0">
              <a:solidFill>
                <a:schemeClr val="dk1"/>
              </a:solidFill>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lnSpc>
                <a:spcPct val="90000"/>
              </a:lnSpc>
              <a:spcBef>
                <a:spcPts val="1000"/>
              </a:spcBef>
              <a:spcAft>
                <a:spcPts val="0"/>
              </a:spcAft>
              <a:buNone/>
            </a:pPr>
            <a:r>
              <a:rPr lang="es" sz="1800" b="0" i="0" u="none" strike="noStrike" cap="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Identifique </a:t>
            </a:r>
            <a:r>
              <a:rPr lang="es" sz="1800" b="1" i="0" u="none" strike="noStrike" cap="none" baseline="0">
                <a:solidFill>
                  <a:srgbClr val="E42D38">
                    <a:lumMod val="100000"/>
                  </a:srgbClr>
                </a:solidFill>
                <a:latin typeface="Open sans" panose="020B0606030504020204" pitchFamily="34" charset="0"/>
                <a:ea typeface="Open sans" panose="020B0606030504020204" pitchFamily="34" charset="0"/>
                <a:cs typeface="+mn-cs"/>
                <a:sym typeface="Arial" panose="020B0604020202020204" pitchFamily="34" charset="0"/>
              </a:rPr>
              <a:t>Quién y qué </a:t>
            </a:r>
            <a:r>
              <a:rPr lang="es" sz="1800" b="0" i="0" u="none" strike="noStrike" cap="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se vería afectado.</a:t>
            </a:r>
            <a:endParaRPr lang="es" sz="1800" dirty="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lnSpc>
                <a:spcPct val="90000"/>
              </a:lnSpc>
              <a:spcBef>
                <a:spcPts val="1000"/>
              </a:spcBef>
              <a:spcAft>
                <a:spcPts val="0"/>
              </a:spcAft>
              <a:buNone/>
            </a:pPr>
            <a:endParaRPr lang="es" sz="1800" b="0" i="0" u="none" strike="noStrike" cap="none" dirty="0">
              <a:solidFill>
                <a:schemeClr val="dk1"/>
              </a:solidFill>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lnSpc>
                <a:spcPct val="90000"/>
              </a:lnSpc>
              <a:spcBef>
                <a:spcPts val="1000"/>
              </a:spcBef>
              <a:spcAft>
                <a:spcPts val="0"/>
              </a:spcAft>
              <a:buNone/>
            </a:pPr>
            <a:r>
              <a:rPr lang="es" sz="1800" b="0" i="0" u="none" strike="noStrike" cap="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¿Cuáles son las zonas de la comunidad </a:t>
            </a:r>
            <a:r>
              <a:rPr lang="es" sz="1800" b="1" i="0" u="none" strike="noStrike" cap="none" baseline="0">
                <a:solidFill>
                  <a:srgbClr val="E42D38">
                    <a:lumMod val="100000"/>
                  </a:srgbClr>
                </a:solidFill>
                <a:latin typeface="Open sans" panose="020B0606030504020204" pitchFamily="34" charset="0"/>
                <a:ea typeface="Open sans" panose="020B0606030504020204" pitchFamily="34" charset="0"/>
                <a:cs typeface="+mn-cs"/>
                <a:sym typeface="Arial" panose="020B0604020202020204" pitchFamily="34" charset="0"/>
              </a:rPr>
              <a:t>que más se verán afectadas?</a:t>
            </a:r>
            <a:endParaRPr lang="es" sz="1800" b="1" dirty="0">
              <a:solidFill>
                <a:srgbClr val="E42D38">
                  <a:lumMod val="100000"/>
                </a:srgbClr>
              </a:solidFill>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lnSpc>
                <a:spcPct val="90000"/>
              </a:lnSpc>
              <a:spcBef>
                <a:spcPts val="1000"/>
              </a:spcBef>
              <a:spcAft>
                <a:spcPts val="0"/>
              </a:spcAft>
              <a:buNone/>
            </a:pPr>
            <a:endParaRPr lang="es" sz="1800" b="0" i="0" u="none" strike="noStrike" cap="none" dirty="0">
              <a:solidFill>
                <a:schemeClr val="dk1"/>
              </a:solidFill>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lnSpc>
                <a:spcPct val="90000"/>
              </a:lnSpc>
              <a:spcBef>
                <a:spcPts val="1000"/>
              </a:spcBef>
              <a:spcAft>
                <a:spcPts val="0"/>
              </a:spcAft>
              <a:buNone/>
            </a:pPr>
            <a:r>
              <a:rPr lang="es" sz="1800" b="1" i="0" u="none" strike="noStrike" cap="none" baseline="0">
                <a:solidFill>
                  <a:srgbClr val="E42D38">
                    <a:lumMod val="100000"/>
                  </a:srgbClr>
                </a:solidFill>
                <a:latin typeface="Open sans" panose="020B0606030504020204" pitchFamily="34" charset="0"/>
                <a:ea typeface="Open sans" panose="020B0606030504020204" pitchFamily="34" charset="0"/>
                <a:cs typeface="+mn-cs"/>
                <a:sym typeface="Arial" panose="020B0604020202020204" pitchFamily="34" charset="0"/>
              </a:rPr>
              <a:t>Quiénes son las personas vulnerables </a:t>
            </a:r>
            <a:r>
              <a:rPr lang="es" sz="1800" b="0" i="0" u="none" strike="noStrike" cap="none" baseline="0">
                <a:latin typeface="Open sans" panose="020B0606030504020204" pitchFamily="34" charset="0"/>
                <a:ea typeface="Open sans" panose="020B0606030504020204" pitchFamily="34" charset="0"/>
                <a:cs typeface="+mn-cs"/>
                <a:sym typeface="Arial" panose="020B0604020202020204" pitchFamily="34" charset="0"/>
              </a:rPr>
              <a:t> </a:t>
            </a:r>
            <a:r>
              <a:rPr lang="es" sz="1800" b="0" i="0" u="none" strike="noStrike" cap="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(preste especial atención a los niños, los ancianos, sobre todo los que viven solos, las mujeres embarazadas, las personas con discapacidades).</a:t>
            </a:r>
            <a:endParaRPr lang="es" sz="1800" b="0" i="0" u="none" strike="noStrike" cap="none" dirty="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p:txBody>
      </p:sp>
      <p:pic>
        <p:nvPicPr>
          <p:cNvPr id="291" name="Google Shape;291;p17"/>
          <p:cNvPicPr preferRelativeResize="0"/>
          <p:nvPr/>
        </p:nvPicPr>
        <p:blipFill rotWithShape="1">
          <a:blip r:embed="rId3">
            <a:alphaModFix/>
          </a:blip>
          <a:srcRect/>
          <a:stretch/>
        </p:blipFill>
        <p:spPr>
          <a:xfrm>
            <a:off x="4871110" y="993367"/>
            <a:ext cx="749046" cy="695061"/>
          </a:xfrm>
          <a:prstGeom prst="rect">
            <a:avLst/>
          </a:prstGeom>
          <a:noFill/>
          <a:ln>
            <a:noFill/>
          </a:ln>
        </p:spPr>
      </p:pic>
      <p:pic>
        <p:nvPicPr>
          <p:cNvPr id="292" name="Google Shape;292;p17"/>
          <p:cNvPicPr preferRelativeResize="0"/>
          <p:nvPr/>
        </p:nvPicPr>
        <p:blipFill rotWithShape="1">
          <a:blip r:embed="rId4">
            <a:alphaModFix/>
          </a:blip>
          <a:srcRect/>
          <a:stretch/>
        </p:blipFill>
        <p:spPr>
          <a:xfrm>
            <a:off x="4871110" y="2129779"/>
            <a:ext cx="749046" cy="755794"/>
          </a:xfrm>
          <a:prstGeom prst="rect">
            <a:avLst/>
          </a:prstGeom>
          <a:noFill/>
          <a:ln>
            <a:noFill/>
          </a:ln>
        </p:spPr>
      </p:pic>
      <p:pic>
        <p:nvPicPr>
          <p:cNvPr id="293" name="Google Shape;293;p17"/>
          <p:cNvPicPr preferRelativeResize="0"/>
          <p:nvPr/>
        </p:nvPicPr>
        <p:blipFill rotWithShape="1">
          <a:blip r:embed="rId5">
            <a:alphaModFix/>
          </a:blip>
          <a:srcRect/>
          <a:stretch/>
        </p:blipFill>
        <p:spPr>
          <a:xfrm>
            <a:off x="4898103" y="3241158"/>
            <a:ext cx="695060" cy="755794"/>
          </a:xfrm>
          <a:prstGeom prst="rect">
            <a:avLst/>
          </a:prstGeom>
          <a:noFill/>
          <a:ln>
            <a:noFill/>
          </a:ln>
        </p:spPr>
      </p:pic>
      <p:pic>
        <p:nvPicPr>
          <p:cNvPr id="294" name="Google Shape;294;p17"/>
          <p:cNvPicPr preferRelativeResize="0"/>
          <p:nvPr/>
        </p:nvPicPr>
        <p:blipFill rotWithShape="1">
          <a:blip r:embed="rId6">
            <a:alphaModFix/>
          </a:blip>
          <a:srcRect/>
          <a:stretch/>
        </p:blipFill>
        <p:spPr>
          <a:xfrm>
            <a:off x="4824548" y="4328332"/>
            <a:ext cx="842171" cy="755794"/>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18"/>
          <p:cNvSpPr/>
          <p:nvPr/>
        </p:nvSpPr>
        <p:spPr>
          <a:xfrm>
            <a:off x="-16474" y="-5347"/>
            <a:ext cx="4211052" cy="6863347"/>
          </a:xfrm>
          <a:prstGeom prst="rect">
            <a:avLst/>
          </a:prstGeom>
          <a:solidFill>
            <a:srgbClr val="E42D38"/>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306" name="Google Shape;306;p18"/>
          <p:cNvSpPr txBox="1"/>
          <p:nvPr/>
        </p:nvSpPr>
        <p:spPr>
          <a:xfrm>
            <a:off x="434178" y="1041030"/>
            <a:ext cx="3309747" cy="4494629"/>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4400"/>
              <a:buFont typeface="Arial"/>
              <a:buNone/>
            </a:pPr>
            <a:r>
              <a:rPr lang="es" sz="4000" b="1" i="0" u="none" baseline="0">
                <a:solidFill>
                  <a:schemeClr val="lt1"/>
                </a:solidFill>
                <a:latin typeface="Open sans" panose="020B0606030504020204" pitchFamily="34" charset="0"/>
                <a:ea typeface="Open sans" panose="020B0606030504020204" pitchFamily="34" charset="0"/>
                <a:cs typeface="+mn-cs"/>
                <a:sym typeface="Arial" panose="020B0604020202020204" pitchFamily="34" charset="0"/>
              </a:rPr>
              <a:t>Actividad:</a:t>
            </a:r>
          </a:p>
          <a:p>
            <a:pPr marL="0" marR="0" lvl="0" indent="0" algn="l" rtl="0">
              <a:lnSpc>
                <a:spcPct val="90000"/>
              </a:lnSpc>
              <a:spcBef>
                <a:spcPts val="0"/>
              </a:spcBef>
              <a:spcAft>
                <a:spcPts val="0"/>
              </a:spcAft>
              <a:buClr>
                <a:schemeClr val="lt1"/>
              </a:buClr>
              <a:buSzPts val="4400"/>
              <a:buFont typeface="Arial"/>
              <a:buNone/>
            </a:pPr>
            <a:endParaRPr lang="es" sz="3600" b="1" dirty="0">
              <a:solidFill>
                <a:schemeClr val="lt1"/>
              </a:solidFill>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lnSpc>
                <a:spcPct val="90000"/>
              </a:lnSpc>
              <a:spcBef>
                <a:spcPts val="0"/>
              </a:spcBef>
              <a:spcAft>
                <a:spcPts val="0"/>
              </a:spcAft>
              <a:buClr>
                <a:schemeClr val="lt1"/>
              </a:buClr>
              <a:buSzPts val="4400"/>
              <a:buFont typeface="Arial"/>
              <a:buNone/>
            </a:pPr>
            <a:r>
              <a:rPr lang="es" sz="2800" b="0" i="0" u="none" baseline="0">
                <a:solidFill>
                  <a:schemeClr val="lt1"/>
                </a:solidFill>
                <a:latin typeface="Open sans" panose="020B0606030504020204" pitchFamily="34" charset="0"/>
                <a:ea typeface="Open sans" panose="020B0606030504020204" pitchFamily="34" charset="0"/>
                <a:cs typeface="+mn-cs"/>
                <a:sym typeface="Arial" panose="020B0604020202020204" pitchFamily="34" charset="0"/>
              </a:rPr>
              <a:t>Trabajar juntos para crear un mapa comunitario</a:t>
            </a:r>
            <a:endParaRPr lang="es" sz="2800" dirty="0">
              <a:solidFill>
                <a:schemeClr val="lt1"/>
              </a:solidFill>
              <a:latin typeface="Open sans" panose="020B0606030504020204" pitchFamily="34" charset="0"/>
              <a:ea typeface="Open sans" panose="020B0606030504020204" pitchFamily="34" charset="0"/>
              <a:cs typeface="+mn-cs"/>
              <a:sym typeface="Arial" panose="020B0604020202020204" pitchFamily="34" charset="0"/>
            </a:endParaRPr>
          </a:p>
        </p:txBody>
      </p:sp>
      <p:sp>
        <p:nvSpPr>
          <p:cNvPr id="312" name="Google Shape;312;p18"/>
          <p:cNvSpPr txBox="1"/>
          <p:nvPr/>
        </p:nvSpPr>
        <p:spPr>
          <a:xfrm>
            <a:off x="4623379" y="783316"/>
            <a:ext cx="7056991" cy="6682815"/>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1000"/>
              </a:spcBef>
              <a:spcAft>
                <a:spcPts val="0"/>
              </a:spcAft>
              <a:buNone/>
            </a:pPr>
            <a:r>
              <a:rPr lang="es" sz="2200" b="0" i="0" u="none" baseline="0">
                <a:solidFill>
                  <a:schemeClr val="tx1"/>
                </a:solidFill>
                <a:highlight>
                  <a:srgbClr val="FFFFFF"/>
                </a:highlight>
                <a:latin typeface="Open sans" panose="020B0606030504020204" pitchFamily="34" charset="0"/>
                <a:ea typeface="Open sans" panose="020B0606030504020204" pitchFamily="34" charset="0"/>
                <a:cs typeface="+mn-cs"/>
                <a:sym typeface="Arial" panose="020B0604020202020204" pitchFamily="34" charset="0"/>
              </a:rPr>
              <a:t>Utilice la información proporcionada en las diapositivas anteriores e identifique:</a:t>
            </a:r>
          </a:p>
          <a:p>
            <a:pPr marL="0" marR="0" lvl="0" indent="0" algn="l" rtl="0">
              <a:lnSpc>
                <a:spcPct val="90000"/>
              </a:lnSpc>
              <a:spcBef>
                <a:spcPts val="1000"/>
              </a:spcBef>
              <a:spcAft>
                <a:spcPts val="0"/>
              </a:spcAft>
              <a:buNone/>
            </a:pPr>
            <a:endParaRPr lang="es" sz="2200">
              <a:solidFill>
                <a:schemeClr val="tx1"/>
              </a:solidFill>
              <a:highlight>
                <a:srgbClr val="FFFFFF"/>
              </a:highlight>
              <a:latin typeface="Open sans" panose="020B0606030504020204" pitchFamily="34" charset="0"/>
              <a:ea typeface="Open sans" panose="020B0606030504020204" pitchFamily="34" charset="0"/>
              <a:cs typeface="+mn-cs"/>
              <a:sym typeface="Arial" panose="020B0604020202020204" pitchFamily="34" charset="0"/>
            </a:endParaRPr>
          </a:p>
          <a:p>
            <a:pPr marL="342900" marR="0" lvl="0" indent="-342900" algn="l" rtl="0">
              <a:lnSpc>
                <a:spcPct val="90000"/>
              </a:lnSpc>
              <a:spcBef>
                <a:spcPts val="1000"/>
              </a:spcBef>
              <a:spcAft>
                <a:spcPts val="0"/>
              </a:spcAft>
              <a:buFontTx/>
              <a:buChar char="-"/>
            </a:pPr>
            <a:r>
              <a:rPr lang="es" sz="2200" b="0" i="0" u="none" baseline="0">
                <a:solidFill>
                  <a:schemeClr val="tx1"/>
                </a:solidFill>
                <a:highlight>
                  <a:srgbClr val="FFFFFF"/>
                </a:highlight>
                <a:latin typeface="Open sans" panose="020B0606030504020204" pitchFamily="34" charset="0"/>
                <a:ea typeface="Open sans" panose="020B0606030504020204" pitchFamily="34" charset="0"/>
                <a:cs typeface="+mn-cs"/>
                <a:sym typeface="Arial" panose="020B0604020202020204" pitchFamily="34" charset="0"/>
              </a:rPr>
              <a:t>Las zonas de su comunidad con más probabilidades de verse afectadas por un desastre.</a:t>
            </a:r>
          </a:p>
          <a:p>
            <a:pPr marL="342900" marR="0" lvl="0" indent="-342900" algn="l" rtl="0">
              <a:lnSpc>
                <a:spcPct val="90000"/>
              </a:lnSpc>
              <a:spcBef>
                <a:spcPts val="1000"/>
              </a:spcBef>
              <a:spcAft>
                <a:spcPts val="0"/>
              </a:spcAft>
              <a:buFontTx/>
              <a:buChar char="-"/>
            </a:pPr>
            <a:endParaRPr lang="es" sz="2200">
              <a:solidFill>
                <a:schemeClr val="tx1"/>
              </a:solidFill>
              <a:highlight>
                <a:srgbClr val="FFFFFF"/>
              </a:highlight>
              <a:latin typeface="Open sans" panose="020B0606030504020204" pitchFamily="34" charset="0"/>
              <a:ea typeface="Open sans" panose="020B0606030504020204" pitchFamily="34" charset="0"/>
              <a:cs typeface="+mn-cs"/>
              <a:sym typeface="Arial" panose="020B0604020202020204" pitchFamily="34" charset="0"/>
            </a:endParaRPr>
          </a:p>
          <a:p>
            <a:pPr marL="342900" marR="0" lvl="0" indent="-342900" algn="l" rtl="0">
              <a:lnSpc>
                <a:spcPct val="90000"/>
              </a:lnSpc>
              <a:spcBef>
                <a:spcPts val="1000"/>
              </a:spcBef>
              <a:spcAft>
                <a:spcPts val="0"/>
              </a:spcAft>
              <a:buFontTx/>
              <a:buChar char="-"/>
            </a:pPr>
            <a:r>
              <a:rPr lang="es" sz="2200" b="0" i="0" u="none" baseline="0">
                <a:solidFill>
                  <a:schemeClr val="tx1"/>
                </a:solidFill>
                <a:highlight>
                  <a:srgbClr val="FFFFFF"/>
                </a:highlight>
                <a:latin typeface="Open sans" panose="020B0606030504020204" pitchFamily="34" charset="0"/>
                <a:ea typeface="Open sans" panose="020B0606030504020204" pitchFamily="34" charset="0"/>
                <a:cs typeface="+mn-cs"/>
                <a:sym typeface="Arial" panose="020B0604020202020204" pitchFamily="34" charset="0"/>
              </a:rPr>
              <a:t>Personas vulnerables que vivan en esas zonas.</a:t>
            </a:r>
          </a:p>
          <a:p>
            <a:pPr marL="342900" marR="0" lvl="0" indent="-342900" algn="l" rtl="0">
              <a:lnSpc>
                <a:spcPct val="90000"/>
              </a:lnSpc>
              <a:spcBef>
                <a:spcPts val="1000"/>
              </a:spcBef>
              <a:spcAft>
                <a:spcPts val="0"/>
              </a:spcAft>
              <a:buFontTx/>
              <a:buChar char="-"/>
            </a:pPr>
            <a:endParaRPr lang="es" sz="2200">
              <a:solidFill>
                <a:schemeClr val="tx1"/>
              </a:solidFill>
              <a:highlight>
                <a:srgbClr val="FFFFFF"/>
              </a:highlight>
              <a:latin typeface="Open sans" panose="020B0606030504020204" pitchFamily="34" charset="0"/>
              <a:ea typeface="Open sans" panose="020B0606030504020204" pitchFamily="34" charset="0"/>
              <a:cs typeface="+mn-cs"/>
              <a:sym typeface="Arial" panose="020B0604020202020204" pitchFamily="34" charset="0"/>
            </a:endParaRPr>
          </a:p>
          <a:p>
            <a:pPr marL="342900" marR="0" lvl="0" indent="-342900" algn="l" rtl="0">
              <a:lnSpc>
                <a:spcPct val="90000"/>
              </a:lnSpc>
              <a:spcBef>
                <a:spcPts val="1000"/>
              </a:spcBef>
              <a:spcAft>
                <a:spcPts val="0"/>
              </a:spcAft>
              <a:buFontTx/>
              <a:buChar char="-"/>
            </a:pPr>
            <a:r>
              <a:rPr lang="es" sz="2200" b="0" i="0" u="none" baseline="0">
                <a:solidFill>
                  <a:schemeClr val="tx1">
                    <a:lumMod val="100000"/>
                  </a:schemeClr>
                </a:solidFill>
                <a:highlight>
                  <a:srgbClr val="FFFFFF"/>
                </a:highlight>
                <a:latin typeface="Open sans" panose="020B0606030504020204" pitchFamily="34" charset="0"/>
                <a:ea typeface="Open sans" panose="020B0606030504020204" pitchFamily="34" charset="0"/>
                <a:cs typeface="+mn-cs"/>
                <a:sym typeface="Arial" panose="020B0604020202020204" pitchFamily="34" charset="0"/>
              </a:rPr>
              <a:t>¿Lista de </a:t>
            </a:r>
            <a:r>
              <a:rPr lang="es" sz="2200" b="1" i="0" u="none" strike="noStrike" cap="none" baseline="0">
                <a:solidFill>
                  <a:srgbClr val="E42D38">
                    <a:lumMod val="100000"/>
                  </a:srgbClr>
                </a:solidFill>
                <a:latin typeface="Open sans" panose="020B0606030504020204" pitchFamily="34" charset="0"/>
                <a:ea typeface="Open sans" panose="020B0606030504020204" pitchFamily="34" charset="0"/>
                <a:cs typeface="+mn-cs"/>
                <a:sym typeface="Arial" panose="020B0604020202020204" pitchFamily="34" charset="0"/>
              </a:rPr>
              <a:t>cosas que tiene su comunidad </a:t>
            </a:r>
            <a:r>
              <a:rPr lang="es" sz="2200" b="0" i="0" u="none" strike="noStrike" cap="none" baseline="0">
                <a:solidFill>
                  <a:schemeClr val="tx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que pueden ayudarla a estar preparada o a responder ante un desastre? Puede tratarse de personas con habilidades, un refugio, equipamientos y la ubicación de la estación de bomberos, la policía, etc..</a:t>
            </a:r>
            <a:endParaRPr lang="es" sz="2200">
              <a:solidFill>
                <a:schemeClr val="tx1">
                  <a:lumMod val="100000"/>
                </a:schemeClr>
              </a:solidFill>
              <a:highlight>
                <a:srgbClr val="FFFFFF"/>
              </a:highlight>
              <a:latin typeface="Open sans" panose="020B0606030504020204" pitchFamily="34" charset="0"/>
              <a:ea typeface="Open sans" panose="020B0606030504020204" pitchFamily="34" charset="0"/>
              <a:cs typeface="+mn-cs"/>
              <a:sym typeface="Arial" panose="020B0604020202020204" pitchFamily="34" charset="0"/>
            </a:endParaRPr>
          </a:p>
          <a:p>
            <a:pPr marL="342900" marR="0" lvl="0" indent="-342900" algn="l" rtl="0">
              <a:lnSpc>
                <a:spcPct val="90000"/>
              </a:lnSpc>
              <a:spcBef>
                <a:spcPts val="1000"/>
              </a:spcBef>
              <a:spcAft>
                <a:spcPts val="0"/>
              </a:spcAft>
              <a:buFontTx/>
              <a:buChar char="-"/>
            </a:pPr>
            <a:endParaRPr lang="es" sz="2200" dirty="0">
              <a:solidFill>
                <a:schemeClr val="tx1"/>
              </a:solidFill>
              <a:highlight>
                <a:srgbClr val="FFFFFF"/>
              </a:highlight>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lnSpc>
                <a:spcPct val="90000"/>
              </a:lnSpc>
              <a:spcBef>
                <a:spcPts val="1000"/>
              </a:spcBef>
              <a:spcAft>
                <a:spcPts val="0"/>
              </a:spcAft>
              <a:buNone/>
            </a:pPr>
            <a:r>
              <a:rPr lang="es" sz="2200" b="0" i="0" u="none" baseline="0">
                <a:solidFill>
                  <a:schemeClr val="tx1"/>
                </a:solidFill>
                <a:highlight>
                  <a:srgbClr val="FFFFFF"/>
                </a:highlight>
                <a:latin typeface="Open sans" panose="020B0606030504020204" pitchFamily="34" charset="0"/>
                <a:ea typeface="Open sans" panose="020B0606030504020204" pitchFamily="34" charset="0"/>
                <a:cs typeface="+mn-cs"/>
                <a:sym typeface="Arial" panose="020B0604020202020204" pitchFamily="34" charset="0"/>
              </a:rPr>
              <a:t> </a:t>
            </a:r>
            <a:endParaRPr lang="es" sz="2200" dirty="0">
              <a:solidFill>
                <a:schemeClr val="tx1"/>
              </a:solidFill>
              <a:highlight>
                <a:srgbClr val="FFFFFF"/>
              </a:highlight>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lnSpc>
                <a:spcPct val="90000"/>
              </a:lnSpc>
              <a:spcBef>
                <a:spcPts val="1000"/>
              </a:spcBef>
              <a:spcAft>
                <a:spcPts val="0"/>
              </a:spcAft>
              <a:buNone/>
            </a:pPr>
            <a:endParaRPr lang="es" sz="2200" dirty="0">
              <a:solidFill>
                <a:schemeClr val="tx1"/>
              </a:solidFill>
              <a:highlight>
                <a:srgbClr val="FFFFFF"/>
              </a:highlight>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lnSpc>
                <a:spcPct val="90000"/>
              </a:lnSpc>
              <a:spcBef>
                <a:spcPts val="1000"/>
              </a:spcBef>
              <a:spcAft>
                <a:spcPts val="0"/>
              </a:spcAft>
              <a:buNone/>
            </a:pPr>
            <a:endParaRPr sz="2200" dirty="0">
              <a:solidFill>
                <a:schemeClr val="tx1"/>
              </a:solidFill>
              <a:highlight>
                <a:srgbClr val="FFFFFF"/>
              </a:highlight>
              <a:latin typeface="Open sans" panose="020B0606030504020204" pitchFamily="34" charset="0"/>
              <a:ea typeface="Open sans" panose="020B0606030504020204" pitchFamily="34" charset="0"/>
              <a:cs typeface="Open sans" panose="020B060603050402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A1A16C55-BA20-D3CE-700B-1BD4B2483CF5}"/>
              </a:ext>
            </a:extLst>
          </p:cNvPr>
          <p:cNvSpPr/>
          <p:nvPr/>
        </p:nvSpPr>
        <p:spPr>
          <a:xfrm>
            <a:off x="0" y="0"/>
            <a:ext cx="12192000" cy="6858000"/>
          </a:xfrm>
          <a:prstGeom prst="rect">
            <a:avLst/>
          </a:prstGeom>
          <a:solidFill>
            <a:srgbClr val="F5333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s"/>
          </a:p>
        </p:txBody>
      </p:sp>
      <p:sp>
        <p:nvSpPr>
          <p:cNvPr id="2" name="Google Shape;103;p2">
            <a:extLst>
              <a:ext uri="{FF2B5EF4-FFF2-40B4-BE49-F238E27FC236}">
                <a16:creationId xmlns:a16="http://schemas.microsoft.com/office/drawing/2014/main" id="{327130A8-E259-AD8E-EE58-7479C8ECE1B1}"/>
              </a:ext>
            </a:extLst>
          </p:cNvPr>
          <p:cNvSpPr/>
          <p:nvPr/>
        </p:nvSpPr>
        <p:spPr>
          <a:xfrm>
            <a:off x="957444" y="575431"/>
            <a:ext cx="6977516"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4000"/>
              <a:buFont typeface="Arial"/>
              <a:buNone/>
            </a:pPr>
            <a:r>
              <a:rPr lang="es" sz="4000" b="1" i="0" u="none" strike="noStrike" cap="none" baseline="0">
                <a:solidFill>
                  <a:schemeClr val="lt1"/>
                </a:solidFill>
                <a:latin typeface="Open sans" panose="020B0606030504020204" pitchFamily="34" charset="0"/>
                <a:ea typeface="Open sans" panose="020B0606030504020204" pitchFamily="34" charset="0"/>
                <a:cs typeface="+mn-cs"/>
                <a:sym typeface="Arial" panose="020B0604020202020204" pitchFamily="34" charset="0"/>
              </a:rPr>
              <a:t>Agradecimientos</a:t>
            </a:r>
            <a:endParaRPr lang="es" sz="4000" b="0" i="0" u="none" strike="noStrike" cap="none" dirty="0">
              <a:solidFill>
                <a:schemeClr val="dk1"/>
              </a:solidFill>
              <a:latin typeface="Open sans" panose="020B0606030504020204" pitchFamily="34" charset="0"/>
              <a:ea typeface="Open sans" panose="020B0606030504020204" pitchFamily="34" charset="0"/>
              <a:cs typeface="+mn-cs"/>
              <a:sym typeface="Arial" panose="020B0604020202020204" pitchFamily="34" charset="0"/>
            </a:endParaRPr>
          </a:p>
        </p:txBody>
      </p:sp>
      <p:sp>
        <p:nvSpPr>
          <p:cNvPr id="3" name="TextBox 2">
            <a:extLst>
              <a:ext uri="{FF2B5EF4-FFF2-40B4-BE49-F238E27FC236}">
                <a16:creationId xmlns:a16="http://schemas.microsoft.com/office/drawing/2014/main" id="{A34BD614-2D36-8D9F-4C10-13F12C5C2EE3}"/>
              </a:ext>
            </a:extLst>
          </p:cNvPr>
          <p:cNvSpPr txBox="1"/>
          <p:nvPr/>
        </p:nvSpPr>
        <p:spPr>
          <a:xfrm>
            <a:off x="957444" y="1574800"/>
            <a:ext cx="10431916" cy="2108269"/>
          </a:xfrm>
          <a:prstGeom prst="rect">
            <a:avLst/>
          </a:prstGeom>
          <a:noFill/>
        </p:spPr>
        <p:txBody>
          <a:bodyPr wrap="square" rtlCol="0">
            <a:spAutoFit/>
          </a:bodyPr>
          <a:lstStyle/>
          <a:p>
            <a:pPr algn="l" rtl="0">
              <a:spcAft>
                <a:spcPts val="600"/>
              </a:spcAft>
            </a:pPr>
            <a:r>
              <a:rPr lang="es" sz="1800" b="0" i="0" u="none" baseline="0">
                <a:solidFill>
                  <a:schemeClr val="lt1">
                    <a:lumMod val="100000"/>
                  </a:schemeClr>
                </a:solidFill>
                <a:effectLst/>
                <a:latin typeface="Open sans" panose="020B0606030504020204" pitchFamily="34" charset="0"/>
                <a:ea typeface="Open sans" panose="020B0606030504020204" pitchFamily="34" charset="0"/>
                <a:cs typeface="+mn-cs"/>
                <a:sym typeface="Arial" panose="020B0604020202020204" pitchFamily="34" charset="0"/>
              </a:rPr>
              <a:t>Agradecemos a la Cruz Roja de Belice, a la Cruz Roja de Granada, a la Cruz Roja de Guyana, a la Cruz Roja de Jamaica, a la Cruz Roja de San Vicente y las Granadinas, a la Cruz Roja de Trinidad y Tobago y a la Agencia para el Manejo de Emergencias por Desastres en el Caribe (CDEMA) su compromiso de colaboración con el Centro de Referencia para la Gestión del Riesgo de Desastres en el Caribe (CADRIM). Juntos, examinamos y revisamos el material de formación de los CDRT, para hacerlos más adecuados y eficaces en la formación de respuesta a desastres. Su dedicación ejemplifica el espíritu de cooperación dentro de la comunidad humanitaria, y apreciamos profundamente sus inestimables contribuciones.</a:t>
            </a:r>
            <a:endParaRPr lang="es" sz="1800" dirty="0">
              <a:solidFill>
                <a:schemeClr val="lt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p:txBody>
      </p:sp>
      <p:sp>
        <p:nvSpPr>
          <p:cNvPr id="6" name="Rectangle 5">
            <a:extLst>
              <a:ext uri="{FF2B5EF4-FFF2-40B4-BE49-F238E27FC236}">
                <a16:creationId xmlns:a16="http://schemas.microsoft.com/office/drawing/2014/main" id="{EA723B28-181C-0BAA-8478-5FCB614B4E49}"/>
              </a:ext>
            </a:extLst>
          </p:cNvPr>
          <p:cNvSpPr/>
          <p:nvPr/>
        </p:nvSpPr>
        <p:spPr>
          <a:xfrm>
            <a:off x="0" y="4439758"/>
            <a:ext cx="12192000" cy="193408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s"/>
          </a:p>
        </p:txBody>
      </p:sp>
      <p:grpSp>
        <p:nvGrpSpPr>
          <p:cNvPr id="8" name="Group 7">
            <a:extLst>
              <a:ext uri="{FF2B5EF4-FFF2-40B4-BE49-F238E27FC236}">
                <a16:creationId xmlns:a16="http://schemas.microsoft.com/office/drawing/2014/main" id="{9E0867B5-9407-5DD8-F64E-03EA64C371BD}"/>
              </a:ext>
            </a:extLst>
          </p:cNvPr>
          <p:cNvGrpSpPr/>
          <p:nvPr/>
        </p:nvGrpSpPr>
        <p:grpSpPr>
          <a:xfrm>
            <a:off x="471889" y="4737441"/>
            <a:ext cx="11441776" cy="1298168"/>
            <a:chOff x="471889" y="4737441"/>
            <a:chExt cx="11441776" cy="1298168"/>
          </a:xfrm>
        </p:grpSpPr>
        <p:pic>
          <p:nvPicPr>
            <p:cNvPr id="2050" name="Picture 2" descr="Caribbean Disaster Emergency Management Agency (CDEMA) - EECentre">
              <a:extLst>
                <a:ext uri="{FF2B5EF4-FFF2-40B4-BE49-F238E27FC236}">
                  <a16:creationId xmlns:a16="http://schemas.microsoft.com/office/drawing/2014/main" id="{EB6528CF-10BF-13D5-1DE5-456BE8FC0B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14752" y="5014832"/>
              <a:ext cx="2398913" cy="82894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Belize Red Cross Society">
              <a:extLst>
                <a:ext uri="{FF2B5EF4-FFF2-40B4-BE49-F238E27FC236}">
                  <a16:creationId xmlns:a16="http://schemas.microsoft.com/office/drawing/2014/main" id="{0B2FE72C-F7C6-22BE-CE9A-D880C9A8D8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889" y="4850744"/>
              <a:ext cx="1071562" cy="1071562"/>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Grenada Red Cross Society">
              <a:extLst>
                <a:ext uri="{FF2B5EF4-FFF2-40B4-BE49-F238E27FC236}">
                  <a16:creationId xmlns:a16="http://schemas.microsoft.com/office/drawing/2014/main" id="{425CE8EE-560D-B871-A9C5-0D1ECD25E90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13740" y="4908320"/>
              <a:ext cx="1071562" cy="1071562"/>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The Guyana Red Cross Society">
              <a:extLst>
                <a:ext uri="{FF2B5EF4-FFF2-40B4-BE49-F238E27FC236}">
                  <a16:creationId xmlns:a16="http://schemas.microsoft.com/office/drawing/2014/main" id="{31F45285-9BA9-D5C7-95E0-7874859CCE5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29414" y="4902024"/>
              <a:ext cx="1076345" cy="1071562"/>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Our Today">
              <a:extLst>
                <a:ext uri="{FF2B5EF4-FFF2-40B4-BE49-F238E27FC236}">
                  <a16:creationId xmlns:a16="http://schemas.microsoft.com/office/drawing/2014/main" id="{84EA7283-075B-9299-FA26-9E7B99782FC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88274" y="4997457"/>
              <a:ext cx="1272551" cy="863694"/>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St. Vincent and the Grenadines Red Cross Headquarters">
              <a:extLst>
                <a:ext uri="{FF2B5EF4-FFF2-40B4-BE49-F238E27FC236}">
                  <a16:creationId xmlns:a16="http://schemas.microsoft.com/office/drawing/2014/main" id="{8817BF5E-D003-7EAC-93C6-FF68A0D2639D}"/>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27930" t="11270" r="34569" b="19943"/>
            <a:stretch/>
          </p:blipFill>
          <p:spPr bwMode="auto">
            <a:xfrm>
              <a:off x="6543438" y="4737441"/>
              <a:ext cx="1263761" cy="1298168"/>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T&amp;T Red Cross warns of fraudsters | Loop Trinidad &amp; Tobago">
              <a:extLst>
                <a:ext uri="{FF2B5EF4-FFF2-40B4-BE49-F238E27FC236}">
                  <a16:creationId xmlns:a16="http://schemas.microsoft.com/office/drawing/2014/main" id="{775C70FE-67E4-A020-2B51-414CF1E3B92D}"/>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17284" r="17217"/>
            <a:stretch/>
          </p:blipFill>
          <p:spPr bwMode="auto">
            <a:xfrm>
              <a:off x="8047572" y="4864681"/>
              <a:ext cx="1263761" cy="108424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0768794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g1f4e18404b9_0_36"/>
          <p:cNvSpPr/>
          <p:nvPr/>
        </p:nvSpPr>
        <p:spPr>
          <a:xfrm>
            <a:off x="-16474" y="-5348"/>
            <a:ext cx="4211100" cy="68633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319" name="Google Shape;319;g1f4e18404b9_0_36"/>
          <p:cNvSpPr txBox="1"/>
          <p:nvPr/>
        </p:nvSpPr>
        <p:spPr>
          <a:xfrm>
            <a:off x="801424" y="830651"/>
            <a:ext cx="3309600" cy="4494600"/>
          </a:xfrm>
          <a:prstGeom prst="rect">
            <a:avLst/>
          </a:prstGeom>
          <a:noFill/>
          <a:ln>
            <a:noFill/>
          </a:ln>
        </p:spPr>
        <p:txBody>
          <a:bodyPr spcFirstLastPara="1" wrap="square" lIns="91425" tIns="45700" rIns="91425" bIns="45700" anchor="ctr" anchorCtr="0">
            <a:noAutofit/>
          </a:bodyPr>
          <a:lstStyle/>
          <a:p>
            <a:pPr marL="0" lvl="0" indent="0" algn="l" rtl="0">
              <a:spcAft>
                <a:spcPts val="600"/>
              </a:spcAft>
              <a:buClr>
                <a:schemeClr val="lt1"/>
              </a:buClr>
              <a:buSzPts val="4400"/>
              <a:buFont typeface="Arial"/>
              <a:buNone/>
            </a:pPr>
            <a:r>
              <a:rPr lang="es" sz="3600" b="1" i="0" u="none" baseline="0">
                <a:solidFill>
                  <a:srgbClr val="F5333F"/>
                </a:solidFill>
                <a:latin typeface="Open sans" panose="020B0606030504020204" pitchFamily="34" charset="0"/>
                <a:ea typeface="Open sans" panose="020B0606030504020204" pitchFamily="34" charset="0"/>
                <a:cs typeface="+mn-cs"/>
                <a:sym typeface="Arial" panose="020B0604020202020204" pitchFamily="34" charset="0"/>
              </a:rPr>
              <a:t>Planes de desastres familiares</a:t>
            </a:r>
            <a:endParaRPr lang="es" sz="3600" b="1" dirty="0">
              <a:solidFill>
                <a:srgbClr val="F5333F"/>
              </a:solidFill>
              <a:latin typeface="Open sans" panose="020B0606030504020204" pitchFamily="34" charset="0"/>
              <a:ea typeface="Open sans" panose="020B0606030504020204" pitchFamily="34" charset="0"/>
              <a:cs typeface="+mn-cs"/>
              <a:sym typeface="Arial" panose="020B0604020202020204" pitchFamily="34" charset="0"/>
            </a:endParaRPr>
          </a:p>
        </p:txBody>
      </p:sp>
      <p:sp>
        <p:nvSpPr>
          <p:cNvPr id="320" name="Google Shape;320;g1f4e18404b9_0_36"/>
          <p:cNvSpPr txBox="1"/>
          <p:nvPr/>
        </p:nvSpPr>
        <p:spPr>
          <a:xfrm>
            <a:off x="4838700" y="830651"/>
            <a:ext cx="6746100" cy="5363479"/>
          </a:xfrm>
          <a:prstGeom prst="rect">
            <a:avLst/>
          </a:prstGeom>
          <a:noFill/>
          <a:ln>
            <a:noFill/>
          </a:ln>
        </p:spPr>
        <p:txBody>
          <a:bodyPr spcFirstLastPara="1" wrap="square" lIns="91425" tIns="45700" rIns="91425" bIns="45700" anchor="t" anchorCtr="0">
            <a:spAutoFit/>
          </a:bodyPr>
          <a:lstStyle/>
          <a:p>
            <a:pPr marL="457200" marR="0" lvl="0" indent="-457200" algn="l" rtl="0">
              <a:lnSpc>
                <a:spcPct val="90000"/>
              </a:lnSpc>
              <a:spcBef>
                <a:spcPts val="0"/>
              </a:spcBef>
              <a:spcAft>
                <a:spcPts val="0"/>
              </a:spcAft>
              <a:buClr>
                <a:srgbClr val="E42D38"/>
              </a:buClr>
              <a:buSzPts val="2700"/>
              <a:buFont typeface="Noto Sans Symbols"/>
              <a:buChar char="✔"/>
            </a:pPr>
            <a:r>
              <a:rPr lang="es" sz="1800" b="0" i="0" u="none" strike="noStrike" cap="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Cada miembro del CDRT debe asegurarse de que su familia dispone de un plan. Querrá asegurarse de que su familia esté atendida antes de poder responder a las necesidades de los demás.</a:t>
            </a:r>
            <a:endParaRPr lang="es" sz="1800" dirty="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a:p>
            <a:pPr marL="457200" marR="0" lvl="0" indent="-457200" algn="l" rtl="0">
              <a:lnSpc>
                <a:spcPct val="90000"/>
              </a:lnSpc>
              <a:spcBef>
                <a:spcPts val="1000"/>
              </a:spcBef>
              <a:spcAft>
                <a:spcPts val="0"/>
              </a:spcAft>
              <a:buNone/>
            </a:pPr>
            <a:endParaRPr lang="es" sz="1800" b="0" i="0" u="none" strike="noStrike" cap="none" dirty="0">
              <a:solidFill>
                <a:schemeClr val="dk1"/>
              </a:solidFill>
              <a:latin typeface="Open sans" panose="020B0606030504020204" pitchFamily="34" charset="0"/>
              <a:ea typeface="Open sans" panose="020B0606030504020204" pitchFamily="34" charset="0"/>
              <a:cs typeface="+mn-cs"/>
              <a:sym typeface="Arial" panose="020B0604020202020204" pitchFamily="34" charset="0"/>
            </a:endParaRPr>
          </a:p>
          <a:p>
            <a:pPr marL="457200" marR="0" lvl="0" indent="-457200" algn="l" rtl="0">
              <a:lnSpc>
                <a:spcPct val="90000"/>
              </a:lnSpc>
              <a:spcBef>
                <a:spcPts val="1000"/>
              </a:spcBef>
              <a:spcAft>
                <a:spcPts val="0"/>
              </a:spcAft>
              <a:buClr>
                <a:srgbClr val="E42D38"/>
              </a:buClr>
              <a:buSzPts val="2700"/>
              <a:buFont typeface="Noto Sans Symbols"/>
              <a:buChar char="✔"/>
            </a:pPr>
            <a:r>
              <a:rPr lang="es" sz="1800" b="0" i="0" u="none" strike="noStrike" cap="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Asegúrese de comentar el papel y la responsabilidad de cada miembro de la familia; los niños también pueden ayudar en las actividades de preparación.</a:t>
            </a:r>
            <a:endParaRPr lang="es" sz="1800" dirty="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a:p>
            <a:pPr marL="457200" marR="0" lvl="0" indent="-457200" algn="l" rtl="0">
              <a:lnSpc>
                <a:spcPct val="90000"/>
              </a:lnSpc>
              <a:spcBef>
                <a:spcPts val="1000"/>
              </a:spcBef>
              <a:spcAft>
                <a:spcPts val="0"/>
              </a:spcAft>
              <a:buNone/>
            </a:pPr>
            <a:endParaRPr lang="es" sz="1800" b="0" i="0" u="none" strike="noStrike" cap="none" dirty="0">
              <a:solidFill>
                <a:schemeClr val="dk1"/>
              </a:solidFill>
              <a:latin typeface="Open sans" panose="020B0606030504020204" pitchFamily="34" charset="0"/>
              <a:ea typeface="Open sans" panose="020B0606030504020204" pitchFamily="34" charset="0"/>
              <a:cs typeface="+mn-cs"/>
              <a:sym typeface="Arial" panose="020B0604020202020204" pitchFamily="34" charset="0"/>
            </a:endParaRPr>
          </a:p>
          <a:p>
            <a:pPr marL="457200" marR="0" lvl="0" indent="-457200" algn="l" rtl="0">
              <a:lnSpc>
                <a:spcPct val="90000"/>
              </a:lnSpc>
              <a:spcBef>
                <a:spcPts val="1000"/>
              </a:spcBef>
              <a:spcAft>
                <a:spcPts val="0"/>
              </a:spcAft>
              <a:buClr>
                <a:srgbClr val="E42D38"/>
              </a:buClr>
              <a:buSzPts val="2700"/>
              <a:buFont typeface="Noto Sans Symbols"/>
              <a:buChar char="✔"/>
            </a:pPr>
            <a:r>
              <a:rPr lang="es" sz="1800" b="0" i="0" u="none" strike="noStrike" cap="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Reúnase con la familia.</a:t>
            </a:r>
            <a:endParaRPr lang="es" sz="1800" dirty="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a:p>
            <a:pPr marL="457200" marR="0" lvl="0" indent="-457200" algn="l" rtl="0">
              <a:lnSpc>
                <a:spcPct val="90000"/>
              </a:lnSpc>
              <a:spcBef>
                <a:spcPts val="1000"/>
              </a:spcBef>
              <a:spcAft>
                <a:spcPts val="0"/>
              </a:spcAft>
              <a:buNone/>
            </a:pPr>
            <a:endParaRPr lang="es" sz="1800" b="0" i="0" u="none" strike="noStrike" cap="none" dirty="0">
              <a:solidFill>
                <a:schemeClr val="dk1"/>
              </a:solidFill>
              <a:latin typeface="Open sans" panose="020B0606030504020204" pitchFamily="34" charset="0"/>
              <a:ea typeface="Open sans" panose="020B0606030504020204" pitchFamily="34" charset="0"/>
              <a:cs typeface="+mn-cs"/>
              <a:sym typeface="Arial" panose="020B0604020202020204" pitchFamily="34" charset="0"/>
            </a:endParaRPr>
          </a:p>
          <a:p>
            <a:pPr marL="457200" marR="0" lvl="0" indent="-457200" algn="l" rtl="0">
              <a:lnSpc>
                <a:spcPct val="90000"/>
              </a:lnSpc>
              <a:spcBef>
                <a:spcPts val="1000"/>
              </a:spcBef>
              <a:spcAft>
                <a:spcPts val="0"/>
              </a:spcAft>
              <a:buClr>
                <a:srgbClr val="E42D38"/>
              </a:buClr>
              <a:buSzPts val="2700"/>
              <a:buFont typeface="Noto Sans Symbols"/>
              <a:buChar char="✔"/>
            </a:pPr>
            <a:r>
              <a:rPr lang="es" sz="1800" b="0" i="0" u="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C</a:t>
            </a:r>
            <a:r>
              <a:rPr lang="es" sz="1800" b="0" i="0" u="none" strike="noStrike" cap="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omente los tipos de desastres que podrían ocurrir.</a:t>
            </a:r>
            <a:endParaRPr lang="es" sz="1800" dirty="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a:p>
            <a:pPr marL="457200" marR="0" lvl="0" indent="-457200" algn="l" rtl="0">
              <a:lnSpc>
                <a:spcPct val="90000"/>
              </a:lnSpc>
              <a:spcBef>
                <a:spcPts val="1000"/>
              </a:spcBef>
              <a:spcAft>
                <a:spcPts val="0"/>
              </a:spcAft>
              <a:buNone/>
            </a:pPr>
            <a:endParaRPr lang="es" sz="1800" b="0" i="0" u="none" strike="noStrike" cap="none" dirty="0">
              <a:solidFill>
                <a:schemeClr val="dk1"/>
              </a:solidFill>
              <a:latin typeface="Open sans" panose="020B0606030504020204" pitchFamily="34" charset="0"/>
              <a:ea typeface="Open sans" panose="020B0606030504020204" pitchFamily="34" charset="0"/>
              <a:cs typeface="+mn-cs"/>
              <a:sym typeface="Arial" panose="020B0604020202020204" pitchFamily="34" charset="0"/>
            </a:endParaRPr>
          </a:p>
          <a:p>
            <a:pPr marL="457200" marR="0" lvl="0" indent="-457200" algn="l" rtl="0">
              <a:lnSpc>
                <a:spcPct val="90000"/>
              </a:lnSpc>
              <a:spcBef>
                <a:spcPts val="1000"/>
              </a:spcBef>
              <a:spcAft>
                <a:spcPts val="0"/>
              </a:spcAft>
              <a:buClr>
                <a:srgbClr val="E42D38"/>
              </a:buClr>
              <a:buSzPts val="2700"/>
              <a:buFont typeface="Noto Sans Symbols"/>
              <a:buChar char="✔"/>
            </a:pPr>
            <a:r>
              <a:rPr lang="es" sz="1800" b="0" i="0" u="none" strike="noStrike" cap="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Explique cómo prepararse y responder.</a:t>
            </a:r>
            <a:endParaRPr lang="es" sz="1800" b="0" i="0" u="none" strike="noStrike" cap="none" dirty="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lnSpc>
                <a:spcPct val="90000"/>
              </a:lnSpc>
              <a:spcBef>
                <a:spcPts val="1000"/>
              </a:spcBef>
              <a:spcAft>
                <a:spcPts val="0"/>
              </a:spcAft>
              <a:buNone/>
            </a:pPr>
            <a:endParaRPr lang="es" sz="1800" dirty="0">
              <a:solidFill>
                <a:schemeClr val="dk1"/>
              </a:solidFill>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lnSpc>
                <a:spcPct val="90000"/>
              </a:lnSpc>
              <a:spcBef>
                <a:spcPts val="1000"/>
              </a:spcBef>
              <a:spcAft>
                <a:spcPts val="0"/>
              </a:spcAft>
              <a:buNone/>
            </a:pPr>
            <a:endParaRPr sz="1800" dirty="0">
              <a:solidFill>
                <a:schemeClr val="dk1"/>
              </a:solidFill>
              <a:latin typeface="Open sans" panose="020B0606030504020204" pitchFamily="34" charset="0"/>
              <a:ea typeface="Open sans" panose="020B0606030504020204" pitchFamily="34" charset="0"/>
              <a:cs typeface="Open sans" panose="020B0606030504020204"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p19"/>
          <p:cNvSpPr/>
          <p:nvPr/>
        </p:nvSpPr>
        <p:spPr>
          <a:xfrm>
            <a:off x="-16474" y="-5347"/>
            <a:ext cx="4211052" cy="68633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331" name="Google Shape;331;p19"/>
          <p:cNvSpPr txBox="1"/>
          <p:nvPr/>
        </p:nvSpPr>
        <p:spPr>
          <a:xfrm>
            <a:off x="474853" y="638259"/>
            <a:ext cx="3309747" cy="4494629"/>
          </a:xfrm>
          <a:prstGeom prst="rect">
            <a:avLst/>
          </a:prstGeom>
          <a:noFill/>
          <a:ln>
            <a:noFill/>
          </a:ln>
        </p:spPr>
        <p:txBody>
          <a:bodyPr spcFirstLastPara="1" wrap="square" lIns="91425" tIns="45700" rIns="91425" bIns="45700" anchor="ctr" anchorCtr="0">
            <a:noAutofit/>
          </a:bodyPr>
          <a:lstStyle/>
          <a:p>
            <a:pPr algn="l" rtl="0">
              <a:spcAft>
                <a:spcPts val="600"/>
              </a:spcAft>
              <a:buClr>
                <a:schemeClr val="lt1"/>
              </a:buClr>
              <a:buSzPts val="4400"/>
            </a:pPr>
            <a:r>
              <a:rPr lang="es" sz="3600" b="1" i="0" u="none" baseline="0">
                <a:solidFill>
                  <a:srgbClr val="F5333F"/>
                </a:solidFill>
                <a:latin typeface="Open sans" panose="020B0606030504020204" pitchFamily="34" charset="0"/>
                <a:ea typeface="Open sans" panose="020B0606030504020204" pitchFamily="34" charset="0"/>
                <a:cs typeface="+mn-cs"/>
                <a:sym typeface="Arial" panose="020B0604020202020204" pitchFamily="34" charset="0"/>
              </a:rPr>
              <a:t>Planes de desastres familiares</a:t>
            </a:r>
            <a:endParaRPr lang="es" sz="3600" b="1" dirty="0">
              <a:solidFill>
                <a:srgbClr val="F5333F"/>
              </a:solidFill>
              <a:latin typeface="Open sans" panose="020B0606030504020204" pitchFamily="34" charset="0"/>
              <a:ea typeface="Open sans" panose="020B0606030504020204" pitchFamily="34" charset="0"/>
              <a:cs typeface="+mn-cs"/>
              <a:sym typeface="Arial" panose="020B0604020202020204" pitchFamily="34" charset="0"/>
            </a:endParaRPr>
          </a:p>
        </p:txBody>
      </p:sp>
      <p:sp>
        <p:nvSpPr>
          <p:cNvPr id="332" name="Google Shape;332;p19"/>
          <p:cNvSpPr txBox="1"/>
          <p:nvPr/>
        </p:nvSpPr>
        <p:spPr>
          <a:xfrm>
            <a:off x="5001987" y="1200765"/>
            <a:ext cx="6502400" cy="3888204"/>
          </a:xfrm>
          <a:prstGeom prst="rect">
            <a:avLst/>
          </a:prstGeom>
          <a:noFill/>
          <a:ln>
            <a:noFill/>
          </a:ln>
        </p:spPr>
        <p:txBody>
          <a:bodyPr spcFirstLastPara="1" wrap="square" lIns="91425" tIns="45700" rIns="91425" bIns="45700" anchor="t" anchorCtr="0">
            <a:spAutoFit/>
          </a:bodyPr>
          <a:lstStyle/>
          <a:p>
            <a:pPr marL="457200" marR="0" lvl="0" indent="-457200" algn="l" rtl="0">
              <a:lnSpc>
                <a:spcPct val="90000"/>
              </a:lnSpc>
              <a:spcBef>
                <a:spcPts val="0"/>
              </a:spcBef>
              <a:spcAft>
                <a:spcPts val="0"/>
              </a:spcAft>
              <a:buClr>
                <a:srgbClr val="E42D38"/>
              </a:buClr>
              <a:buSzPts val="2700"/>
              <a:buFont typeface="Noto Sans Symbols"/>
              <a:buChar char="✔"/>
            </a:pPr>
            <a:r>
              <a:rPr lang="es" sz="2000" b="0" i="0" u="none" strike="noStrike" cap="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Explique qué hacer si se le aconseja evacuar.</a:t>
            </a:r>
            <a:endParaRPr lang="es" sz="2000" dirty="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a:p>
            <a:pPr marL="457200" marR="0" lvl="0" indent="-457200" algn="l" rtl="0">
              <a:lnSpc>
                <a:spcPct val="90000"/>
              </a:lnSpc>
              <a:spcBef>
                <a:spcPts val="1000"/>
              </a:spcBef>
              <a:spcAft>
                <a:spcPts val="0"/>
              </a:spcAft>
              <a:buNone/>
            </a:pPr>
            <a:endParaRPr lang="es" sz="2000" b="0" i="0" u="none" strike="noStrike" cap="none" dirty="0">
              <a:solidFill>
                <a:schemeClr val="dk1"/>
              </a:solidFill>
              <a:latin typeface="Open sans" panose="020B0606030504020204" pitchFamily="34" charset="0"/>
              <a:ea typeface="Open sans" panose="020B0606030504020204" pitchFamily="34" charset="0"/>
              <a:cs typeface="+mn-cs"/>
              <a:sym typeface="Arial" panose="020B0604020202020204" pitchFamily="34" charset="0"/>
            </a:endParaRPr>
          </a:p>
          <a:p>
            <a:pPr marL="457200" marR="0" lvl="0" indent="-457200" algn="l" rtl="0">
              <a:lnSpc>
                <a:spcPct val="90000"/>
              </a:lnSpc>
              <a:spcBef>
                <a:spcPts val="1000"/>
              </a:spcBef>
              <a:spcAft>
                <a:spcPts val="0"/>
              </a:spcAft>
              <a:buClr>
                <a:srgbClr val="E42D38"/>
              </a:buClr>
              <a:buSzPts val="2700"/>
              <a:buFont typeface="Noto Sans Symbols"/>
              <a:buChar char="✔"/>
            </a:pPr>
            <a:r>
              <a:rPr lang="es" sz="2000" b="0" i="0" u="none" strike="noStrike" cap="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¿Qué harán si no puede salir de casa?</a:t>
            </a:r>
            <a:endParaRPr lang="es" sz="2000" dirty="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a:p>
            <a:pPr marL="457200" marR="0" lvl="0" indent="-457200" algn="l" rtl="0">
              <a:lnSpc>
                <a:spcPct val="90000"/>
              </a:lnSpc>
              <a:spcBef>
                <a:spcPts val="1000"/>
              </a:spcBef>
              <a:spcAft>
                <a:spcPts val="0"/>
              </a:spcAft>
              <a:buNone/>
            </a:pPr>
            <a:endParaRPr lang="es" sz="2000" b="0" i="0" u="none" strike="noStrike" cap="none" dirty="0">
              <a:solidFill>
                <a:schemeClr val="dk1"/>
              </a:solidFill>
              <a:latin typeface="Open sans" panose="020B0606030504020204" pitchFamily="34" charset="0"/>
              <a:ea typeface="Open sans" panose="020B0606030504020204" pitchFamily="34" charset="0"/>
              <a:cs typeface="+mn-cs"/>
              <a:sym typeface="Arial" panose="020B0604020202020204" pitchFamily="34" charset="0"/>
            </a:endParaRPr>
          </a:p>
          <a:p>
            <a:pPr marL="457200" marR="0" lvl="0" indent="-457200" algn="l" rtl="0">
              <a:lnSpc>
                <a:spcPct val="90000"/>
              </a:lnSpc>
              <a:spcBef>
                <a:spcPts val="1000"/>
              </a:spcBef>
              <a:spcAft>
                <a:spcPts val="0"/>
              </a:spcAft>
              <a:buClr>
                <a:srgbClr val="E42D38"/>
              </a:buClr>
              <a:buSzPts val="2700"/>
              <a:buFont typeface="Noto Sans Symbols"/>
              <a:buChar char="✔"/>
            </a:pPr>
            <a:r>
              <a:rPr lang="es" sz="2000" b="0" i="0" u="none" strike="noStrike" cap="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Practique lo que ha comentado.</a:t>
            </a:r>
            <a:endParaRPr lang="es" sz="2000" dirty="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a:p>
            <a:pPr marL="457200" marR="0" lvl="0" indent="-457200" algn="l" rtl="0">
              <a:lnSpc>
                <a:spcPct val="90000"/>
              </a:lnSpc>
              <a:spcBef>
                <a:spcPts val="1000"/>
              </a:spcBef>
              <a:spcAft>
                <a:spcPts val="0"/>
              </a:spcAft>
              <a:buNone/>
            </a:pPr>
            <a:endParaRPr lang="es" sz="2000" b="0" i="0" u="none" strike="noStrike" cap="none" dirty="0">
              <a:solidFill>
                <a:schemeClr val="dk1"/>
              </a:solidFill>
              <a:latin typeface="Open sans" panose="020B0606030504020204" pitchFamily="34" charset="0"/>
              <a:ea typeface="Open sans" panose="020B0606030504020204" pitchFamily="34" charset="0"/>
              <a:cs typeface="+mn-cs"/>
              <a:sym typeface="Arial" panose="020B0604020202020204" pitchFamily="34" charset="0"/>
            </a:endParaRPr>
          </a:p>
          <a:p>
            <a:pPr marL="457200" marR="0" lvl="0" indent="-457200" algn="l" rtl="0">
              <a:lnSpc>
                <a:spcPct val="90000"/>
              </a:lnSpc>
              <a:spcBef>
                <a:spcPts val="1000"/>
              </a:spcBef>
              <a:spcAft>
                <a:spcPts val="0"/>
              </a:spcAft>
              <a:buClr>
                <a:srgbClr val="E42D38"/>
              </a:buClr>
              <a:buSzPts val="2700"/>
              <a:buFont typeface="Noto Sans Symbols"/>
              <a:buChar char="✔"/>
            </a:pPr>
            <a:r>
              <a:rPr lang="es" sz="2000" b="0" i="0" u="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Ayude a la familia a planificar cómo se mantendrá en contacto si se ve separada por el desastre.</a:t>
            </a:r>
            <a:endParaRPr lang="es" sz="2000" dirty="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a:p>
            <a:pPr marL="457200" marR="0" lvl="0" indent="-457200" algn="l" rtl="0">
              <a:lnSpc>
                <a:spcPct val="90000"/>
              </a:lnSpc>
              <a:spcBef>
                <a:spcPts val="1000"/>
              </a:spcBef>
              <a:spcAft>
                <a:spcPts val="0"/>
              </a:spcAft>
              <a:buNone/>
            </a:pPr>
            <a:endParaRPr lang="es" sz="2000" b="0" i="0" u="none" strike="noStrike" cap="none" dirty="0">
              <a:solidFill>
                <a:schemeClr val="dk1"/>
              </a:solidFill>
              <a:latin typeface="Open sans" panose="020B0606030504020204" pitchFamily="34" charset="0"/>
              <a:ea typeface="Open sans" panose="020B0606030504020204" pitchFamily="34" charset="0"/>
              <a:cs typeface="+mn-cs"/>
              <a:sym typeface="Arial" panose="020B0604020202020204" pitchFamily="34" charset="0"/>
            </a:endParaRPr>
          </a:p>
          <a:p>
            <a:pPr marL="457200" marR="0" lvl="0" indent="-457200" algn="l" rtl="0">
              <a:lnSpc>
                <a:spcPct val="90000"/>
              </a:lnSpc>
              <a:spcBef>
                <a:spcPts val="1000"/>
              </a:spcBef>
              <a:spcAft>
                <a:spcPts val="0"/>
              </a:spcAft>
              <a:buClr>
                <a:srgbClr val="E42D38"/>
              </a:buClr>
              <a:buSzPts val="2700"/>
              <a:buFont typeface="Noto Sans Symbols"/>
              <a:buChar char="✔"/>
            </a:pPr>
            <a:r>
              <a:rPr lang="es" sz="2000" b="0" i="0" u="none" strike="noStrike" cap="none" baseline="0">
                <a:solidFill>
                  <a:schemeClr val="dk1"/>
                </a:solidFill>
                <a:latin typeface="Open sans" panose="020B0606030504020204" pitchFamily="34" charset="0"/>
                <a:ea typeface="Open sans" panose="020B0606030504020204" pitchFamily="34" charset="0"/>
                <a:cs typeface="+mn-cs"/>
                <a:sym typeface="Arial" panose="020B0604020202020204" pitchFamily="34" charset="0"/>
              </a:rPr>
              <a:t>Elija dos lugares de encuentro</a:t>
            </a:r>
            <a:endParaRPr lang="es" sz="2000" dirty="0">
              <a:latin typeface="Open sans" panose="020B0606030504020204" pitchFamily="34" charset="0"/>
              <a:ea typeface="Open sans" panose="020B0606030504020204" pitchFamily="34" charset="0"/>
              <a:cs typeface="+mn-cs"/>
              <a:sym typeface="Arial" panose="020B0604020202020204"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20"/>
          <p:cNvSpPr/>
          <p:nvPr/>
        </p:nvSpPr>
        <p:spPr>
          <a:xfrm>
            <a:off x="-16474" y="-5347"/>
            <a:ext cx="4211052" cy="68633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344" name="Google Shape;344;p20"/>
          <p:cNvSpPr txBox="1"/>
          <p:nvPr/>
        </p:nvSpPr>
        <p:spPr>
          <a:xfrm>
            <a:off x="561178" y="823316"/>
            <a:ext cx="3050123" cy="4494629"/>
          </a:xfrm>
          <a:prstGeom prst="rect">
            <a:avLst/>
          </a:prstGeom>
          <a:noFill/>
          <a:ln>
            <a:noFill/>
          </a:ln>
        </p:spPr>
        <p:txBody>
          <a:bodyPr spcFirstLastPara="1" wrap="square" lIns="91425" tIns="45700" rIns="91425" bIns="45700" anchor="ctr" anchorCtr="0">
            <a:noAutofit/>
          </a:bodyPr>
          <a:lstStyle/>
          <a:p>
            <a:pPr marL="0" lvl="0" indent="0" algn="l" rtl="0">
              <a:spcAft>
                <a:spcPts val="600"/>
              </a:spcAft>
              <a:buClr>
                <a:schemeClr val="lt1"/>
              </a:buClr>
              <a:buSzPts val="4400"/>
              <a:buFont typeface="Arial"/>
              <a:buNone/>
            </a:pPr>
            <a:r>
              <a:rPr lang="es" sz="3600" b="1" i="0" u="none" baseline="0" dirty="0">
                <a:solidFill>
                  <a:srgbClr val="F5333F"/>
                </a:solidFill>
                <a:latin typeface="Open sans" panose="020B0606030504020204" pitchFamily="34" charset="0"/>
                <a:ea typeface="Open sans" panose="020B0606030504020204" pitchFamily="34" charset="0"/>
                <a:cs typeface="+mn-cs"/>
                <a:sym typeface="Arial" panose="020B0604020202020204" pitchFamily="34" charset="0"/>
              </a:rPr>
              <a:t>Planes de desastres familiares</a:t>
            </a:r>
            <a:endParaRPr lang="es" sz="3600" b="1" dirty="0">
              <a:solidFill>
                <a:srgbClr val="F5333F"/>
              </a:solidFill>
              <a:latin typeface="Open sans" panose="020B0606030504020204" pitchFamily="34" charset="0"/>
              <a:ea typeface="Open sans" panose="020B0606030504020204" pitchFamily="34" charset="0"/>
              <a:cs typeface="+mn-cs"/>
              <a:sym typeface="Arial" panose="020B0604020202020204" pitchFamily="34" charset="0"/>
            </a:endParaRPr>
          </a:p>
        </p:txBody>
      </p:sp>
      <p:sp>
        <p:nvSpPr>
          <p:cNvPr id="345" name="Google Shape;345;p20"/>
          <p:cNvSpPr txBox="1"/>
          <p:nvPr/>
        </p:nvSpPr>
        <p:spPr>
          <a:xfrm>
            <a:off x="4838701" y="1208190"/>
            <a:ext cx="6502500" cy="4996199"/>
          </a:xfrm>
          <a:prstGeom prst="rect">
            <a:avLst/>
          </a:prstGeom>
          <a:noFill/>
          <a:ln>
            <a:noFill/>
          </a:ln>
        </p:spPr>
        <p:txBody>
          <a:bodyPr spcFirstLastPara="1" wrap="square" lIns="91425" tIns="45700" rIns="91425" bIns="45700" anchor="t" anchorCtr="0">
            <a:spAutoFit/>
          </a:bodyPr>
          <a:lstStyle/>
          <a:p>
            <a:pPr marL="285750" marR="0" lvl="0" indent="-285750" algn="l" rtl="0">
              <a:lnSpc>
                <a:spcPct val="90000"/>
              </a:lnSpc>
              <a:spcBef>
                <a:spcPts val="0"/>
              </a:spcBef>
              <a:spcAft>
                <a:spcPts val="0"/>
              </a:spcAft>
              <a:buClr>
                <a:srgbClr val="E42D38"/>
              </a:buClr>
              <a:buSzPts val="2700"/>
              <a:buFont typeface="Noto Sans Symbols"/>
              <a:buChar char="✔"/>
            </a:pPr>
            <a:r>
              <a:rPr lang="es" sz="2000" b="0" i="0" u="none" strike="noStrike" cap="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Una ubicación a una distancia segura de su casa en caso de incendio.</a:t>
            </a:r>
            <a:endParaRPr lang="es" sz="2000" dirty="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a:p>
            <a:pPr marL="285750" marR="0" lvl="0" indent="-114300" algn="l" rtl="0">
              <a:lnSpc>
                <a:spcPct val="90000"/>
              </a:lnSpc>
              <a:spcBef>
                <a:spcPts val="1000"/>
              </a:spcBef>
              <a:spcAft>
                <a:spcPts val="0"/>
              </a:spcAft>
              <a:buClr>
                <a:srgbClr val="E42D38"/>
              </a:buClr>
              <a:buSzPts val="2700"/>
              <a:buFont typeface="Noto Sans Symbols"/>
              <a:buNone/>
            </a:pPr>
            <a:endParaRPr lang="es" sz="2000" b="0" i="0" u="none" strike="noStrike" cap="none" dirty="0">
              <a:solidFill>
                <a:schemeClr val="dk1"/>
              </a:solidFill>
              <a:latin typeface="Open sans" panose="020B0606030504020204" pitchFamily="34" charset="0"/>
              <a:ea typeface="Open sans" panose="020B0606030504020204" pitchFamily="34" charset="0"/>
              <a:cs typeface="+mn-cs"/>
              <a:sym typeface="Arial" panose="020B0604020202020204" pitchFamily="34" charset="0"/>
            </a:endParaRPr>
          </a:p>
          <a:p>
            <a:pPr marL="285750" marR="0" lvl="0" indent="-285750" algn="l" rtl="0">
              <a:lnSpc>
                <a:spcPct val="90000"/>
              </a:lnSpc>
              <a:spcBef>
                <a:spcPts val="1000"/>
              </a:spcBef>
              <a:spcAft>
                <a:spcPts val="0"/>
              </a:spcAft>
              <a:buClr>
                <a:srgbClr val="E42D38"/>
              </a:buClr>
              <a:buSzPts val="2700"/>
              <a:buFont typeface="Noto Sans Symbols"/>
              <a:buChar char="✔"/>
            </a:pPr>
            <a:r>
              <a:rPr lang="es" sz="2000" b="0" i="0" u="none" strike="noStrike" cap="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Un lugar fuera de su barrio en caso de que no puedan regresar a casa.</a:t>
            </a:r>
            <a:endParaRPr lang="es" sz="2000" dirty="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a:p>
            <a:pPr marL="285750" marR="0" lvl="0" indent="-114300" algn="l" rtl="0">
              <a:lnSpc>
                <a:spcPct val="90000"/>
              </a:lnSpc>
              <a:spcBef>
                <a:spcPts val="1000"/>
              </a:spcBef>
              <a:spcAft>
                <a:spcPts val="0"/>
              </a:spcAft>
              <a:buClr>
                <a:srgbClr val="E42D38"/>
              </a:buClr>
              <a:buSzPts val="2700"/>
              <a:buFont typeface="Noto Sans Symbols"/>
              <a:buNone/>
            </a:pPr>
            <a:endParaRPr lang="es" sz="2000" b="0" i="0" u="none" strike="noStrike" cap="none" dirty="0">
              <a:solidFill>
                <a:schemeClr val="dk1"/>
              </a:solidFill>
              <a:latin typeface="Open sans" panose="020B0606030504020204" pitchFamily="34" charset="0"/>
              <a:ea typeface="Open sans" panose="020B0606030504020204" pitchFamily="34" charset="0"/>
              <a:cs typeface="+mn-cs"/>
              <a:sym typeface="Arial" panose="020B0604020202020204" pitchFamily="34" charset="0"/>
            </a:endParaRPr>
          </a:p>
          <a:p>
            <a:pPr marL="285750" marR="0" lvl="0" indent="-285750" algn="l" rtl="0">
              <a:lnSpc>
                <a:spcPct val="90000"/>
              </a:lnSpc>
              <a:spcBef>
                <a:spcPts val="1000"/>
              </a:spcBef>
              <a:spcAft>
                <a:spcPts val="0"/>
              </a:spcAft>
              <a:buClr>
                <a:srgbClr val="E42D38"/>
              </a:buClr>
              <a:buSzPts val="2700"/>
              <a:buFont typeface="Noto Sans Symbols"/>
              <a:buChar char="✔"/>
            </a:pPr>
            <a:r>
              <a:rPr lang="es" sz="2000" b="0" i="0" u="none" strike="noStrike" cap="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Elija a un familiar o amigo que viva fuera de la zona como «contacto de comparación» al que todos puedan llamar.</a:t>
            </a:r>
            <a:endParaRPr lang="es" sz="2000" dirty="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a:p>
            <a:pPr marL="285750" marR="0" lvl="0" indent="-114300" algn="l" rtl="0">
              <a:lnSpc>
                <a:spcPct val="90000"/>
              </a:lnSpc>
              <a:spcBef>
                <a:spcPts val="1000"/>
              </a:spcBef>
              <a:spcAft>
                <a:spcPts val="0"/>
              </a:spcAft>
              <a:buClr>
                <a:srgbClr val="E42D38"/>
              </a:buClr>
              <a:buSzPts val="2700"/>
              <a:buFont typeface="Noto Sans Symbols"/>
              <a:buNone/>
            </a:pPr>
            <a:endParaRPr lang="es" sz="2000" b="0" i="0" u="none" strike="noStrike" cap="none" dirty="0">
              <a:solidFill>
                <a:schemeClr val="dk1"/>
              </a:solidFill>
              <a:latin typeface="Open sans" panose="020B0606030504020204" pitchFamily="34" charset="0"/>
              <a:ea typeface="Open sans" panose="020B0606030504020204" pitchFamily="34" charset="0"/>
              <a:cs typeface="+mn-cs"/>
              <a:sym typeface="Arial" panose="020B0604020202020204" pitchFamily="34" charset="0"/>
            </a:endParaRPr>
          </a:p>
          <a:p>
            <a:pPr marL="285750" marR="0" lvl="0" indent="-285750" algn="l" rtl="0">
              <a:lnSpc>
                <a:spcPct val="90000"/>
              </a:lnSpc>
              <a:spcBef>
                <a:spcPts val="1000"/>
              </a:spcBef>
              <a:spcAft>
                <a:spcPts val="0"/>
              </a:spcAft>
              <a:buClr>
                <a:srgbClr val="E42D38"/>
              </a:buClr>
              <a:buSzPts val="2700"/>
              <a:buFont typeface="Noto Sans Symbols"/>
              <a:buChar char="✔"/>
            </a:pPr>
            <a:r>
              <a:rPr lang="es" sz="2000" b="0" i="0" u="none" strike="noStrike" cap="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Recuerde planificar para los miembros de la familia con necesidades especiales y las mascotas.</a:t>
            </a:r>
            <a:endParaRPr lang="es" sz="2000" b="0" i="0" u="none" strike="noStrike" cap="none" dirty="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lnSpc>
                <a:spcPct val="90000"/>
              </a:lnSpc>
              <a:spcBef>
                <a:spcPts val="1000"/>
              </a:spcBef>
              <a:spcAft>
                <a:spcPts val="0"/>
              </a:spcAft>
              <a:buNone/>
            </a:pPr>
            <a:endParaRPr lang="es" sz="2000" dirty="0">
              <a:solidFill>
                <a:schemeClr val="dk1"/>
              </a:solidFill>
              <a:latin typeface="Open sans" panose="020B0606030504020204" pitchFamily="34" charset="0"/>
              <a:ea typeface="Open sans" panose="020B0606030504020204" pitchFamily="34" charset="0"/>
              <a:cs typeface="+mn-cs"/>
              <a:sym typeface="Arial" panose="020B0604020202020204" pitchFamily="34" charset="0"/>
            </a:endParaRPr>
          </a:p>
          <a:p>
            <a:pPr marL="0" lvl="0" indent="0" algn="l" rtl="0">
              <a:lnSpc>
                <a:spcPct val="90000"/>
              </a:lnSpc>
              <a:spcBef>
                <a:spcPts val="1000"/>
              </a:spcBef>
              <a:spcAft>
                <a:spcPts val="0"/>
              </a:spcAft>
              <a:buClr>
                <a:schemeClr val="dk1"/>
              </a:buClr>
              <a:buSzPts val="1100"/>
              <a:buFont typeface="Arial"/>
              <a:buNone/>
            </a:pPr>
            <a:r>
              <a:rPr lang="es" sz="2000" b="1" i="0" u="none" baseline="0">
                <a:solidFill>
                  <a:schemeClr val="bg1">
                    <a:lumMod val="100000"/>
                  </a:schemeClr>
                </a:solidFill>
                <a:highlight>
                  <a:srgbClr val="F5333F"/>
                </a:highlight>
                <a:latin typeface="Open sans" panose="020B0606030504020204" pitchFamily="34" charset="0"/>
                <a:ea typeface="Open sans" panose="020B0606030504020204" pitchFamily="34" charset="0"/>
                <a:cs typeface="+mn-cs"/>
                <a:sym typeface="Arial" panose="020B0604020202020204" pitchFamily="34" charset="0"/>
              </a:rPr>
              <a:t>Nota:</a:t>
            </a:r>
            <a:r>
              <a:rPr lang="es" sz="2000" b="1" i="0" u="none" baseline="0">
                <a:solidFill>
                  <a:schemeClr val="bg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  </a:t>
            </a:r>
            <a:r>
              <a:rPr lang="es" sz="2000" b="1" i="0" u="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Puede encontrar un Plan de desastres familiar </a:t>
            </a:r>
            <a:r>
              <a:rPr lang="es" sz="2000" b="0" i="0" u="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en el sitio web de CADRIM: </a:t>
            </a:r>
            <a:r>
              <a:rPr lang="es" sz="2000" b="0" i="0" u="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hlinkClick r:id="rId3">
                  <a:extLst>
                    <a:ext uri="{A12FA001-AC4F-418D-AE19-62706E023703}">
                      <ahyp:hlinkClr xmlns:ahyp="http://schemas.microsoft.com/office/drawing/2018/hyperlinkcolor" val="tx"/>
                    </a:ext>
                  </a:extLst>
                </a:hlinkClick>
              </a:rPr>
              <a:t>https://www.cadrim.org/resources</a:t>
            </a:r>
            <a:r>
              <a:rPr lang="es" sz="2000" b="0" i="0" u="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 </a:t>
            </a:r>
            <a:endParaRPr lang="es" sz="2000" dirty="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33"/>
        <p:cNvGrpSpPr/>
        <p:nvPr/>
      </p:nvGrpSpPr>
      <p:grpSpPr>
        <a:xfrm>
          <a:off x="0" y="0"/>
          <a:ext cx="0" cy="0"/>
          <a:chOff x="0" y="0"/>
          <a:chExt cx="0" cy="0"/>
        </a:xfrm>
      </p:grpSpPr>
      <p:sp>
        <p:nvSpPr>
          <p:cNvPr id="434" name="Google Shape;434;p26"/>
          <p:cNvSpPr/>
          <p:nvPr/>
        </p:nvSpPr>
        <p:spPr>
          <a:xfrm>
            <a:off x="-16474" y="-5347"/>
            <a:ext cx="4211052" cy="68633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435" name="Google Shape;435;p26"/>
          <p:cNvSpPr txBox="1"/>
          <p:nvPr/>
        </p:nvSpPr>
        <p:spPr>
          <a:xfrm>
            <a:off x="272284" y="987174"/>
            <a:ext cx="3633536" cy="4494629"/>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1"/>
              </a:buClr>
              <a:buSzPts val="4400"/>
              <a:buFont typeface="Arial"/>
              <a:buNone/>
            </a:pPr>
            <a:r>
              <a:rPr lang="es" sz="3600" b="1" i="0" u="none" baseline="0">
                <a:solidFill>
                  <a:srgbClr val="F5333F"/>
                </a:solidFill>
                <a:latin typeface="Open sans" panose="020B0606030504020204" pitchFamily="34" charset="0"/>
                <a:ea typeface="Open sans" panose="020B0606030504020204" pitchFamily="34" charset="0"/>
                <a:cs typeface="+mn-cs"/>
                <a:sym typeface="Arial" panose="020B0604020202020204" pitchFamily="34" charset="0"/>
              </a:rPr>
              <a:t>¿Qué hacer después de elaborar un plan de desastre familiar?</a:t>
            </a:r>
            <a:endParaRPr lang="es" sz="3600" dirty="0">
              <a:solidFill>
                <a:srgbClr val="F5333F"/>
              </a:solidFill>
              <a:latin typeface="Open sans" panose="020B0606030504020204" pitchFamily="34" charset="0"/>
              <a:ea typeface="Open sans" panose="020B0606030504020204" pitchFamily="34" charset="0"/>
              <a:cs typeface="+mn-cs"/>
              <a:sym typeface="Arial" panose="020B0604020202020204" pitchFamily="34" charset="0"/>
            </a:endParaRPr>
          </a:p>
        </p:txBody>
      </p:sp>
      <p:sp>
        <p:nvSpPr>
          <p:cNvPr id="436" name="Google Shape;436;p26"/>
          <p:cNvSpPr txBox="1"/>
          <p:nvPr/>
        </p:nvSpPr>
        <p:spPr>
          <a:xfrm>
            <a:off x="4947495" y="1315367"/>
            <a:ext cx="6099858" cy="4401164"/>
          </a:xfrm>
          <a:prstGeom prst="rect">
            <a:avLst/>
          </a:prstGeom>
          <a:noFill/>
          <a:ln>
            <a:noFill/>
          </a:ln>
        </p:spPr>
        <p:txBody>
          <a:bodyPr spcFirstLastPara="1" wrap="square" lIns="91425" tIns="45700" rIns="91425" bIns="45700" anchor="t" anchorCtr="0">
            <a:spAutoFit/>
          </a:bodyPr>
          <a:lstStyle/>
          <a:p>
            <a:pPr marL="576263" marR="0" lvl="0" indent="-457200" algn="l" rtl="0">
              <a:spcBef>
                <a:spcPts val="0"/>
              </a:spcBef>
              <a:spcAft>
                <a:spcPts val="0"/>
              </a:spcAft>
              <a:buClr>
                <a:srgbClr val="E42D38"/>
              </a:buClr>
              <a:buSzPts val="2700"/>
              <a:buFont typeface="Noto Sans Symbols"/>
              <a:buChar char="✔"/>
            </a:pPr>
            <a:r>
              <a:rPr lang="es" sz="2000" b="0" i="0" u="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 Todos los miembros de la familia deben </a:t>
            </a:r>
            <a:r>
              <a:rPr lang="es" sz="2000" b="1" i="0" u="none" baseline="0">
                <a:solidFill>
                  <a:srgbClr val="E42D38">
                    <a:lumMod val="100000"/>
                  </a:srgbClr>
                </a:solidFill>
                <a:latin typeface="Open sans" panose="020B0606030504020204" pitchFamily="34" charset="0"/>
                <a:ea typeface="Open sans" panose="020B0606030504020204" pitchFamily="34" charset="0"/>
                <a:cs typeface="+mn-cs"/>
                <a:sym typeface="Arial" panose="020B0604020202020204" pitchFamily="34" charset="0"/>
              </a:rPr>
              <a:t>conocer y practicar </a:t>
            </a:r>
            <a:r>
              <a:rPr lang="es" sz="2000" b="0" i="0" u="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el plan de desastres familiar</a:t>
            </a:r>
            <a:r>
              <a:rPr lang="es" sz="2000" b="0" i="0" u="none" baseline="0">
                <a:latin typeface="Open sans" panose="020B0606030504020204" pitchFamily="34" charset="0"/>
                <a:ea typeface="Open sans" panose="020B0606030504020204" pitchFamily="34" charset="0"/>
                <a:cs typeface="+mn-cs"/>
                <a:sym typeface="Arial" panose="020B0604020202020204" pitchFamily="34" charset="0"/>
              </a:rPr>
              <a:t>.</a:t>
            </a:r>
            <a:endParaRPr lang="es" sz="2000" dirty="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a:p>
            <a:pPr marL="576263" marR="0" lvl="0" indent="-457200" algn="l" rtl="0">
              <a:spcBef>
                <a:spcPts val="0"/>
              </a:spcBef>
              <a:spcAft>
                <a:spcPts val="0"/>
              </a:spcAft>
              <a:buNone/>
            </a:pPr>
            <a:endParaRPr lang="es" sz="2000" dirty="0">
              <a:solidFill>
                <a:schemeClr val="dk1"/>
              </a:solidFill>
              <a:latin typeface="Open sans" panose="020B0606030504020204" pitchFamily="34" charset="0"/>
              <a:ea typeface="Open sans" panose="020B0606030504020204" pitchFamily="34" charset="0"/>
              <a:cs typeface="+mn-cs"/>
              <a:sym typeface="Arial" panose="020B0604020202020204" pitchFamily="34" charset="0"/>
            </a:endParaRPr>
          </a:p>
          <a:p>
            <a:pPr marL="576263" marR="0" lvl="0" indent="-457200" algn="l" rtl="0">
              <a:spcBef>
                <a:spcPts val="0"/>
              </a:spcBef>
              <a:spcAft>
                <a:spcPts val="0"/>
              </a:spcAft>
              <a:buClr>
                <a:srgbClr val="E42D38"/>
              </a:buClr>
              <a:buSzPts val="2700"/>
              <a:buFont typeface="Noto Sans Symbols"/>
              <a:buChar char="✔"/>
            </a:pPr>
            <a:r>
              <a:rPr lang="es" sz="2000" b="1" i="0" u="none" baseline="0">
                <a:solidFill>
                  <a:srgbClr val="E42D38">
                    <a:lumMod val="100000"/>
                  </a:srgbClr>
                </a:solidFill>
                <a:latin typeface="Open sans" panose="020B0606030504020204" pitchFamily="34" charset="0"/>
                <a:ea typeface="Open sans" panose="020B0606030504020204" pitchFamily="34" charset="0"/>
                <a:cs typeface="+mn-cs"/>
                <a:sym typeface="Arial" panose="020B0604020202020204" pitchFamily="34" charset="0"/>
              </a:rPr>
              <a:t>Conozca las zonas seguras </a:t>
            </a:r>
            <a:r>
              <a:rPr lang="es" sz="2000" b="0" i="0" u="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en función del peligro. </a:t>
            </a:r>
            <a:endParaRPr lang="es" sz="2000" dirty="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a:p>
            <a:pPr marL="576263" marR="0" lvl="0" indent="-457200" algn="l" rtl="0">
              <a:spcBef>
                <a:spcPts val="0"/>
              </a:spcBef>
              <a:spcAft>
                <a:spcPts val="0"/>
              </a:spcAft>
              <a:buNone/>
            </a:pPr>
            <a:endParaRPr lang="es" sz="2000" dirty="0">
              <a:solidFill>
                <a:schemeClr val="dk1"/>
              </a:solidFill>
              <a:latin typeface="Open sans" panose="020B0606030504020204" pitchFamily="34" charset="0"/>
              <a:ea typeface="Open sans" panose="020B0606030504020204" pitchFamily="34" charset="0"/>
              <a:cs typeface="+mn-cs"/>
              <a:sym typeface="Arial" panose="020B0604020202020204" pitchFamily="34" charset="0"/>
            </a:endParaRPr>
          </a:p>
          <a:p>
            <a:pPr marL="576263" marR="0" lvl="0" indent="-457200" algn="l" rtl="0">
              <a:spcBef>
                <a:spcPts val="0"/>
              </a:spcBef>
              <a:spcAft>
                <a:spcPts val="0"/>
              </a:spcAft>
              <a:buClr>
                <a:srgbClr val="E42D38"/>
              </a:buClr>
              <a:buSzPts val="2700"/>
              <a:buFont typeface="Noto Sans Symbols"/>
              <a:buChar char="✔"/>
            </a:pPr>
            <a:r>
              <a:rPr lang="es" sz="2000" b="1" i="0" u="none" baseline="0">
                <a:solidFill>
                  <a:srgbClr val="E42D38">
                    <a:lumMod val="100000"/>
                  </a:srgbClr>
                </a:solidFill>
                <a:latin typeface="Open sans" panose="020B0606030504020204" pitchFamily="34" charset="0"/>
                <a:ea typeface="Open sans" panose="020B0606030504020204" pitchFamily="34" charset="0"/>
                <a:cs typeface="+mn-cs"/>
                <a:sym typeface="Arial" panose="020B0604020202020204" pitchFamily="34" charset="0"/>
              </a:rPr>
              <a:t>Conozca los </a:t>
            </a:r>
            <a:r>
              <a:rPr lang="es" sz="2000" b="1" i="0" u="none" baseline="0">
                <a:solidFill>
                  <a:srgbClr val="FF0000">
                    <a:lumMod val="100000"/>
                  </a:srgbClr>
                </a:solidFill>
                <a:latin typeface="Open sans" panose="020B0606030504020204" pitchFamily="34" charset="0"/>
                <a:ea typeface="Open sans" panose="020B0606030504020204" pitchFamily="34" charset="0"/>
                <a:cs typeface="+mn-cs"/>
                <a:sym typeface="Arial" panose="020B0604020202020204" pitchFamily="34" charset="0"/>
              </a:rPr>
              <a:t>refugios más cercanos. </a:t>
            </a:r>
            <a:endParaRPr lang="es" sz="2000" b="1" dirty="0">
              <a:solidFill>
                <a:srgbClr val="FF0000">
                  <a:lumMod val="100000"/>
                </a:srgbClr>
              </a:solidFill>
              <a:latin typeface="Open sans" panose="020B0606030504020204" pitchFamily="34" charset="0"/>
              <a:ea typeface="Open sans" panose="020B0606030504020204" pitchFamily="34" charset="0"/>
              <a:cs typeface="+mn-cs"/>
              <a:sym typeface="Arial" panose="020B0604020202020204" pitchFamily="34" charset="0"/>
            </a:endParaRPr>
          </a:p>
          <a:p>
            <a:pPr marL="576263" marR="0" lvl="0" indent="-457200" algn="l" rtl="0">
              <a:spcBef>
                <a:spcPts val="0"/>
              </a:spcBef>
              <a:spcAft>
                <a:spcPts val="0"/>
              </a:spcAft>
              <a:buNone/>
            </a:pPr>
            <a:endParaRPr lang="es" sz="2000" dirty="0">
              <a:solidFill>
                <a:schemeClr val="dk1"/>
              </a:solidFill>
              <a:latin typeface="Open sans" panose="020B0606030504020204" pitchFamily="34" charset="0"/>
              <a:ea typeface="Open sans" panose="020B0606030504020204" pitchFamily="34" charset="0"/>
              <a:cs typeface="+mn-cs"/>
              <a:sym typeface="Arial" panose="020B0604020202020204" pitchFamily="34" charset="0"/>
            </a:endParaRPr>
          </a:p>
          <a:p>
            <a:pPr marL="576263" marR="0" lvl="0" indent="-457200" algn="l" rtl="0">
              <a:spcBef>
                <a:spcPts val="0"/>
              </a:spcBef>
              <a:spcAft>
                <a:spcPts val="0"/>
              </a:spcAft>
              <a:buClr>
                <a:srgbClr val="E42D38"/>
              </a:buClr>
              <a:buSzPts val="2700"/>
              <a:buFont typeface="Noto Sans Symbols"/>
              <a:buChar char="✔"/>
            </a:pPr>
            <a:r>
              <a:rPr lang="es" sz="2000" b="1" i="0" u="none" baseline="0">
                <a:solidFill>
                  <a:srgbClr val="E42D38">
                    <a:lumMod val="100000"/>
                  </a:srgbClr>
                </a:solidFill>
                <a:latin typeface="Open sans" panose="020B0606030504020204" pitchFamily="34" charset="0"/>
                <a:ea typeface="Open sans" panose="020B0606030504020204" pitchFamily="34" charset="0"/>
                <a:cs typeface="+mn-cs"/>
                <a:sym typeface="Arial" panose="020B0604020202020204" pitchFamily="34" charset="0"/>
              </a:rPr>
              <a:t>Conozca la mejor ruta de huida </a:t>
            </a:r>
            <a:r>
              <a:rPr lang="es" sz="2000" b="0" i="0" u="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del hogar.</a:t>
            </a:r>
          </a:p>
          <a:p>
            <a:pPr marL="576263" marR="0" lvl="0" indent="-457200" algn="l" rtl="0">
              <a:spcBef>
                <a:spcPts val="0"/>
              </a:spcBef>
              <a:spcAft>
                <a:spcPts val="0"/>
              </a:spcAft>
              <a:buClr>
                <a:srgbClr val="E42D38"/>
              </a:buClr>
              <a:buSzPts val="2700"/>
              <a:buFont typeface="Noto Sans Symbols"/>
              <a:buChar char="✔"/>
            </a:pPr>
            <a:endParaRPr lang="es" sz="2000" dirty="0">
              <a:solidFill>
                <a:schemeClr val="dk1"/>
              </a:solidFill>
              <a:latin typeface="Open sans" panose="020B0606030504020204" pitchFamily="34" charset="0"/>
              <a:ea typeface="Open sans" panose="020B0606030504020204" pitchFamily="34" charset="0"/>
              <a:cs typeface="+mn-cs"/>
              <a:sym typeface="Arial" panose="020B0604020202020204" pitchFamily="34" charset="0"/>
            </a:endParaRPr>
          </a:p>
          <a:p>
            <a:pPr marL="576263" marR="0" lvl="0" indent="-457200" algn="l" rtl="0">
              <a:spcBef>
                <a:spcPts val="0"/>
              </a:spcBef>
              <a:spcAft>
                <a:spcPts val="0"/>
              </a:spcAft>
              <a:buClr>
                <a:srgbClr val="E42D38"/>
              </a:buClr>
              <a:buSzPts val="2700"/>
              <a:buFont typeface="Noto Sans Symbols"/>
              <a:buChar char="✔"/>
            </a:pPr>
            <a:r>
              <a:rPr lang="es" sz="2000" b="1" i="0" u="none" baseline="0">
                <a:solidFill>
                  <a:srgbClr val="FF0000">
                    <a:lumMod val="100000"/>
                  </a:srgbClr>
                </a:solidFill>
                <a:latin typeface="Open sans" panose="020B0606030504020204" pitchFamily="34" charset="0"/>
                <a:ea typeface="Open sans" panose="020B0606030504020204" pitchFamily="34" charset="0"/>
                <a:cs typeface="+mn-cs"/>
                <a:sym typeface="Arial" panose="020B0604020202020204" pitchFamily="34" charset="0"/>
              </a:rPr>
              <a:t>Conozca los lugares de reunión.</a:t>
            </a:r>
            <a:endParaRPr lang="es" sz="2000" b="1" dirty="0">
              <a:solidFill>
                <a:srgbClr val="FF0000">
                  <a:lumMod val="100000"/>
                </a:srgbClr>
              </a:solidFill>
              <a:latin typeface="Open sans" panose="020B0606030504020204" pitchFamily="34" charset="0"/>
              <a:ea typeface="Open sans" panose="020B0606030504020204" pitchFamily="34" charset="0"/>
              <a:cs typeface="+mn-cs"/>
              <a:sym typeface="Arial" panose="020B0604020202020204" pitchFamily="34" charset="0"/>
            </a:endParaRPr>
          </a:p>
          <a:p>
            <a:pPr marL="576263" marR="0" lvl="0" indent="-457200" algn="l" rtl="0">
              <a:spcBef>
                <a:spcPts val="0"/>
              </a:spcBef>
              <a:spcAft>
                <a:spcPts val="0"/>
              </a:spcAft>
              <a:buNone/>
            </a:pPr>
            <a:endParaRPr lang="es" sz="2000" dirty="0">
              <a:solidFill>
                <a:schemeClr val="dk1"/>
              </a:solidFill>
              <a:latin typeface="Open sans" panose="020B0606030504020204" pitchFamily="34" charset="0"/>
              <a:ea typeface="Open sans" panose="020B0606030504020204" pitchFamily="34" charset="0"/>
              <a:cs typeface="+mn-cs"/>
              <a:sym typeface="Arial" panose="020B0604020202020204" pitchFamily="34" charset="0"/>
            </a:endParaRPr>
          </a:p>
          <a:p>
            <a:pPr marL="576263" marR="0" lvl="0" indent="-457200" algn="l" rtl="0">
              <a:spcBef>
                <a:spcPts val="0"/>
              </a:spcBef>
              <a:spcAft>
                <a:spcPts val="0"/>
              </a:spcAft>
              <a:buClr>
                <a:srgbClr val="E42D38"/>
              </a:buClr>
              <a:buSzPts val="2700"/>
              <a:buFont typeface="Noto Sans Symbols"/>
              <a:buChar char="✔"/>
            </a:pPr>
            <a:r>
              <a:rPr lang="es" sz="2000" b="1" i="0" u="none" baseline="0">
                <a:solidFill>
                  <a:srgbClr val="FF0000">
                    <a:lumMod val="100000"/>
                  </a:srgbClr>
                </a:solidFill>
                <a:latin typeface="Open sans" panose="020B0606030504020204" pitchFamily="34" charset="0"/>
                <a:ea typeface="Open sans" panose="020B0606030504020204" pitchFamily="34" charset="0"/>
                <a:cs typeface="+mn-cs"/>
                <a:sym typeface="Arial" panose="020B0604020202020204" pitchFamily="34" charset="0"/>
              </a:rPr>
              <a:t>Conozca los números </a:t>
            </a:r>
            <a:r>
              <a:rPr lang="es" sz="2000" b="0" i="0" u="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de las agencias de respuesta (bomberos, policía y ambulancias).</a:t>
            </a:r>
            <a:endParaRPr lang="es" sz="2000" dirty="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Google Shape;368;p22"/>
          <p:cNvSpPr/>
          <p:nvPr/>
        </p:nvSpPr>
        <p:spPr>
          <a:xfrm>
            <a:off x="-16474" y="-5347"/>
            <a:ext cx="4211052" cy="68633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369" name="Google Shape;369;p22"/>
          <p:cNvSpPr txBox="1"/>
          <p:nvPr/>
        </p:nvSpPr>
        <p:spPr>
          <a:xfrm>
            <a:off x="115747" y="638259"/>
            <a:ext cx="3966396" cy="4494629"/>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600"/>
              </a:spcAft>
              <a:buClr>
                <a:schemeClr val="lt1"/>
              </a:buClr>
              <a:buSzPts val="4400"/>
              <a:buFont typeface="Arial"/>
              <a:buNone/>
            </a:pPr>
            <a:r>
              <a:rPr lang="es" sz="3600" b="1" i="0" u="none" baseline="0" dirty="0">
                <a:solidFill>
                  <a:srgbClr val="F5333F">
                    <a:lumMod val="100000"/>
                  </a:srgbClr>
                </a:solidFill>
                <a:latin typeface="Open sans" panose="020B0606030504020204" pitchFamily="34" charset="0"/>
                <a:ea typeface="Open sans" panose="020B0606030504020204" pitchFamily="34" charset="0"/>
                <a:cs typeface="+mn-cs"/>
                <a:sym typeface="Arial" panose="020B0604020202020204" pitchFamily="34" charset="0"/>
              </a:rPr>
              <a:t>Consideraciones clave a la hora de desarrollar planes</a:t>
            </a:r>
            <a:endParaRPr lang="es" sz="3600" dirty="0">
              <a:solidFill>
                <a:srgbClr val="F5333F">
                  <a:lumMod val="100000"/>
                </a:srgbClr>
              </a:solidFill>
              <a:latin typeface="Open sans" panose="020B0606030504020204" pitchFamily="34" charset="0"/>
              <a:ea typeface="Open sans" panose="020B0606030504020204" pitchFamily="34" charset="0"/>
              <a:cs typeface="+mn-cs"/>
              <a:sym typeface="Arial" panose="020B0604020202020204" pitchFamily="34" charset="0"/>
            </a:endParaRPr>
          </a:p>
        </p:txBody>
      </p:sp>
      <p:sp>
        <p:nvSpPr>
          <p:cNvPr id="370" name="Google Shape;370;p22"/>
          <p:cNvSpPr txBox="1"/>
          <p:nvPr/>
        </p:nvSpPr>
        <p:spPr>
          <a:xfrm>
            <a:off x="5854700" y="538583"/>
            <a:ext cx="5575301" cy="5632271"/>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s" sz="2000" b="1" i="0" u="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Peligros y vulnerabilidad</a:t>
            </a:r>
            <a:endParaRPr lang="es" sz="2000" b="1" dirty="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lnSpc>
                <a:spcPct val="150000"/>
              </a:lnSpc>
              <a:spcBef>
                <a:spcPts val="0"/>
              </a:spcBef>
              <a:spcAft>
                <a:spcPts val="0"/>
              </a:spcAft>
              <a:buNone/>
            </a:pPr>
            <a:r>
              <a:rPr lang="es" sz="2000" b="0" i="0" u="none" baseline="0">
                <a:solidFill>
                  <a:schemeClr val="dk1"/>
                </a:solidFill>
                <a:latin typeface="Open sans" panose="020B0606030504020204" pitchFamily="34" charset="0"/>
                <a:ea typeface="Open sans" panose="020B0606030504020204" pitchFamily="34" charset="0"/>
                <a:cs typeface="+mn-cs"/>
                <a:sym typeface="Arial" panose="020B0604020202020204" pitchFamily="34" charset="0"/>
              </a:rPr>
              <a:t> </a:t>
            </a:r>
            <a:endParaRPr lang="es" sz="2000" dirty="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lnSpc>
                <a:spcPct val="150000"/>
              </a:lnSpc>
              <a:spcBef>
                <a:spcPts val="0"/>
              </a:spcBef>
              <a:spcAft>
                <a:spcPts val="0"/>
              </a:spcAft>
              <a:buNone/>
            </a:pPr>
            <a:r>
              <a:rPr lang="es" sz="2000" b="1" i="0" u="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Actividades de preparación, mitigación y prevención</a:t>
            </a:r>
            <a:endParaRPr lang="es" sz="2000" b="1" dirty="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lnSpc>
                <a:spcPct val="150000"/>
              </a:lnSpc>
              <a:spcBef>
                <a:spcPts val="0"/>
              </a:spcBef>
              <a:spcAft>
                <a:spcPts val="0"/>
              </a:spcAft>
              <a:buNone/>
            </a:pPr>
            <a:r>
              <a:rPr lang="es" sz="2000" b="0" i="0" u="none" baseline="0">
                <a:solidFill>
                  <a:schemeClr val="dk1"/>
                </a:solidFill>
                <a:latin typeface="Open sans" panose="020B0606030504020204" pitchFamily="34" charset="0"/>
                <a:ea typeface="Open sans" panose="020B0606030504020204" pitchFamily="34" charset="0"/>
                <a:cs typeface="+mn-cs"/>
                <a:sym typeface="Arial" panose="020B0604020202020204" pitchFamily="34" charset="0"/>
              </a:rPr>
              <a:t>        </a:t>
            </a:r>
            <a:endParaRPr lang="es" sz="2000" dirty="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lnSpc>
                <a:spcPct val="150000"/>
              </a:lnSpc>
              <a:spcBef>
                <a:spcPts val="0"/>
              </a:spcBef>
              <a:spcAft>
                <a:spcPts val="0"/>
              </a:spcAft>
              <a:buNone/>
            </a:pPr>
            <a:r>
              <a:rPr lang="es" sz="2000" b="1" i="0" u="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Listado de equipos</a:t>
            </a:r>
            <a:endParaRPr lang="es" sz="2000" b="1" dirty="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lnSpc>
                <a:spcPct val="150000"/>
              </a:lnSpc>
              <a:spcBef>
                <a:spcPts val="0"/>
              </a:spcBef>
              <a:spcAft>
                <a:spcPts val="0"/>
              </a:spcAft>
              <a:buNone/>
            </a:pPr>
            <a:endParaRPr lang="es" sz="2000" b="1" dirty="0">
              <a:solidFill>
                <a:schemeClr val="dk1"/>
              </a:solidFill>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lnSpc>
                <a:spcPct val="150000"/>
              </a:lnSpc>
              <a:spcBef>
                <a:spcPts val="0"/>
              </a:spcBef>
              <a:spcAft>
                <a:spcPts val="0"/>
              </a:spcAft>
              <a:buNone/>
            </a:pPr>
            <a:r>
              <a:rPr lang="es" sz="2000" b="1" i="0" u="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Plan de evacuación</a:t>
            </a:r>
            <a:endParaRPr lang="es" sz="2000" b="1" dirty="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lnSpc>
                <a:spcPct val="150000"/>
              </a:lnSpc>
              <a:spcBef>
                <a:spcPts val="0"/>
              </a:spcBef>
              <a:spcAft>
                <a:spcPts val="0"/>
              </a:spcAft>
              <a:buNone/>
            </a:pPr>
            <a:endParaRPr lang="es" sz="2000" b="1" dirty="0">
              <a:solidFill>
                <a:schemeClr val="dk1"/>
              </a:solidFill>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lnSpc>
                <a:spcPct val="150000"/>
              </a:lnSpc>
              <a:spcBef>
                <a:spcPts val="0"/>
              </a:spcBef>
              <a:spcAft>
                <a:spcPts val="0"/>
              </a:spcAft>
              <a:buNone/>
            </a:pPr>
            <a:r>
              <a:rPr lang="es" sz="2000" b="1" i="0" u="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Sistemas de alerta temprana</a:t>
            </a:r>
            <a:endParaRPr lang="es" sz="2000" b="1" dirty="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lnSpc>
                <a:spcPct val="150000"/>
              </a:lnSpc>
              <a:spcBef>
                <a:spcPts val="0"/>
              </a:spcBef>
              <a:spcAft>
                <a:spcPts val="0"/>
              </a:spcAft>
              <a:buNone/>
            </a:pPr>
            <a:endParaRPr lang="es" sz="2000" b="1" dirty="0">
              <a:solidFill>
                <a:schemeClr val="dk1"/>
              </a:solidFill>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lnSpc>
                <a:spcPct val="150000"/>
              </a:lnSpc>
              <a:spcBef>
                <a:spcPts val="0"/>
              </a:spcBef>
              <a:spcAft>
                <a:spcPts val="0"/>
              </a:spcAft>
              <a:buNone/>
            </a:pPr>
            <a:r>
              <a:rPr lang="es" sz="2000" b="1" i="0" u="none" baseline="0">
                <a:solidFill>
                  <a:schemeClr val="dk1"/>
                </a:solidFill>
                <a:latin typeface="Open sans" panose="020B0606030504020204" pitchFamily="34" charset="0"/>
                <a:ea typeface="Open sans" panose="020B0606030504020204" pitchFamily="34" charset="0"/>
                <a:cs typeface="+mn-cs"/>
                <a:sym typeface="Arial" panose="020B0604020202020204" pitchFamily="34" charset="0"/>
              </a:rPr>
              <a:t>Funciones y responsabilidades</a:t>
            </a:r>
            <a:endParaRPr lang="es" sz="2000" dirty="0">
              <a:latin typeface="Open sans" panose="020B0606030504020204" pitchFamily="34" charset="0"/>
              <a:ea typeface="Open sans" panose="020B0606030504020204" pitchFamily="34" charset="0"/>
              <a:cs typeface="+mn-cs"/>
              <a:sym typeface="Arial" panose="020B0604020202020204" pitchFamily="34" charset="0"/>
            </a:endParaRPr>
          </a:p>
        </p:txBody>
      </p:sp>
      <p:grpSp>
        <p:nvGrpSpPr>
          <p:cNvPr id="371" name="Google Shape;371;p22"/>
          <p:cNvGrpSpPr/>
          <p:nvPr/>
        </p:nvGrpSpPr>
        <p:grpSpPr>
          <a:xfrm>
            <a:off x="5025294" y="656579"/>
            <a:ext cx="611970" cy="5314508"/>
            <a:chOff x="5212165" y="496745"/>
            <a:chExt cx="611970" cy="5314508"/>
          </a:xfrm>
        </p:grpSpPr>
        <p:pic>
          <p:nvPicPr>
            <p:cNvPr id="372" name="Google Shape;372;p22"/>
            <p:cNvPicPr preferRelativeResize="0"/>
            <p:nvPr/>
          </p:nvPicPr>
          <p:blipFill rotWithShape="1">
            <a:blip r:embed="rId3">
              <a:alphaModFix/>
            </a:blip>
            <a:srcRect/>
            <a:stretch/>
          </p:blipFill>
          <p:spPr>
            <a:xfrm>
              <a:off x="5212165" y="496745"/>
              <a:ext cx="611970" cy="253531"/>
            </a:xfrm>
            <a:prstGeom prst="rect">
              <a:avLst/>
            </a:prstGeom>
            <a:noFill/>
            <a:ln>
              <a:noFill/>
            </a:ln>
          </p:spPr>
        </p:pic>
        <p:pic>
          <p:nvPicPr>
            <p:cNvPr id="373" name="Google Shape;373;p22"/>
            <p:cNvPicPr preferRelativeResize="0"/>
            <p:nvPr/>
          </p:nvPicPr>
          <p:blipFill rotWithShape="1">
            <a:blip r:embed="rId3">
              <a:alphaModFix/>
            </a:blip>
            <a:srcRect/>
            <a:stretch/>
          </p:blipFill>
          <p:spPr>
            <a:xfrm>
              <a:off x="5212165" y="1489159"/>
              <a:ext cx="611970" cy="253531"/>
            </a:xfrm>
            <a:prstGeom prst="rect">
              <a:avLst/>
            </a:prstGeom>
            <a:noFill/>
            <a:ln>
              <a:noFill/>
            </a:ln>
          </p:spPr>
        </p:pic>
        <p:pic>
          <p:nvPicPr>
            <p:cNvPr id="374" name="Google Shape;374;p22"/>
            <p:cNvPicPr preferRelativeResize="0"/>
            <p:nvPr/>
          </p:nvPicPr>
          <p:blipFill rotWithShape="1">
            <a:blip r:embed="rId3">
              <a:alphaModFix/>
            </a:blip>
            <a:srcRect/>
            <a:stretch/>
          </p:blipFill>
          <p:spPr>
            <a:xfrm>
              <a:off x="5212165" y="2815403"/>
              <a:ext cx="611970" cy="253531"/>
            </a:xfrm>
            <a:prstGeom prst="rect">
              <a:avLst/>
            </a:prstGeom>
            <a:noFill/>
            <a:ln>
              <a:noFill/>
            </a:ln>
          </p:spPr>
        </p:pic>
        <p:pic>
          <p:nvPicPr>
            <p:cNvPr id="375" name="Google Shape;375;p22"/>
            <p:cNvPicPr preferRelativeResize="0"/>
            <p:nvPr/>
          </p:nvPicPr>
          <p:blipFill rotWithShape="1">
            <a:blip r:embed="rId3">
              <a:alphaModFix/>
            </a:blip>
            <a:srcRect/>
            <a:stretch/>
          </p:blipFill>
          <p:spPr>
            <a:xfrm>
              <a:off x="5212165" y="3692542"/>
              <a:ext cx="611970" cy="253531"/>
            </a:xfrm>
            <a:prstGeom prst="rect">
              <a:avLst/>
            </a:prstGeom>
            <a:noFill/>
            <a:ln>
              <a:noFill/>
            </a:ln>
          </p:spPr>
        </p:pic>
        <p:pic>
          <p:nvPicPr>
            <p:cNvPr id="376" name="Google Shape;376;p22"/>
            <p:cNvPicPr preferRelativeResize="0"/>
            <p:nvPr/>
          </p:nvPicPr>
          <p:blipFill rotWithShape="1">
            <a:blip r:embed="rId3">
              <a:alphaModFix/>
            </a:blip>
            <a:srcRect/>
            <a:stretch/>
          </p:blipFill>
          <p:spPr>
            <a:xfrm>
              <a:off x="5212165" y="4616853"/>
              <a:ext cx="611970" cy="253531"/>
            </a:xfrm>
            <a:prstGeom prst="rect">
              <a:avLst/>
            </a:prstGeom>
            <a:noFill/>
            <a:ln>
              <a:noFill/>
            </a:ln>
          </p:spPr>
        </p:pic>
        <p:pic>
          <p:nvPicPr>
            <p:cNvPr id="377" name="Google Shape;377;p22"/>
            <p:cNvPicPr preferRelativeResize="0"/>
            <p:nvPr/>
          </p:nvPicPr>
          <p:blipFill rotWithShape="1">
            <a:blip r:embed="rId3">
              <a:alphaModFix/>
            </a:blip>
            <a:srcRect/>
            <a:stretch/>
          </p:blipFill>
          <p:spPr>
            <a:xfrm>
              <a:off x="5212165" y="5557722"/>
              <a:ext cx="611970" cy="253531"/>
            </a:xfrm>
            <a:prstGeom prst="rect">
              <a:avLst/>
            </a:prstGeom>
            <a:noFill/>
            <a:ln>
              <a:noFill/>
            </a:ln>
          </p:spPr>
        </p:pic>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pic>
        <p:nvPicPr>
          <p:cNvPr id="388" name="Google Shape;388;p23" descr="A picture containing table, blue, food, cup&#10;&#10;Description automatically generated"/>
          <p:cNvPicPr preferRelativeResize="0"/>
          <p:nvPr/>
        </p:nvPicPr>
        <p:blipFill rotWithShape="1">
          <a:blip r:embed="rId3">
            <a:alphaModFix/>
          </a:blip>
          <a:srcRect r="6532"/>
          <a:stretch/>
        </p:blipFill>
        <p:spPr>
          <a:xfrm>
            <a:off x="3757161" y="2"/>
            <a:ext cx="8434840" cy="6857998"/>
          </a:xfrm>
          <a:prstGeom prst="rect">
            <a:avLst/>
          </a:prstGeom>
          <a:noFill/>
          <a:ln>
            <a:noFill/>
          </a:ln>
        </p:spPr>
      </p:pic>
      <p:sp>
        <p:nvSpPr>
          <p:cNvPr id="389" name="Google Shape;389;p23"/>
          <p:cNvSpPr/>
          <p:nvPr/>
        </p:nvSpPr>
        <p:spPr>
          <a:xfrm>
            <a:off x="-16474" y="-5347"/>
            <a:ext cx="4211052" cy="6863346"/>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390" name="Google Shape;390;p23"/>
          <p:cNvSpPr txBox="1"/>
          <p:nvPr/>
        </p:nvSpPr>
        <p:spPr>
          <a:xfrm>
            <a:off x="387739" y="638259"/>
            <a:ext cx="3534974" cy="4494629"/>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1"/>
              </a:buClr>
              <a:buSzPts val="4400"/>
              <a:buFont typeface="Arial"/>
              <a:buNone/>
            </a:pPr>
            <a:r>
              <a:rPr lang="es" sz="3600" b="1" i="0" u="none" baseline="0">
                <a:solidFill>
                  <a:srgbClr val="F5333F"/>
                </a:solidFill>
                <a:latin typeface="Arial" panose="020B0604020202020204" pitchFamily="34" charset="0"/>
                <a:cs typeface="+mn-cs"/>
                <a:sym typeface="Arial" panose="020B0604020202020204" pitchFamily="34" charset="0"/>
              </a:rPr>
              <a:t>Kit de suministros para desastres</a:t>
            </a:r>
            <a:endParaRPr lang="es" sz="3600" dirty="0">
              <a:solidFill>
                <a:srgbClr val="F5333F"/>
              </a:solidFill>
              <a:latin typeface="Arial" panose="020B0604020202020204" pitchFamily="34" charset="0"/>
              <a:cs typeface="+mn-cs"/>
              <a:sym typeface="Arial" panose="020B0604020202020204"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pic>
        <p:nvPicPr>
          <p:cNvPr id="7170" name="Picture 2" descr="No photo description available.">
            <a:extLst>
              <a:ext uri="{FF2B5EF4-FFF2-40B4-BE49-F238E27FC236}">
                <a16:creationId xmlns:a16="http://schemas.microsoft.com/office/drawing/2014/main" id="{FB40EF8A-0257-691D-EDEA-81B553E19C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1825" y="0"/>
            <a:ext cx="10290175" cy="6858000"/>
          </a:xfrm>
          <a:prstGeom prst="rect">
            <a:avLst/>
          </a:prstGeom>
          <a:noFill/>
          <a:extLst>
            <a:ext uri="{909E8E84-426E-40DD-AFC4-6F175D3DCCD1}">
              <a14:hiddenFill xmlns:a14="http://schemas.microsoft.com/office/drawing/2010/main">
                <a:solidFill>
                  <a:srgbClr val="FFFFFF"/>
                </a:solidFill>
              </a14:hiddenFill>
            </a:ext>
          </a:extLst>
        </p:spPr>
      </p:pic>
      <p:sp>
        <p:nvSpPr>
          <p:cNvPr id="402" name="Google Shape;402;p24"/>
          <p:cNvSpPr/>
          <p:nvPr/>
        </p:nvSpPr>
        <p:spPr>
          <a:xfrm>
            <a:off x="0" y="-5347"/>
            <a:ext cx="4211052" cy="68633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403" name="Google Shape;403;p24"/>
          <p:cNvSpPr txBox="1"/>
          <p:nvPr/>
        </p:nvSpPr>
        <p:spPr>
          <a:xfrm>
            <a:off x="409624" y="102386"/>
            <a:ext cx="3643010" cy="2275114"/>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1"/>
              </a:buClr>
              <a:buSzPts val="4400"/>
              <a:buFont typeface="Arial"/>
              <a:buNone/>
            </a:pPr>
            <a:r>
              <a:rPr lang="es" sz="3600" b="1" i="0" u="none" baseline="0">
                <a:solidFill>
                  <a:srgbClr val="F5333F"/>
                </a:solidFill>
                <a:latin typeface="Open sans" panose="020B0606030504020204" pitchFamily="34" charset="0"/>
                <a:ea typeface="Open sans" panose="020B0606030504020204" pitchFamily="34" charset="0"/>
                <a:cs typeface="+mn-cs"/>
                <a:sym typeface="Arial" panose="020B0604020202020204" pitchFamily="34" charset="0"/>
              </a:rPr>
              <a:t>Planes de evacuación</a:t>
            </a:r>
            <a:endParaRPr lang="es" sz="3600" dirty="0">
              <a:solidFill>
                <a:srgbClr val="F5333F"/>
              </a:solidFill>
              <a:latin typeface="Open sans" panose="020B0606030504020204" pitchFamily="34" charset="0"/>
              <a:ea typeface="Open sans" panose="020B0606030504020204" pitchFamily="34" charset="0"/>
              <a:cs typeface="+mn-cs"/>
              <a:sym typeface="Arial" panose="020B0604020202020204" pitchFamily="34" charset="0"/>
            </a:endParaRPr>
          </a:p>
        </p:txBody>
      </p:sp>
      <p:sp>
        <p:nvSpPr>
          <p:cNvPr id="404" name="Google Shape;404;p24"/>
          <p:cNvSpPr txBox="1"/>
          <p:nvPr/>
        </p:nvSpPr>
        <p:spPr>
          <a:xfrm>
            <a:off x="409624" y="2164201"/>
            <a:ext cx="3479470" cy="415494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1800"/>
              <a:buFont typeface="Arial"/>
              <a:buNone/>
            </a:pPr>
            <a:r>
              <a:rPr lang="es" sz="2400" b="0" i="0" u="none" baseline="0" dirty="0">
                <a:solidFill>
                  <a:schemeClr val="lt1"/>
                </a:solidFill>
                <a:latin typeface="Open sans" panose="020B0606030504020204" pitchFamily="34" charset="0"/>
                <a:ea typeface="Open sans" panose="020B0606030504020204" pitchFamily="34" charset="0"/>
                <a:cs typeface="+mn-cs"/>
                <a:sym typeface="Arial" panose="020B0604020202020204" pitchFamily="34" charset="0"/>
              </a:rPr>
              <a:t>Una evacuación consiste en trasladar a las personas amenazadas por un peligro a un lugar más seguro. También incluye el traslado de las personas de vuelta a sus respectivos hogares una vez que la amenaza haya pasado.</a:t>
            </a:r>
            <a:endParaRPr lang="es" sz="2400" dirty="0">
              <a:solidFill>
                <a:schemeClr val="lt1"/>
              </a:solidFill>
              <a:latin typeface="Open sans" panose="020B0606030504020204" pitchFamily="34" charset="0"/>
              <a:ea typeface="Open sans" panose="020B0606030504020204" pitchFamily="34" charset="0"/>
              <a:cs typeface="+mn-cs"/>
              <a:sym typeface="Arial" panose="020B0604020202020204"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sp>
        <p:nvSpPr>
          <p:cNvPr id="414" name="Google Shape;414;p25"/>
          <p:cNvSpPr/>
          <p:nvPr/>
        </p:nvSpPr>
        <p:spPr>
          <a:xfrm>
            <a:off x="-16474" y="-5347"/>
            <a:ext cx="4211052" cy="68633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415" name="Google Shape;415;p25"/>
          <p:cNvSpPr txBox="1"/>
          <p:nvPr/>
        </p:nvSpPr>
        <p:spPr>
          <a:xfrm>
            <a:off x="765271" y="638259"/>
            <a:ext cx="2647561" cy="4494629"/>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1"/>
              </a:buClr>
              <a:buSzPts val="4400"/>
              <a:buFont typeface="Arial"/>
              <a:buNone/>
            </a:pPr>
            <a:r>
              <a:rPr lang="es" sz="3600" b="1" i="0" u="none" baseline="0">
                <a:solidFill>
                  <a:srgbClr val="F5333F"/>
                </a:solidFill>
                <a:latin typeface="Open sans" panose="020B0606030504020204" pitchFamily="34" charset="0"/>
                <a:ea typeface="Open sans" panose="020B0606030504020204" pitchFamily="34" charset="0"/>
                <a:cs typeface="+mn-cs"/>
                <a:sym typeface="Arial" panose="020B0604020202020204" pitchFamily="34" charset="0"/>
              </a:rPr>
              <a:t>Sistemas de alerta temprana</a:t>
            </a:r>
            <a:endParaRPr lang="es" sz="3600" dirty="0">
              <a:solidFill>
                <a:srgbClr val="F5333F"/>
              </a:solidFill>
              <a:latin typeface="Open sans" panose="020B0606030504020204" pitchFamily="34" charset="0"/>
              <a:ea typeface="Open sans" panose="020B0606030504020204" pitchFamily="34" charset="0"/>
              <a:cs typeface="+mn-cs"/>
              <a:sym typeface="Arial" panose="020B0604020202020204" pitchFamily="34" charset="0"/>
            </a:endParaRPr>
          </a:p>
        </p:txBody>
      </p:sp>
      <p:sp>
        <p:nvSpPr>
          <p:cNvPr id="416" name="Google Shape;416;p25"/>
          <p:cNvSpPr txBox="1"/>
          <p:nvPr/>
        </p:nvSpPr>
        <p:spPr>
          <a:xfrm>
            <a:off x="6304050" y="2276174"/>
            <a:ext cx="5000263" cy="92328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 sz="1800" b="1" i="0" u="none" baseline="0">
                <a:solidFill>
                  <a:srgbClr val="E42D38">
                    <a:lumMod val="100000"/>
                  </a:srgbClr>
                </a:solidFill>
                <a:latin typeface="Open sans" panose="020B0606030504020204" pitchFamily="34" charset="0"/>
                <a:ea typeface="Open sans" panose="020B0606030504020204" pitchFamily="34" charset="0"/>
                <a:cs typeface="+mn-cs"/>
                <a:sym typeface="Arial" panose="020B0604020202020204" pitchFamily="34" charset="0"/>
              </a:rPr>
              <a:t>Seguimiento</a:t>
            </a:r>
            <a:endParaRPr lang="es" sz="1800" b="1" dirty="0">
              <a:solidFill>
                <a:srgbClr val="E42D38">
                  <a:lumMod val="100000"/>
                </a:srgbClr>
              </a:solidFill>
              <a:latin typeface="Open sans" panose="020B0606030504020204" pitchFamily="34" charset="0"/>
              <a:ea typeface="Open sans" panose="020B0606030504020204" pitchFamily="34" charset="0"/>
              <a:cs typeface="+mn-cs"/>
              <a:sym typeface="Arial" panose="020B0604020202020204" pitchFamily="34" charset="0"/>
            </a:endParaRPr>
          </a:p>
          <a:p>
            <a:pPr marL="285750" marR="0" lvl="0" indent="-285750" algn="l" rtl="0">
              <a:spcBef>
                <a:spcPts val="0"/>
              </a:spcBef>
              <a:spcAft>
                <a:spcPts val="0"/>
              </a:spcAft>
              <a:buClr>
                <a:schemeClr val="dk1"/>
              </a:buClr>
              <a:buSzPts val="1800"/>
              <a:buFont typeface="Arial"/>
              <a:buChar char="•"/>
            </a:pPr>
            <a:r>
              <a:rPr lang="es" sz="1800" b="0" i="0" u="none" baseline="0">
                <a:solidFill>
                  <a:schemeClr val="dk1"/>
                </a:solidFill>
                <a:latin typeface="Open sans" panose="020B0606030504020204" pitchFamily="34" charset="0"/>
                <a:ea typeface="Open sans" panose="020B0606030504020204" pitchFamily="34" charset="0"/>
                <a:cs typeface="+mn-cs"/>
                <a:sym typeface="Arial" panose="020B0604020202020204" pitchFamily="34" charset="0"/>
              </a:rPr>
              <a:t>Una forma fiable, coherente y sistemática de predecir el acontecimiento.</a:t>
            </a:r>
            <a:endParaRPr lang="es" dirty="0">
              <a:latin typeface="Open sans" panose="020B0606030504020204" pitchFamily="34" charset="0"/>
              <a:ea typeface="Open sans" panose="020B0606030504020204" pitchFamily="34" charset="0"/>
              <a:cs typeface="+mn-cs"/>
              <a:sym typeface="Arial" panose="020B0604020202020204" pitchFamily="34" charset="0"/>
            </a:endParaRPr>
          </a:p>
        </p:txBody>
      </p:sp>
      <p:sp>
        <p:nvSpPr>
          <p:cNvPr id="417" name="Google Shape;417;p25"/>
          <p:cNvSpPr txBox="1"/>
          <p:nvPr/>
        </p:nvSpPr>
        <p:spPr>
          <a:xfrm>
            <a:off x="6304049" y="917777"/>
            <a:ext cx="5122679" cy="92328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 sz="1800" b="1" i="0" u="none" baseline="0">
                <a:solidFill>
                  <a:srgbClr val="E42D38">
                    <a:lumMod val="100000"/>
                  </a:srgbClr>
                </a:solidFill>
                <a:latin typeface="Open sans" panose="020B0606030504020204" pitchFamily="34" charset="0"/>
                <a:ea typeface="Open sans" panose="020B0606030504020204" pitchFamily="34" charset="0"/>
                <a:cs typeface="+mn-cs"/>
                <a:sym typeface="Arial" panose="020B0604020202020204" pitchFamily="34" charset="0"/>
              </a:rPr>
              <a:t>Conocimiento del riesgo</a:t>
            </a:r>
            <a:endParaRPr lang="es" sz="1800" b="1" dirty="0">
              <a:solidFill>
                <a:srgbClr val="E42D38">
                  <a:lumMod val="100000"/>
                </a:srgbClr>
              </a:solidFill>
              <a:latin typeface="Open sans" panose="020B0606030504020204" pitchFamily="34" charset="0"/>
              <a:ea typeface="Open sans" panose="020B0606030504020204" pitchFamily="34" charset="0"/>
              <a:cs typeface="+mn-cs"/>
              <a:sym typeface="Arial" panose="020B0604020202020204" pitchFamily="34" charset="0"/>
            </a:endParaRPr>
          </a:p>
          <a:p>
            <a:pPr marL="285750" marR="0" lvl="0" indent="-285750" algn="l" rtl="0">
              <a:spcBef>
                <a:spcPts val="0"/>
              </a:spcBef>
              <a:spcAft>
                <a:spcPts val="0"/>
              </a:spcAft>
              <a:buClr>
                <a:schemeClr val="dk1"/>
              </a:buClr>
              <a:buSzPts val="1800"/>
              <a:buFont typeface="Arial"/>
              <a:buChar char="•"/>
            </a:pPr>
            <a:r>
              <a:rPr lang="es" sz="1800" b="0" i="0" u="none" baseline="0">
                <a:solidFill>
                  <a:schemeClr val="dk1"/>
                </a:solidFill>
                <a:latin typeface="Open sans" panose="020B0606030504020204" pitchFamily="34" charset="0"/>
                <a:ea typeface="Open sans" panose="020B0606030504020204" pitchFamily="34" charset="0"/>
                <a:cs typeface="+mn-cs"/>
                <a:sym typeface="Arial" panose="020B0604020202020204" pitchFamily="34" charset="0"/>
              </a:rPr>
              <a:t>Gran conocimiento del peligro y de la comunidad.</a:t>
            </a:r>
            <a:endParaRPr lang="es" sz="1800" dirty="0">
              <a:solidFill>
                <a:schemeClr val="dk1"/>
              </a:solidFill>
              <a:latin typeface="Open sans" panose="020B0606030504020204" pitchFamily="34" charset="0"/>
              <a:ea typeface="Open sans" panose="020B0606030504020204" pitchFamily="34" charset="0"/>
              <a:cs typeface="+mn-cs"/>
              <a:sym typeface="Arial" panose="020B0604020202020204" pitchFamily="34" charset="0"/>
            </a:endParaRPr>
          </a:p>
        </p:txBody>
      </p:sp>
      <p:sp>
        <p:nvSpPr>
          <p:cNvPr id="418" name="Google Shape;418;p25"/>
          <p:cNvSpPr txBox="1"/>
          <p:nvPr/>
        </p:nvSpPr>
        <p:spPr>
          <a:xfrm>
            <a:off x="6265826" y="4818553"/>
            <a:ext cx="4819221" cy="12002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 sz="1800" b="1" i="0" u="none" baseline="0">
                <a:solidFill>
                  <a:srgbClr val="E42D38">
                    <a:lumMod val="100000"/>
                  </a:srgbClr>
                </a:solidFill>
                <a:latin typeface="Open sans" panose="020B0606030504020204" pitchFamily="34" charset="0"/>
                <a:ea typeface="Open sans" panose="020B0606030504020204" pitchFamily="34" charset="0"/>
                <a:cs typeface="+mn-cs"/>
                <a:sym typeface="Arial" panose="020B0604020202020204" pitchFamily="34" charset="0"/>
              </a:rPr>
              <a:t>Acción de respuesta</a:t>
            </a:r>
            <a:endParaRPr lang="es" sz="1800" b="1" dirty="0">
              <a:solidFill>
                <a:srgbClr val="E42D38">
                  <a:lumMod val="100000"/>
                </a:srgbClr>
              </a:solidFill>
              <a:latin typeface="Open sans" panose="020B0606030504020204" pitchFamily="34" charset="0"/>
              <a:ea typeface="Open sans" panose="020B0606030504020204" pitchFamily="34" charset="0"/>
              <a:cs typeface="+mn-cs"/>
              <a:sym typeface="Arial" panose="020B0604020202020204" pitchFamily="34" charset="0"/>
            </a:endParaRPr>
          </a:p>
          <a:p>
            <a:pPr marL="285750" marR="0" lvl="0" indent="-285750" algn="l" rtl="0">
              <a:spcBef>
                <a:spcPts val="0"/>
              </a:spcBef>
              <a:spcAft>
                <a:spcPts val="0"/>
              </a:spcAft>
              <a:buClr>
                <a:schemeClr val="dk1"/>
              </a:buClr>
              <a:buSzPts val="1800"/>
              <a:buFont typeface="Arial"/>
              <a:buChar char="•"/>
            </a:pPr>
            <a:r>
              <a:rPr lang="es" sz="1800" b="0" i="0" u="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Capacidad de respuesta.</a:t>
            </a:r>
            <a:endParaRPr lang="es" sz="1800" dirty="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a:p>
            <a:pPr marL="285750" marR="0" lvl="0" indent="-285750" algn="l" rtl="0">
              <a:spcBef>
                <a:spcPts val="0"/>
              </a:spcBef>
              <a:spcAft>
                <a:spcPts val="0"/>
              </a:spcAft>
              <a:buClr>
                <a:schemeClr val="dk1"/>
              </a:buClr>
              <a:buSzPts val="1800"/>
              <a:buFont typeface="Arial"/>
              <a:buChar char="•"/>
            </a:pPr>
            <a:r>
              <a:rPr lang="es" sz="1800" b="0" i="0" u="none" baseline="0">
                <a:solidFill>
                  <a:schemeClr val="dk1"/>
                </a:solidFill>
                <a:latin typeface="Open sans" panose="020B0606030504020204" pitchFamily="34" charset="0"/>
                <a:ea typeface="Open sans" panose="020B0606030504020204" pitchFamily="34" charset="0"/>
                <a:cs typeface="+mn-cs"/>
                <a:sym typeface="Arial" panose="020B0604020202020204" pitchFamily="34" charset="0"/>
              </a:rPr>
              <a:t>Acciones practicadas para proteger vidas y bienes.</a:t>
            </a:r>
            <a:endParaRPr lang="es" dirty="0">
              <a:latin typeface="Open sans" panose="020B0606030504020204" pitchFamily="34" charset="0"/>
              <a:ea typeface="Open sans" panose="020B0606030504020204" pitchFamily="34" charset="0"/>
              <a:cs typeface="+mn-cs"/>
              <a:sym typeface="Arial" panose="020B0604020202020204" pitchFamily="34" charset="0"/>
            </a:endParaRPr>
          </a:p>
        </p:txBody>
      </p:sp>
      <p:sp>
        <p:nvSpPr>
          <p:cNvPr id="419" name="Google Shape;419;p25"/>
          <p:cNvSpPr txBox="1"/>
          <p:nvPr/>
        </p:nvSpPr>
        <p:spPr>
          <a:xfrm>
            <a:off x="6304050" y="3593530"/>
            <a:ext cx="5293783" cy="116951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 sz="1800" b="1" i="0" u="none" baseline="0">
                <a:solidFill>
                  <a:srgbClr val="E42D38">
                    <a:lumMod val="100000"/>
                  </a:srgbClr>
                </a:solidFill>
                <a:latin typeface="Open sans" panose="020B0606030504020204" pitchFamily="34" charset="0"/>
                <a:ea typeface="Open sans" panose="020B0606030504020204" pitchFamily="34" charset="0"/>
                <a:cs typeface="+mn-cs"/>
                <a:sym typeface="Arial" panose="020B0604020202020204" pitchFamily="34" charset="0"/>
              </a:rPr>
              <a:t>Comunicación de alerta</a:t>
            </a:r>
            <a:endParaRPr lang="es" sz="1800" b="1" dirty="0">
              <a:solidFill>
                <a:srgbClr val="E42D38">
                  <a:lumMod val="100000"/>
                </a:srgbClr>
              </a:solidFill>
              <a:latin typeface="Open sans" panose="020B0606030504020204" pitchFamily="34" charset="0"/>
              <a:ea typeface="Open sans" panose="020B0606030504020204" pitchFamily="34" charset="0"/>
              <a:cs typeface="+mn-cs"/>
              <a:sym typeface="Arial" panose="020B0604020202020204" pitchFamily="34" charset="0"/>
            </a:endParaRPr>
          </a:p>
          <a:p>
            <a:pPr marL="285750" marR="0" lvl="0" indent="-285750" algn="l" rtl="0">
              <a:spcBef>
                <a:spcPts val="0"/>
              </a:spcBef>
              <a:spcAft>
                <a:spcPts val="0"/>
              </a:spcAft>
              <a:buClr>
                <a:schemeClr val="dk1"/>
              </a:buClr>
              <a:buSzPts val="1800"/>
              <a:buFont typeface="Arial"/>
              <a:buChar char="•"/>
            </a:pPr>
            <a:r>
              <a:rPr lang="es" sz="1800" b="0" i="0" u="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La alerta o mensaje que informa a la comunidad.</a:t>
            </a:r>
            <a:endParaRPr lang="es" sz="1800" dirty="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spcBef>
                <a:spcPts val="0"/>
              </a:spcBef>
              <a:spcAft>
                <a:spcPts val="0"/>
              </a:spcAft>
              <a:buNone/>
            </a:pPr>
            <a:endParaRPr sz="16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endParaRPr>
          </a:p>
        </p:txBody>
      </p:sp>
      <p:pic>
        <p:nvPicPr>
          <p:cNvPr id="420" name="Google Shape;420;p25"/>
          <p:cNvPicPr preferRelativeResize="0"/>
          <p:nvPr/>
        </p:nvPicPr>
        <p:blipFill rotWithShape="1">
          <a:blip r:embed="rId3">
            <a:alphaModFix/>
            <a:duotone>
              <a:prstClr val="black"/>
              <a:schemeClr val="tx2">
                <a:tint val="45000"/>
                <a:satMod val="400000"/>
              </a:schemeClr>
            </a:duotone>
          </a:blip>
          <a:srcRect/>
          <a:stretch/>
        </p:blipFill>
        <p:spPr>
          <a:xfrm>
            <a:off x="4692828" y="981719"/>
            <a:ext cx="1074748" cy="756304"/>
          </a:xfrm>
          <a:prstGeom prst="rect">
            <a:avLst/>
          </a:prstGeom>
          <a:noFill/>
          <a:ln>
            <a:noFill/>
          </a:ln>
        </p:spPr>
      </p:pic>
      <p:pic>
        <p:nvPicPr>
          <p:cNvPr id="421" name="Google Shape;421;p25"/>
          <p:cNvPicPr preferRelativeResize="0"/>
          <p:nvPr/>
        </p:nvPicPr>
        <p:blipFill rotWithShape="1">
          <a:blip r:embed="rId4">
            <a:alphaModFix/>
            <a:duotone>
              <a:prstClr val="black"/>
              <a:schemeClr val="tx2">
                <a:tint val="45000"/>
                <a:satMod val="400000"/>
              </a:schemeClr>
            </a:duotone>
          </a:blip>
          <a:srcRect/>
          <a:stretch/>
        </p:blipFill>
        <p:spPr>
          <a:xfrm>
            <a:off x="4875934" y="2335803"/>
            <a:ext cx="708537" cy="804071"/>
          </a:xfrm>
          <a:prstGeom prst="rect">
            <a:avLst/>
          </a:prstGeom>
          <a:noFill/>
          <a:ln>
            <a:noFill/>
          </a:ln>
        </p:spPr>
      </p:pic>
      <p:pic>
        <p:nvPicPr>
          <p:cNvPr id="422" name="Google Shape;422;p25"/>
          <p:cNvPicPr preferRelativeResize="0"/>
          <p:nvPr/>
        </p:nvPicPr>
        <p:blipFill rotWithShape="1">
          <a:blip r:embed="rId5">
            <a:alphaModFix/>
            <a:duotone>
              <a:prstClr val="black"/>
              <a:schemeClr val="tx2">
                <a:tint val="45000"/>
                <a:satMod val="400000"/>
              </a:schemeClr>
            </a:duotone>
          </a:blip>
          <a:srcRect/>
          <a:stretch/>
        </p:blipFill>
        <p:spPr>
          <a:xfrm>
            <a:off x="4637101" y="3638680"/>
            <a:ext cx="1186203" cy="796110"/>
          </a:xfrm>
          <a:prstGeom prst="rect">
            <a:avLst/>
          </a:prstGeom>
          <a:noFill/>
          <a:ln>
            <a:noFill/>
          </a:ln>
        </p:spPr>
      </p:pic>
      <p:pic>
        <p:nvPicPr>
          <p:cNvPr id="423" name="Google Shape;423;p25"/>
          <p:cNvPicPr preferRelativeResize="0"/>
          <p:nvPr/>
        </p:nvPicPr>
        <p:blipFill rotWithShape="1">
          <a:blip r:embed="rId6">
            <a:alphaModFix/>
            <a:duotone>
              <a:prstClr val="black"/>
              <a:schemeClr val="tx2">
                <a:tint val="45000"/>
                <a:satMod val="400000"/>
              </a:schemeClr>
            </a:duotone>
          </a:blip>
          <a:srcRect/>
          <a:stretch/>
        </p:blipFill>
        <p:spPr>
          <a:xfrm>
            <a:off x="4736614" y="4936588"/>
            <a:ext cx="987176" cy="76426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33"/>
        <p:cNvGrpSpPr/>
        <p:nvPr/>
      </p:nvGrpSpPr>
      <p:grpSpPr>
        <a:xfrm>
          <a:off x="0" y="0"/>
          <a:ext cx="0" cy="0"/>
          <a:chOff x="0" y="0"/>
          <a:chExt cx="0" cy="0"/>
        </a:xfrm>
      </p:grpSpPr>
      <p:sp>
        <p:nvSpPr>
          <p:cNvPr id="434" name="Google Shape;434;p26"/>
          <p:cNvSpPr/>
          <p:nvPr/>
        </p:nvSpPr>
        <p:spPr>
          <a:xfrm>
            <a:off x="-16474" y="-5347"/>
            <a:ext cx="4211052" cy="68633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435" name="Google Shape;435;p26"/>
          <p:cNvSpPr txBox="1"/>
          <p:nvPr/>
        </p:nvSpPr>
        <p:spPr>
          <a:xfrm>
            <a:off x="272284" y="987174"/>
            <a:ext cx="3633536" cy="4494629"/>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1"/>
              </a:buClr>
              <a:buSzPts val="4400"/>
              <a:buFont typeface="Arial"/>
              <a:buNone/>
            </a:pPr>
            <a:r>
              <a:rPr lang="es" sz="3600" b="1" i="0" u="none" baseline="0">
                <a:solidFill>
                  <a:srgbClr val="F5333F"/>
                </a:solidFill>
                <a:latin typeface="Open sans" panose="020B0606030504020204" pitchFamily="34" charset="0"/>
                <a:ea typeface="Open sans" panose="020B0606030504020204" pitchFamily="34" charset="0"/>
                <a:cs typeface="+mn-cs"/>
                <a:sym typeface="Arial" panose="020B0604020202020204" pitchFamily="34" charset="0"/>
              </a:rPr>
              <a:t>Sistema comunitario de alerta temprana</a:t>
            </a:r>
            <a:endParaRPr lang="es" sz="3600" dirty="0">
              <a:solidFill>
                <a:srgbClr val="F5333F"/>
              </a:solidFill>
              <a:latin typeface="Open sans" panose="020B0606030504020204" pitchFamily="34" charset="0"/>
              <a:ea typeface="Open sans" panose="020B0606030504020204" pitchFamily="34" charset="0"/>
              <a:cs typeface="+mn-cs"/>
              <a:sym typeface="Arial" panose="020B0604020202020204" pitchFamily="34" charset="0"/>
            </a:endParaRPr>
          </a:p>
        </p:txBody>
      </p:sp>
      <p:sp>
        <p:nvSpPr>
          <p:cNvPr id="436" name="Google Shape;436;p26"/>
          <p:cNvSpPr txBox="1"/>
          <p:nvPr/>
        </p:nvSpPr>
        <p:spPr>
          <a:xfrm>
            <a:off x="4622642" y="982196"/>
            <a:ext cx="6927674" cy="4893607"/>
          </a:xfrm>
          <a:prstGeom prst="rect">
            <a:avLst/>
          </a:prstGeom>
          <a:noFill/>
          <a:ln>
            <a:noFill/>
          </a:ln>
        </p:spPr>
        <p:txBody>
          <a:bodyPr spcFirstLastPara="1" wrap="square" lIns="91425" tIns="45700" rIns="91425" bIns="45700" anchor="t" anchorCtr="0">
            <a:spAutoFit/>
          </a:bodyPr>
          <a:lstStyle/>
          <a:p>
            <a:pPr marL="342900" lvl="0" indent="-342900" algn="l" rtl="0">
              <a:spcBef>
                <a:spcPts val="0"/>
              </a:spcBef>
              <a:spcAft>
                <a:spcPts val="0"/>
              </a:spcAft>
              <a:buClr>
                <a:srgbClr val="F5333F"/>
              </a:buClr>
              <a:buFont typeface="Arial" panose="020B0604020202020204" pitchFamily="34" charset="0"/>
              <a:buChar char="•"/>
            </a:pPr>
            <a:r>
              <a:rPr lang="es" sz="2400" b="0" i="0" u="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 </a:t>
            </a:r>
            <a:r>
              <a:rPr lang="es" sz="2400" b="0" i="0" u="none" baseline="0">
                <a:solidFill>
                  <a:schemeClr val="dk1">
                    <a:lumMod val="100000"/>
                  </a:schemeClr>
                </a:solidFill>
                <a:latin typeface="Open sans" panose="020B0606030504020204" pitchFamily="34" charset="0"/>
                <a:ea typeface="Open sans" panose="020B0606030504020204" pitchFamily="34" charset="0"/>
                <a:cs typeface="+mn-cs"/>
                <a:sym typeface="Calibri" panose="020F0502020204030204" pitchFamily="34" charset="0"/>
              </a:rPr>
              <a:t>Una alerta temprana </a:t>
            </a:r>
            <a:r>
              <a:rPr lang="es" sz="2400" b="1" i="0" u="none" baseline="0">
                <a:solidFill>
                  <a:srgbClr val="FF0000">
                    <a:lumMod val="100000"/>
                  </a:srgbClr>
                </a:solidFill>
                <a:latin typeface="Open sans" panose="020B0606030504020204" pitchFamily="34" charset="0"/>
                <a:ea typeface="Open sans" panose="020B0606030504020204" pitchFamily="34" charset="0"/>
                <a:cs typeface="+mn-cs"/>
                <a:sym typeface="Calibri" panose="020F0502020204030204" pitchFamily="34" charset="0"/>
              </a:rPr>
              <a:t>debería conducir a acciones </a:t>
            </a:r>
            <a:r>
              <a:rPr lang="es" sz="2400" b="0" i="0" u="none" baseline="0">
                <a:solidFill>
                  <a:schemeClr val="dk1">
                    <a:lumMod val="100000"/>
                  </a:schemeClr>
                </a:solidFill>
                <a:latin typeface="Open sans" panose="020B0606030504020204" pitchFamily="34" charset="0"/>
                <a:ea typeface="Open sans" panose="020B0606030504020204" pitchFamily="34" charset="0"/>
                <a:cs typeface="+mn-cs"/>
                <a:sym typeface="Calibri" panose="020F0502020204030204" pitchFamily="34" charset="0"/>
              </a:rPr>
              <a:t>que salven vidas y reduzcan los daños. </a:t>
            </a:r>
          </a:p>
          <a:p>
            <a:pPr marL="342900" lvl="0" indent="-342900" algn="l" rtl="0">
              <a:spcBef>
                <a:spcPts val="0"/>
              </a:spcBef>
              <a:spcAft>
                <a:spcPts val="0"/>
              </a:spcAft>
              <a:buClr>
                <a:srgbClr val="F5333F"/>
              </a:buClr>
              <a:buFont typeface="Arial" panose="020B0604020202020204" pitchFamily="34" charset="0"/>
              <a:buChar char="•"/>
            </a:pPr>
            <a:endParaRPr lang="es" sz="2400">
              <a:solidFill>
                <a:schemeClr val="dk1"/>
              </a:solidFill>
              <a:latin typeface="Open sans" panose="020B0606030504020204" pitchFamily="34" charset="0"/>
              <a:ea typeface="Open sans" panose="020B0606030504020204" pitchFamily="34" charset="0"/>
              <a:cs typeface="+mn-cs"/>
              <a:sym typeface="Calibri" panose="020F0502020204030204" pitchFamily="34" charset="0"/>
            </a:endParaRPr>
          </a:p>
          <a:p>
            <a:pPr marL="342900" lvl="0" indent="-342900" algn="l" rtl="0">
              <a:spcBef>
                <a:spcPts val="0"/>
              </a:spcBef>
              <a:spcAft>
                <a:spcPts val="0"/>
              </a:spcAft>
              <a:buClr>
                <a:srgbClr val="F5333F"/>
              </a:buClr>
              <a:buFont typeface="Arial" panose="020B0604020202020204" pitchFamily="34" charset="0"/>
              <a:buChar char="•"/>
            </a:pPr>
            <a:r>
              <a:rPr lang="es" sz="2400" b="0" i="0" u="none" baseline="0">
                <a:solidFill>
                  <a:schemeClr val="dk1">
                    <a:lumMod val="100000"/>
                  </a:schemeClr>
                </a:solidFill>
                <a:latin typeface="Open sans" panose="020B0606030504020204" pitchFamily="34" charset="0"/>
                <a:ea typeface="Open sans" panose="020B0606030504020204" pitchFamily="34" charset="0"/>
                <a:cs typeface="+mn-cs"/>
                <a:sym typeface="Calibri" panose="020F0502020204030204" pitchFamily="34" charset="0"/>
              </a:rPr>
              <a:t>Su comunidad debe estar </a:t>
            </a:r>
            <a:r>
              <a:rPr lang="es" sz="2400" b="1" i="0" u="none" baseline="0">
                <a:solidFill>
                  <a:srgbClr val="FF0000">
                    <a:lumMod val="100000"/>
                  </a:srgbClr>
                </a:solidFill>
                <a:latin typeface="Open sans" panose="020B0606030504020204" pitchFamily="34" charset="0"/>
                <a:ea typeface="Open sans" panose="020B0606030504020204" pitchFamily="34" charset="0"/>
                <a:cs typeface="+mn-cs"/>
                <a:sym typeface="Calibri" panose="020F0502020204030204" pitchFamily="34" charset="0"/>
              </a:rPr>
              <a:t>capacitada para actuar </a:t>
            </a:r>
            <a:r>
              <a:rPr lang="es" sz="2400" b="0" i="0" u="none" baseline="0">
                <a:solidFill>
                  <a:schemeClr val="dk1">
                    <a:lumMod val="100000"/>
                  </a:schemeClr>
                </a:solidFill>
                <a:latin typeface="Open sans" panose="020B0606030504020204" pitchFamily="34" charset="0"/>
                <a:ea typeface="Open sans" panose="020B0606030504020204" pitchFamily="34" charset="0"/>
                <a:cs typeface="+mn-cs"/>
                <a:sym typeface="Calibri" panose="020F0502020204030204" pitchFamily="34" charset="0"/>
              </a:rPr>
              <a:t>una vez se le alerta. </a:t>
            </a:r>
          </a:p>
          <a:p>
            <a:pPr marL="342900" lvl="0" indent="-342900" algn="l" rtl="0">
              <a:spcBef>
                <a:spcPts val="0"/>
              </a:spcBef>
              <a:spcAft>
                <a:spcPts val="0"/>
              </a:spcAft>
              <a:buClr>
                <a:srgbClr val="F5333F"/>
              </a:buClr>
              <a:buFont typeface="Arial" panose="020B0604020202020204" pitchFamily="34" charset="0"/>
              <a:buChar char="•"/>
            </a:pPr>
            <a:endParaRPr lang="es" sz="2400">
              <a:solidFill>
                <a:schemeClr val="dk1"/>
              </a:solidFill>
              <a:latin typeface="Open sans" panose="020B0606030504020204" pitchFamily="34" charset="0"/>
              <a:ea typeface="Open sans" panose="020B0606030504020204" pitchFamily="34" charset="0"/>
              <a:cs typeface="+mn-cs"/>
              <a:sym typeface="Calibri" panose="020F0502020204030204" pitchFamily="34" charset="0"/>
            </a:endParaRPr>
          </a:p>
          <a:p>
            <a:pPr marL="342900" lvl="0" indent="-342900" algn="l" rtl="0">
              <a:spcBef>
                <a:spcPts val="0"/>
              </a:spcBef>
              <a:spcAft>
                <a:spcPts val="0"/>
              </a:spcAft>
              <a:buClr>
                <a:srgbClr val="F5333F"/>
              </a:buClr>
              <a:buFont typeface="Arial" panose="020B0604020202020204" pitchFamily="34" charset="0"/>
              <a:buChar char="•"/>
            </a:pPr>
            <a:r>
              <a:rPr lang="es" sz="2400" b="0" i="0" u="none" baseline="0">
                <a:solidFill>
                  <a:schemeClr val="dk1">
                    <a:lumMod val="100000"/>
                  </a:schemeClr>
                </a:solidFill>
                <a:latin typeface="Open sans" panose="020B0606030504020204" pitchFamily="34" charset="0"/>
                <a:ea typeface="Open sans" panose="020B0606030504020204" pitchFamily="34" charset="0"/>
                <a:cs typeface="+mn-cs"/>
                <a:sym typeface="Calibri" panose="020F0502020204030204" pitchFamily="34" charset="0"/>
              </a:rPr>
              <a:t>Los mensajes de alerta deben ser </a:t>
            </a:r>
            <a:r>
              <a:rPr lang="es" sz="2400" b="1" i="0" u="none" baseline="0">
                <a:solidFill>
                  <a:srgbClr val="FF0000">
                    <a:lumMod val="100000"/>
                  </a:srgbClr>
                </a:solidFill>
                <a:latin typeface="Open sans" panose="020B0606030504020204" pitchFamily="34" charset="0"/>
                <a:ea typeface="Open sans" panose="020B0606030504020204" pitchFamily="34" charset="0"/>
                <a:cs typeface="+mn-cs"/>
                <a:sym typeface="Calibri" panose="020F0502020204030204" pitchFamily="34" charset="0"/>
              </a:rPr>
              <a:t>claros y lógicos</a:t>
            </a:r>
            <a:r>
              <a:rPr lang="es" sz="2400" b="0" i="0" u="none" baseline="0">
                <a:solidFill>
                  <a:schemeClr val="dk1">
                    <a:lumMod val="100000"/>
                  </a:schemeClr>
                </a:solidFill>
                <a:latin typeface="Open sans" panose="020B0606030504020204" pitchFamily="34" charset="0"/>
                <a:ea typeface="Open sans" panose="020B0606030504020204" pitchFamily="34" charset="0"/>
                <a:cs typeface="+mn-cs"/>
                <a:sym typeface="Calibri" panose="020F0502020204030204" pitchFamily="34" charset="0"/>
              </a:rPr>
              <a:t> y deben proceder de una fuente que la gente respete y a la que responda. </a:t>
            </a:r>
          </a:p>
          <a:p>
            <a:pPr lvl="0" algn="l" rtl="0">
              <a:spcBef>
                <a:spcPts val="0"/>
              </a:spcBef>
              <a:spcAft>
                <a:spcPts val="0"/>
              </a:spcAft>
              <a:buClr>
                <a:srgbClr val="F5333F"/>
              </a:buClr>
            </a:pPr>
            <a:endParaRPr lang="es" sz="2400">
              <a:solidFill>
                <a:schemeClr val="dk1"/>
              </a:solidFill>
              <a:latin typeface="Open sans" panose="020B0606030504020204" pitchFamily="34" charset="0"/>
              <a:ea typeface="Open sans" panose="020B0606030504020204" pitchFamily="34" charset="0"/>
              <a:cs typeface="+mn-cs"/>
              <a:sym typeface="Calibri" panose="020F0502020204030204" pitchFamily="34" charset="0"/>
            </a:endParaRPr>
          </a:p>
          <a:p>
            <a:pPr marL="342900" lvl="0" indent="-342900" algn="l" rtl="0">
              <a:spcBef>
                <a:spcPts val="0"/>
              </a:spcBef>
              <a:spcAft>
                <a:spcPts val="0"/>
              </a:spcAft>
              <a:buClr>
                <a:srgbClr val="F5333F"/>
              </a:buClr>
              <a:buFont typeface="Arial" panose="020B0604020202020204" pitchFamily="34" charset="0"/>
              <a:buChar char="•"/>
            </a:pPr>
            <a:r>
              <a:rPr lang="es" sz="2400" b="0" i="0" u="none" baseline="0">
                <a:solidFill>
                  <a:schemeClr val="dk1">
                    <a:lumMod val="100000"/>
                  </a:schemeClr>
                </a:solidFill>
                <a:latin typeface="Open sans" panose="020B0606030504020204" pitchFamily="34" charset="0"/>
                <a:ea typeface="Open sans" panose="020B0606030504020204" pitchFamily="34" charset="0"/>
                <a:cs typeface="+mn-cs"/>
                <a:sym typeface="Calibri" panose="020F0502020204030204" pitchFamily="34" charset="0"/>
              </a:rPr>
              <a:t>Se trata de llegar a las personas vulnerables </a:t>
            </a:r>
            <a:r>
              <a:rPr lang="es" sz="2400" b="1" i="0" u="none" baseline="0">
                <a:solidFill>
                  <a:srgbClr val="FF0000">
                    <a:lumMod val="100000"/>
                  </a:srgbClr>
                </a:solidFill>
                <a:latin typeface="Open sans" panose="020B0606030504020204" pitchFamily="34" charset="0"/>
                <a:ea typeface="Open sans" panose="020B0606030504020204" pitchFamily="34" charset="0"/>
                <a:cs typeface="+mn-cs"/>
                <a:sym typeface="Calibri" panose="020F0502020204030204" pitchFamily="34" charset="0"/>
              </a:rPr>
              <a:t>a tiempo</a:t>
            </a:r>
            <a:r>
              <a:rPr lang="es" sz="2400" b="0" i="0" u="none" baseline="0">
                <a:solidFill>
                  <a:schemeClr val="dk1">
                    <a:lumMod val="100000"/>
                  </a:schemeClr>
                </a:solidFill>
                <a:latin typeface="Open sans" panose="020B0606030504020204" pitchFamily="34" charset="0"/>
                <a:ea typeface="Open sans" panose="020B0606030504020204" pitchFamily="34" charset="0"/>
                <a:cs typeface="+mn-cs"/>
                <a:sym typeface="Calibri" panose="020F0502020204030204" pitchFamily="34" charset="0"/>
              </a:rPr>
              <a:t> y de poner en marcha sistemas antes para que la gente sepa lo que tiene que hacer.</a:t>
            </a:r>
            <a:endParaRPr lang="es" sz="2400" dirty="0">
              <a:solidFill>
                <a:schemeClr val="dk1">
                  <a:lumMod val="100000"/>
                </a:schemeClr>
              </a:solidFill>
              <a:latin typeface="Open sans" panose="020B0606030504020204" pitchFamily="34" charset="0"/>
              <a:ea typeface="Open sans" panose="020B0606030504020204" pitchFamily="34" charset="0"/>
              <a:cs typeface="+mn-cs"/>
              <a:sym typeface="Calibri" panose="020F0502020204030204" pitchFamily="34" charset="0"/>
            </a:endParaRPr>
          </a:p>
        </p:txBody>
      </p:sp>
    </p:spTree>
    <p:extLst>
      <p:ext uri="{BB962C8B-B14F-4D97-AF65-F5344CB8AC3E}">
        <p14:creationId xmlns:p14="http://schemas.microsoft.com/office/powerpoint/2010/main" val="16416795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18"/>
          <p:cNvSpPr/>
          <p:nvPr/>
        </p:nvSpPr>
        <p:spPr>
          <a:xfrm>
            <a:off x="-16474" y="-5347"/>
            <a:ext cx="3760399" cy="6863347"/>
          </a:xfrm>
          <a:prstGeom prst="rect">
            <a:avLst/>
          </a:prstGeom>
          <a:solidFill>
            <a:srgbClr val="E42D38"/>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306" name="Google Shape;306;p18"/>
          <p:cNvSpPr txBox="1"/>
          <p:nvPr/>
        </p:nvSpPr>
        <p:spPr>
          <a:xfrm>
            <a:off x="434178" y="1041030"/>
            <a:ext cx="3309747" cy="4494629"/>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4400"/>
              <a:buFont typeface="Arial"/>
              <a:buNone/>
            </a:pPr>
            <a:r>
              <a:rPr lang="es" sz="4000" b="1" i="0" u="none" baseline="0">
                <a:solidFill>
                  <a:schemeClr val="lt1"/>
                </a:solidFill>
                <a:latin typeface="Open sans" panose="020B0606030504020204" pitchFamily="34" charset="0"/>
                <a:ea typeface="Open sans" panose="020B0606030504020204" pitchFamily="34" charset="0"/>
                <a:cs typeface="+mn-cs"/>
                <a:sym typeface="Arial" panose="020B0604020202020204" pitchFamily="34" charset="0"/>
              </a:rPr>
              <a:t>Actividad:</a:t>
            </a:r>
          </a:p>
          <a:p>
            <a:pPr marL="0" marR="0" lvl="0" indent="0" algn="l" rtl="0">
              <a:lnSpc>
                <a:spcPct val="90000"/>
              </a:lnSpc>
              <a:spcBef>
                <a:spcPts val="0"/>
              </a:spcBef>
              <a:spcAft>
                <a:spcPts val="0"/>
              </a:spcAft>
              <a:buClr>
                <a:schemeClr val="lt1"/>
              </a:buClr>
              <a:buSzPts val="4400"/>
              <a:buFont typeface="Arial"/>
              <a:buNone/>
            </a:pPr>
            <a:endParaRPr sz="3600" b="1" dirty="0">
              <a:solidFill>
                <a:schemeClr val="lt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12" name="Google Shape;312;p18"/>
          <p:cNvSpPr txBox="1"/>
          <p:nvPr/>
        </p:nvSpPr>
        <p:spPr>
          <a:xfrm>
            <a:off x="3898232" y="217832"/>
            <a:ext cx="8073189" cy="7981632"/>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1000"/>
              </a:spcBef>
              <a:spcAft>
                <a:spcPts val="0"/>
              </a:spcAft>
              <a:buNone/>
            </a:pPr>
            <a:r>
              <a:rPr lang="es" sz="2200" b="1" i="0" u="none" baseline="0">
                <a:solidFill>
                  <a:srgbClr val="FF0000"/>
                </a:solidFill>
                <a:highlight>
                  <a:srgbClr val="FFFFFF"/>
                </a:highlight>
                <a:latin typeface="Open sans" panose="020B0606030504020204" pitchFamily="34" charset="0"/>
                <a:ea typeface="Open sans" panose="020B0606030504020204" pitchFamily="34" charset="0"/>
                <a:cs typeface="+mn-cs"/>
                <a:sym typeface="Arial" panose="020B0604020202020204" pitchFamily="34" charset="0"/>
              </a:rPr>
              <a:t>Si su comunidad cuenta con un sistema comunitario de alerta temprana, comente... </a:t>
            </a:r>
          </a:p>
          <a:p>
            <a:pPr marL="342900" marR="0" lvl="0" indent="-342900" algn="l" rtl="0">
              <a:lnSpc>
                <a:spcPct val="90000"/>
              </a:lnSpc>
              <a:spcBef>
                <a:spcPts val="1000"/>
              </a:spcBef>
              <a:spcAft>
                <a:spcPts val="0"/>
              </a:spcAft>
              <a:buFontTx/>
              <a:buChar char="-"/>
            </a:pPr>
            <a:r>
              <a:rPr lang="es" sz="2200" b="0" i="0" u="none" baseline="0">
                <a:solidFill>
                  <a:schemeClr val="tx1"/>
                </a:solidFill>
                <a:highlight>
                  <a:srgbClr val="FFFFFF"/>
                </a:highlight>
                <a:latin typeface="Open sans" panose="020B0606030504020204" pitchFamily="34" charset="0"/>
                <a:ea typeface="Open sans" panose="020B0606030504020204" pitchFamily="34" charset="0"/>
                <a:cs typeface="+mn-cs"/>
                <a:sym typeface="Arial" panose="020B0604020202020204" pitchFamily="34" charset="0"/>
              </a:rPr>
              <a:t>...cómo funciona; </a:t>
            </a:r>
          </a:p>
          <a:p>
            <a:pPr marL="342900" marR="0" lvl="0" indent="-342900" algn="l" rtl="0">
              <a:lnSpc>
                <a:spcPct val="90000"/>
              </a:lnSpc>
              <a:spcBef>
                <a:spcPts val="1000"/>
              </a:spcBef>
              <a:spcAft>
                <a:spcPts val="0"/>
              </a:spcAft>
              <a:buFontTx/>
              <a:buChar char="-"/>
            </a:pPr>
            <a:r>
              <a:rPr lang="es" sz="2200" b="0" i="0" u="none" baseline="0">
                <a:solidFill>
                  <a:schemeClr val="tx1"/>
                </a:solidFill>
                <a:highlight>
                  <a:srgbClr val="FFFFFF"/>
                </a:highlight>
                <a:latin typeface="Open sans" panose="020B0606030504020204" pitchFamily="34" charset="0"/>
                <a:ea typeface="Open sans" panose="020B0606030504020204" pitchFamily="34" charset="0"/>
                <a:cs typeface="+mn-cs"/>
                <a:sym typeface="Arial" panose="020B0604020202020204" pitchFamily="34" charset="0"/>
              </a:rPr>
              <a:t>...quién es el responsable de enviar las alertas; </a:t>
            </a:r>
          </a:p>
          <a:p>
            <a:pPr marL="342900" marR="0" lvl="0" indent="-342900" algn="l" rtl="0">
              <a:lnSpc>
                <a:spcPct val="90000"/>
              </a:lnSpc>
              <a:spcBef>
                <a:spcPts val="1000"/>
              </a:spcBef>
              <a:spcAft>
                <a:spcPts val="0"/>
              </a:spcAft>
              <a:buFontTx/>
              <a:buChar char="-"/>
            </a:pPr>
            <a:r>
              <a:rPr lang="es" sz="2200" b="0" i="0" u="none" baseline="0">
                <a:solidFill>
                  <a:schemeClr val="tx1"/>
                </a:solidFill>
                <a:highlight>
                  <a:srgbClr val="FFFFFF"/>
                </a:highlight>
                <a:latin typeface="Open sans" panose="020B0606030504020204" pitchFamily="34" charset="0"/>
                <a:ea typeface="Open sans" panose="020B0606030504020204" pitchFamily="34" charset="0"/>
                <a:cs typeface="+mn-cs"/>
                <a:sym typeface="Arial" panose="020B0604020202020204" pitchFamily="34" charset="0"/>
              </a:rPr>
              <a:t>...el tipo de información que debe incluirse en las descripciones; y</a:t>
            </a:r>
          </a:p>
          <a:p>
            <a:pPr marL="342900" marR="0" lvl="0" indent="-342900" algn="l" rtl="0">
              <a:lnSpc>
                <a:spcPct val="90000"/>
              </a:lnSpc>
              <a:spcBef>
                <a:spcPts val="1000"/>
              </a:spcBef>
              <a:spcAft>
                <a:spcPts val="0"/>
              </a:spcAft>
              <a:buFontTx/>
              <a:buChar char="-"/>
            </a:pPr>
            <a:r>
              <a:rPr lang="es" sz="2200" b="0" i="0" u="none" baseline="0">
                <a:solidFill>
                  <a:schemeClr val="tx1"/>
                </a:solidFill>
                <a:highlight>
                  <a:srgbClr val="FFFFFF"/>
                </a:highlight>
                <a:latin typeface="Open sans" panose="020B0606030504020204" pitchFamily="34" charset="0"/>
                <a:ea typeface="Open sans" panose="020B0606030504020204" pitchFamily="34" charset="0"/>
                <a:cs typeface="+mn-cs"/>
                <a:sym typeface="Arial" panose="020B0604020202020204" pitchFamily="34" charset="0"/>
              </a:rPr>
              <a:t>...las acciones que deben tomarse en función de los tipos de alertas recibidas.</a:t>
            </a:r>
          </a:p>
          <a:p>
            <a:pPr marL="342900" marR="0" lvl="0" indent="-342900" algn="l" rtl="0">
              <a:lnSpc>
                <a:spcPct val="90000"/>
              </a:lnSpc>
              <a:spcBef>
                <a:spcPts val="1000"/>
              </a:spcBef>
              <a:spcAft>
                <a:spcPts val="0"/>
              </a:spcAft>
              <a:buFontTx/>
              <a:buChar char="-"/>
            </a:pPr>
            <a:endParaRPr lang="es" sz="2200">
              <a:solidFill>
                <a:schemeClr val="tx1"/>
              </a:solidFill>
              <a:highlight>
                <a:srgbClr val="FFFFFF"/>
              </a:highlight>
              <a:latin typeface="Open sans" panose="020B0606030504020204" pitchFamily="34" charset="0"/>
              <a:ea typeface="Open sans" panose="020B0606030504020204" pitchFamily="34" charset="0"/>
              <a:cs typeface="+mn-cs"/>
              <a:sym typeface="Arial" panose="020B0604020202020204" pitchFamily="34" charset="0"/>
            </a:endParaRPr>
          </a:p>
          <a:p>
            <a:pPr marR="0" lvl="0" algn="l" rtl="0">
              <a:lnSpc>
                <a:spcPct val="90000"/>
              </a:lnSpc>
              <a:spcBef>
                <a:spcPts val="1000"/>
              </a:spcBef>
              <a:spcAft>
                <a:spcPts val="0"/>
              </a:spcAft>
            </a:pPr>
            <a:r>
              <a:rPr lang="es" sz="2200" b="1" i="0" u="none" baseline="0">
                <a:solidFill>
                  <a:srgbClr val="FF0000"/>
                </a:solidFill>
                <a:highlight>
                  <a:srgbClr val="FFFFFF"/>
                </a:highlight>
                <a:latin typeface="Open sans" panose="020B0606030504020204" pitchFamily="34" charset="0"/>
                <a:ea typeface="Open sans" panose="020B0606030504020204" pitchFamily="34" charset="0"/>
                <a:cs typeface="+mn-cs"/>
                <a:sym typeface="Arial" panose="020B0604020202020204" pitchFamily="34" charset="0"/>
              </a:rPr>
              <a:t>Si su comunidad no dispone de un sistema comunitario de alerta temprana, comente</a:t>
            </a:r>
          </a:p>
          <a:p>
            <a:pPr marL="342900" marR="0" lvl="0" indent="-342900" algn="l" rtl="0">
              <a:lnSpc>
                <a:spcPct val="90000"/>
              </a:lnSpc>
              <a:spcBef>
                <a:spcPts val="1000"/>
              </a:spcBef>
              <a:spcAft>
                <a:spcPts val="0"/>
              </a:spcAft>
              <a:buFontTx/>
              <a:buChar char="-"/>
            </a:pPr>
            <a:r>
              <a:rPr lang="es" sz="2200" b="0" i="0" u="none" baseline="0">
                <a:solidFill>
                  <a:schemeClr val="tx1"/>
                </a:solidFill>
                <a:highlight>
                  <a:srgbClr val="FFFFFF"/>
                </a:highlight>
                <a:latin typeface="Open sans" panose="020B0606030504020204" pitchFamily="34" charset="0"/>
                <a:ea typeface="Open sans" panose="020B0606030504020204" pitchFamily="34" charset="0"/>
                <a:cs typeface="+mn-cs"/>
                <a:sym typeface="Arial" panose="020B0604020202020204" pitchFamily="34" charset="0"/>
              </a:rPr>
              <a:t>Los organismos nacionales que envían alertas (oficina meteorológica, oficina nacional de desastres, Sociedad Nacional de la Cruz Roja).</a:t>
            </a:r>
          </a:p>
          <a:p>
            <a:pPr marL="342900" marR="0" lvl="0" indent="-342900" algn="l" rtl="0">
              <a:lnSpc>
                <a:spcPct val="90000"/>
              </a:lnSpc>
              <a:spcBef>
                <a:spcPts val="1000"/>
              </a:spcBef>
              <a:spcAft>
                <a:spcPts val="0"/>
              </a:spcAft>
              <a:buFontTx/>
              <a:buChar char="-"/>
            </a:pPr>
            <a:r>
              <a:rPr lang="es" sz="2200" b="0" i="0" u="none" baseline="0">
                <a:solidFill>
                  <a:schemeClr val="tx1"/>
                </a:solidFill>
                <a:highlight>
                  <a:srgbClr val="FFFFFF"/>
                </a:highlight>
                <a:latin typeface="Open sans" panose="020B0606030504020204" pitchFamily="34" charset="0"/>
                <a:ea typeface="Open sans" panose="020B0606030504020204" pitchFamily="34" charset="0"/>
                <a:cs typeface="+mn-cs"/>
                <a:sym typeface="Arial" panose="020B0604020202020204" pitchFamily="34" charset="0"/>
              </a:rPr>
              <a:t>El significado de los distintos tipos de descripciones.</a:t>
            </a:r>
          </a:p>
          <a:p>
            <a:pPr marL="342900" marR="0" lvl="0" indent="-342900" algn="l" rtl="0">
              <a:lnSpc>
                <a:spcPct val="90000"/>
              </a:lnSpc>
              <a:spcBef>
                <a:spcPts val="1000"/>
              </a:spcBef>
              <a:spcAft>
                <a:spcPts val="0"/>
              </a:spcAft>
              <a:buFontTx/>
              <a:buChar char="-"/>
            </a:pPr>
            <a:r>
              <a:rPr lang="es" sz="2200" b="0" i="0" u="none" baseline="0">
                <a:solidFill>
                  <a:schemeClr val="tx1"/>
                </a:solidFill>
                <a:highlight>
                  <a:srgbClr val="FFFFFF"/>
                </a:highlight>
                <a:latin typeface="Open sans" panose="020B0606030504020204" pitchFamily="34" charset="0"/>
                <a:ea typeface="Open sans" panose="020B0606030504020204" pitchFamily="34" charset="0"/>
                <a:cs typeface="+mn-cs"/>
                <a:sym typeface="Arial" panose="020B0604020202020204" pitchFamily="34" charset="0"/>
              </a:rPr>
              <a:t>Las acciones que deben tomarse en función de los tipos de alertas recibidas.</a:t>
            </a:r>
          </a:p>
          <a:p>
            <a:pPr marL="342900" marR="0" lvl="0" indent="-342900" algn="l" rtl="0">
              <a:lnSpc>
                <a:spcPct val="90000"/>
              </a:lnSpc>
              <a:spcBef>
                <a:spcPts val="1000"/>
              </a:spcBef>
              <a:spcAft>
                <a:spcPts val="0"/>
              </a:spcAft>
              <a:buFontTx/>
              <a:buChar char="-"/>
            </a:pPr>
            <a:endParaRPr lang="es" sz="2200" dirty="0">
              <a:solidFill>
                <a:schemeClr val="tx1"/>
              </a:solidFill>
              <a:highlight>
                <a:srgbClr val="FFFFFF"/>
              </a:highlight>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lnSpc>
                <a:spcPct val="90000"/>
              </a:lnSpc>
              <a:spcBef>
                <a:spcPts val="1000"/>
              </a:spcBef>
              <a:spcAft>
                <a:spcPts val="0"/>
              </a:spcAft>
              <a:buNone/>
            </a:pPr>
            <a:r>
              <a:rPr lang="es" sz="2200" b="0" i="0" u="none" baseline="0">
                <a:solidFill>
                  <a:schemeClr val="tx1"/>
                </a:solidFill>
                <a:highlight>
                  <a:srgbClr val="FFFFFF"/>
                </a:highlight>
                <a:latin typeface="Open sans" panose="020B0606030504020204" pitchFamily="34" charset="0"/>
                <a:ea typeface="Open sans" panose="020B0606030504020204" pitchFamily="34" charset="0"/>
                <a:cs typeface="+mn-cs"/>
                <a:sym typeface="Arial" panose="020B0604020202020204" pitchFamily="34" charset="0"/>
              </a:rPr>
              <a:t> </a:t>
            </a:r>
            <a:endParaRPr lang="es" sz="2200" dirty="0">
              <a:solidFill>
                <a:schemeClr val="tx1"/>
              </a:solidFill>
              <a:highlight>
                <a:srgbClr val="FFFFFF"/>
              </a:highlight>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lnSpc>
                <a:spcPct val="90000"/>
              </a:lnSpc>
              <a:spcBef>
                <a:spcPts val="1000"/>
              </a:spcBef>
              <a:spcAft>
                <a:spcPts val="0"/>
              </a:spcAft>
              <a:buNone/>
            </a:pPr>
            <a:endParaRPr lang="es" sz="2200" dirty="0">
              <a:solidFill>
                <a:schemeClr val="tx1"/>
              </a:solidFill>
              <a:highlight>
                <a:srgbClr val="FFFFFF"/>
              </a:highlight>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lnSpc>
                <a:spcPct val="90000"/>
              </a:lnSpc>
              <a:spcBef>
                <a:spcPts val="1000"/>
              </a:spcBef>
              <a:spcAft>
                <a:spcPts val="0"/>
              </a:spcAft>
              <a:buNone/>
            </a:pPr>
            <a:endParaRPr sz="2200" dirty="0">
              <a:solidFill>
                <a:schemeClr val="tx1"/>
              </a:solidFill>
              <a:highlight>
                <a:srgbClr val="FFFFFF"/>
              </a:highlight>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9215306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2"/>
          <p:cNvSpPr/>
          <p:nvPr/>
        </p:nvSpPr>
        <p:spPr>
          <a:xfrm>
            <a:off x="0" y="0"/>
            <a:ext cx="12192000" cy="6858000"/>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104" name="Google Shape;104;p2"/>
          <p:cNvSpPr/>
          <p:nvPr/>
        </p:nvSpPr>
        <p:spPr>
          <a:xfrm>
            <a:off x="1167265" y="1705778"/>
            <a:ext cx="4090564"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4000"/>
              <a:buFont typeface="Arial"/>
              <a:buNone/>
            </a:pPr>
            <a:r>
              <a:rPr lang="es" sz="4000" b="1" i="0" u="none" strike="noStrike" cap="none" baseline="0">
                <a:solidFill>
                  <a:srgbClr val="F5333F"/>
                </a:solidFill>
                <a:latin typeface="Open sans" panose="020B0606030504020204" pitchFamily="34" charset="0"/>
                <a:ea typeface="Open sans" panose="020B0606030504020204" pitchFamily="34" charset="0"/>
                <a:cs typeface="+mn-cs"/>
                <a:sym typeface="Arial" panose="020B0604020202020204" pitchFamily="34" charset="0"/>
              </a:rPr>
              <a:t>Objetivos</a:t>
            </a:r>
            <a:endParaRPr lang="es" sz="4000" b="0" i="0" u="none" strike="noStrike" cap="none" dirty="0">
              <a:solidFill>
                <a:srgbClr val="F5333F"/>
              </a:solidFill>
              <a:latin typeface="Open sans" panose="020B0606030504020204" pitchFamily="34" charset="0"/>
              <a:ea typeface="Open sans" panose="020B0606030504020204" pitchFamily="34" charset="0"/>
              <a:cs typeface="+mn-cs"/>
              <a:sym typeface="Arial" panose="020B0604020202020204" pitchFamily="34" charset="0"/>
            </a:endParaRPr>
          </a:p>
        </p:txBody>
      </p:sp>
      <p:sp>
        <p:nvSpPr>
          <p:cNvPr id="105" name="Google Shape;105;p2"/>
          <p:cNvSpPr/>
          <p:nvPr/>
        </p:nvSpPr>
        <p:spPr>
          <a:xfrm>
            <a:off x="1167265" y="2676592"/>
            <a:ext cx="10156409" cy="1477287"/>
          </a:xfrm>
          <a:prstGeom prst="rect">
            <a:avLst/>
          </a:prstGeom>
          <a:noFill/>
          <a:ln>
            <a:noFill/>
          </a:ln>
        </p:spPr>
        <p:txBody>
          <a:bodyPr spcFirstLastPara="1" wrap="square" lIns="91425" tIns="45700" rIns="91425" bIns="45700" anchor="t" anchorCtr="0">
            <a:spAutoFit/>
          </a:bodyPr>
          <a:lstStyle/>
          <a:p>
            <a:pPr marL="342900" marR="0" lvl="0" indent="-342900" algn="l" rtl="0">
              <a:lnSpc>
                <a:spcPct val="150000"/>
              </a:lnSpc>
              <a:spcBef>
                <a:spcPts val="0"/>
              </a:spcBef>
              <a:spcAft>
                <a:spcPts val="0"/>
              </a:spcAft>
              <a:buClr>
                <a:srgbClr val="F5333F"/>
              </a:buClr>
              <a:buSzPts val="2000"/>
              <a:buFont typeface="Noto Sans Symbols"/>
              <a:buChar char="✔"/>
            </a:pPr>
            <a:r>
              <a:rPr lang="es" sz="2000" b="0" i="0" u="none" strike="noStrike" cap="none" baseline="0">
                <a:solidFill>
                  <a:schemeClr val="lt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Entender qué es la preparación</a:t>
            </a:r>
            <a:endParaRPr lang="es" sz="2000" i="0" u="none" strike="noStrike" cap="none" dirty="0">
              <a:solidFill>
                <a:schemeClr val="lt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a:p>
            <a:pPr marL="342900" marR="0" lvl="0" indent="-342900" algn="l" rtl="0">
              <a:lnSpc>
                <a:spcPct val="150000"/>
              </a:lnSpc>
              <a:spcBef>
                <a:spcPts val="0"/>
              </a:spcBef>
              <a:spcAft>
                <a:spcPts val="0"/>
              </a:spcAft>
              <a:buClr>
                <a:srgbClr val="F5333F"/>
              </a:buClr>
              <a:buSzPts val="2000"/>
              <a:buFont typeface="Noto Sans Symbols"/>
              <a:buChar char="✔"/>
            </a:pPr>
            <a:r>
              <a:rPr lang="es" sz="2000" b="0" i="0" u="none" strike="noStrike" cap="none" baseline="0">
                <a:solidFill>
                  <a:schemeClr val="lt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Aprender sobre la preparación del hogar y la comunidad</a:t>
            </a:r>
            <a:endParaRPr lang="es" sz="2000" i="0" u="none" strike="noStrike" cap="none" dirty="0">
              <a:solidFill>
                <a:schemeClr val="lt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a:p>
            <a:pPr marL="342900" marR="0" lvl="0" indent="-342900" algn="l" rtl="0">
              <a:lnSpc>
                <a:spcPct val="150000"/>
              </a:lnSpc>
              <a:spcBef>
                <a:spcPts val="0"/>
              </a:spcBef>
              <a:spcAft>
                <a:spcPts val="0"/>
              </a:spcAft>
              <a:buClr>
                <a:srgbClr val="F5333F"/>
              </a:buClr>
              <a:buSzPts val="2000"/>
              <a:buFont typeface="Noto Sans Symbols"/>
              <a:buChar char="✔"/>
            </a:pPr>
            <a:r>
              <a:rPr lang="es" sz="2000" b="0" i="0" u="none" strike="noStrike" cap="none" baseline="0">
                <a:solidFill>
                  <a:schemeClr val="lt1"/>
                </a:solidFill>
                <a:latin typeface="Open sans" panose="020B0606030504020204" pitchFamily="34" charset="0"/>
                <a:ea typeface="Open sans" panose="020B0606030504020204" pitchFamily="34" charset="0"/>
                <a:cs typeface="+mn-cs"/>
                <a:sym typeface="Arial" panose="020B0604020202020204" pitchFamily="34" charset="0"/>
              </a:rPr>
              <a:t>Conocer el papel de los CDRT</a:t>
            </a:r>
            <a:endParaRPr lang="es" sz="1800" b="0" i="0" u="none" strike="noStrike" cap="none" dirty="0">
              <a:solidFill>
                <a:schemeClr val="dk1"/>
              </a:solidFill>
              <a:latin typeface="Open sans" panose="020B0606030504020204" pitchFamily="34" charset="0"/>
              <a:ea typeface="Open sans" panose="020B0606030504020204" pitchFamily="34" charset="0"/>
              <a:cs typeface="+mn-cs"/>
              <a:sym typeface="Arial" panose="020B0604020202020204" pitchFamily="34" charset="0"/>
            </a:endParaRPr>
          </a:p>
        </p:txBody>
      </p:sp>
      <p:pic>
        <p:nvPicPr>
          <p:cNvPr id="106" name="Google Shape;106;p2"/>
          <p:cNvPicPr preferRelativeResize="0"/>
          <p:nvPr/>
        </p:nvPicPr>
        <p:blipFill rotWithShape="1">
          <a:blip r:embed="rId3">
            <a:alphaModFix/>
          </a:blip>
          <a:srcRect/>
          <a:stretch/>
        </p:blipFill>
        <p:spPr>
          <a:xfrm>
            <a:off x="633576" y="519479"/>
            <a:ext cx="1067378" cy="923331"/>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18"/>
          <p:cNvSpPr/>
          <p:nvPr/>
        </p:nvSpPr>
        <p:spPr>
          <a:xfrm>
            <a:off x="-16474" y="-5347"/>
            <a:ext cx="3760399" cy="6863347"/>
          </a:xfrm>
          <a:prstGeom prst="rect">
            <a:avLst/>
          </a:prstGeom>
          <a:solidFill>
            <a:srgbClr val="E42D38"/>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306" name="Google Shape;306;p18"/>
          <p:cNvSpPr txBox="1"/>
          <p:nvPr/>
        </p:nvSpPr>
        <p:spPr>
          <a:xfrm>
            <a:off x="434178" y="1041030"/>
            <a:ext cx="3309747" cy="4494629"/>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4400"/>
              <a:buFont typeface="Arial"/>
              <a:buNone/>
            </a:pPr>
            <a:r>
              <a:rPr lang="es" sz="4000" b="1" i="0" u="none" baseline="0">
                <a:solidFill>
                  <a:schemeClr val="lt1"/>
                </a:solidFill>
                <a:latin typeface="Open sans" panose="020B0606030504020204" pitchFamily="34" charset="0"/>
                <a:ea typeface="Open sans" panose="020B0606030504020204" pitchFamily="34" charset="0"/>
                <a:cs typeface="+mn-cs"/>
                <a:sym typeface="Arial" panose="020B0604020202020204" pitchFamily="34" charset="0"/>
              </a:rPr>
              <a:t>Actividad:</a:t>
            </a:r>
          </a:p>
          <a:p>
            <a:pPr marL="0" marR="0" lvl="0" indent="0" algn="l" rtl="0">
              <a:lnSpc>
                <a:spcPct val="90000"/>
              </a:lnSpc>
              <a:spcBef>
                <a:spcPts val="0"/>
              </a:spcBef>
              <a:spcAft>
                <a:spcPts val="0"/>
              </a:spcAft>
              <a:buClr>
                <a:schemeClr val="lt1"/>
              </a:buClr>
              <a:buSzPts val="4400"/>
              <a:buFont typeface="Arial"/>
              <a:buNone/>
            </a:pPr>
            <a:endParaRPr sz="3600" b="1" dirty="0">
              <a:solidFill>
                <a:schemeClr val="lt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 name="TextBox 2">
            <a:extLst>
              <a:ext uri="{FF2B5EF4-FFF2-40B4-BE49-F238E27FC236}">
                <a16:creationId xmlns:a16="http://schemas.microsoft.com/office/drawing/2014/main" id="{57252A4B-3F5C-9BA3-4F04-A46F278B228E}"/>
              </a:ext>
            </a:extLst>
          </p:cNvPr>
          <p:cNvSpPr txBox="1"/>
          <p:nvPr/>
        </p:nvSpPr>
        <p:spPr>
          <a:xfrm>
            <a:off x="4798996" y="2795901"/>
            <a:ext cx="6492240" cy="984885"/>
          </a:xfrm>
          <a:prstGeom prst="rect">
            <a:avLst/>
          </a:prstGeom>
          <a:solidFill>
            <a:srgbClr val="F5333F"/>
          </a:solidFill>
        </p:spPr>
        <p:txBody>
          <a:bodyPr wrap="square" rtlCol="0">
            <a:spAutoFit/>
          </a:bodyPr>
          <a:lstStyle>
            <a:defPPr>
              <a:defRPr lang="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0"/>
            <a:r>
              <a:rPr lang="es" sz="2000" b="1" i="0" u="none" kern="0" baseline="0">
                <a:solidFill>
                  <a:schemeClr val="lt1">
                    <a:lumMod val="100000"/>
                  </a:schemeClr>
                </a:solidFill>
                <a:highlight>
                  <a:srgbClr val="F5333F"/>
                </a:highlight>
                <a:latin typeface="Open sans" panose="020B0606030504020204" pitchFamily="34" charset="0"/>
                <a:ea typeface="Open sans" panose="020B0606030504020204" pitchFamily="34" charset="0"/>
                <a:cs typeface="Open sans" panose="020B0606030504020204" pitchFamily="34" charset="0"/>
                <a:sym typeface="Arial" panose="020B0604020202020204" pitchFamily="34" charset="0"/>
              </a:rPr>
              <a:t>Nota: </a:t>
            </a:r>
            <a:r>
              <a:rPr lang="es" sz="2000" b="1" i="0" u="none" kern="0" baseline="0">
                <a:solidFill>
                  <a:schemeClr val="lt1">
                    <a:lumMod val="100000"/>
                  </a:schemeClr>
                </a:solidFill>
                <a:latin typeface="Open sans" panose="020B0606030504020204" pitchFamily="34" charset="0"/>
                <a:ea typeface="Open sans" panose="020B0606030504020204" pitchFamily="34" charset="0"/>
                <a:cs typeface="Open sans" panose="020B0606030504020204" pitchFamily="34" charset="0"/>
                <a:sym typeface="Arial" panose="020B0604020202020204" pitchFamily="34" charset="0"/>
              </a:rPr>
              <a:t>También puede consultar la Unidad 2 en la página 7 del Cuaderno de trabajo de CDRT</a:t>
            </a:r>
          </a:p>
          <a:p>
            <a:endParaRPr lang="es" dirty="0"/>
          </a:p>
        </p:txBody>
      </p:sp>
    </p:spTree>
    <p:extLst>
      <p:ext uri="{BB962C8B-B14F-4D97-AF65-F5344CB8AC3E}">
        <p14:creationId xmlns:p14="http://schemas.microsoft.com/office/powerpoint/2010/main" val="973647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46"/>
        <p:cNvGrpSpPr/>
        <p:nvPr/>
      </p:nvGrpSpPr>
      <p:grpSpPr>
        <a:xfrm>
          <a:off x="0" y="0"/>
          <a:ext cx="0" cy="0"/>
          <a:chOff x="0" y="0"/>
          <a:chExt cx="0" cy="0"/>
        </a:xfrm>
      </p:grpSpPr>
      <p:sp>
        <p:nvSpPr>
          <p:cNvPr id="447" name="Google Shape;447;p27"/>
          <p:cNvSpPr/>
          <p:nvPr/>
        </p:nvSpPr>
        <p:spPr>
          <a:xfrm>
            <a:off x="-16474" y="-5347"/>
            <a:ext cx="4211052" cy="68633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448" name="Google Shape;448;p27"/>
          <p:cNvSpPr txBox="1"/>
          <p:nvPr/>
        </p:nvSpPr>
        <p:spPr>
          <a:xfrm>
            <a:off x="558590" y="638257"/>
            <a:ext cx="3193271" cy="4494629"/>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1"/>
              </a:buClr>
              <a:buSzPts val="4400"/>
              <a:buFont typeface="Arial"/>
              <a:buNone/>
            </a:pPr>
            <a:r>
              <a:rPr lang="es" sz="3600" b="1" i="0" u="none" baseline="0">
                <a:solidFill>
                  <a:srgbClr val="F5333F"/>
                </a:solidFill>
                <a:latin typeface="Open sans" panose="020B0606030504020204" pitchFamily="34" charset="0"/>
                <a:ea typeface="Open sans" panose="020B0606030504020204" pitchFamily="34" charset="0"/>
                <a:cs typeface="+mn-cs"/>
                <a:sym typeface="Arial" panose="020B0604020202020204" pitchFamily="34" charset="0"/>
              </a:rPr>
              <a:t>Garantizar la inclusión en todos los planes de desastres</a:t>
            </a:r>
            <a:endParaRPr lang="es" sz="3600" dirty="0">
              <a:solidFill>
                <a:srgbClr val="F5333F"/>
              </a:solidFill>
              <a:latin typeface="Open sans" panose="020B0606030504020204" pitchFamily="34" charset="0"/>
              <a:ea typeface="Open sans" panose="020B0606030504020204" pitchFamily="34" charset="0"/>
              <a:cs typeface="+mn-cs"/>
              <a:sym typeface="Arial" panose="020B0604020202020204" pitchFamily="34" charset="0"/>
            </a:endParaRPr>
          </a:p>
        </p:txBody>
      </p:sp>
      <p:sp>
        <p:nvSpPr>
          <p:cNvPr id="449" name="Google Shape;449;p27"/>
          <p:cNvSpPr txBox="1"/>
          <p:nvPr/>
        </p:nvSpPr>
        <p:spPr>
          <a:xfrm>
            <a:off x="4947495" y="900412"/>
            <a:ext cx="6823958" cy="4708941"/>
          </a:xfrm>
          <a:prstGeom prst="rect">
            <a:avLst/>
          </a:prstGeom>
          <a:noFill/>
          <a:ln>
            <a:noFill/>
          </a:ln>
        </p:spPr>
        <p:txBody>
          <a:bodyPr spcFirstLastPara="1" wrap="square" lIns="91425" tIns="45700" rIns="91425" bIns="45700" anchor="t" anchorCtr="0">
            <a:spAutoFit/>
          </a:bodyPr>
          <a:lstStyle/>
          <a:p>
            <a:pPr marL="457200" marR="0" lvl="0" indent="-457200" algn="l" rtl="0">
              <a:spcBef>
                <a:spcPts val="0"/>
              </a:spcBef>
              <a:spcAft>
                <a:spcPts val="0"/>
              </a:spcAft>
              <a:buClr>
                <a:srgbClr val="E42D38"/>
              </a:buClr>
              <a:buSzPts val="1800"/>
              <a:buFont typeface="+mj-lt"/>
              <a:buAutoNum type="arabicPeriod"/>
            </a:pPr>
            <a:r>
              <a:rPr lang="es" sz="2000" b="1" i="0" u="none" baseline="0">
                <a:solidFill>
                  <a:srgbClr val="E42D38">
                    <a:lumMod val="100000"/>
                  </a:srgbClr>
                </a:solidFill>
                <a:latin typeface="Open sans" panose="020B0606030504020204" pitchFamily="34" charset="0"/>
                <a:ea typeface="Open sans" panose="020B0606030504020204" pitchFamily="34" charset="0"/>
                <a:cs typeface="+mn-cs"/>
                <a:sym typeface="Arial" panose="020B0604020202020204" pitchFamily="34" charset="0"/>
              </a:rPr>
              <a:t>Identifique quiénes son esas personas </a:t>
            </a:r>
            <a:r>
              <a:rPr lang="es" sz="2000" b="0" i="0" u="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dentro de la comunidad y obtenga su información de contacto.</a:t>
            </a:r>
            <a:endParaRPr lang="es" sz="2000" dirty="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a:p>
            <a:pPr marL="571500" marR="0" lvl="0" indent="-457200" algn="l" rtl="0">
              <a:spcBef>
                <a:spcPts val="0"/>
              </a:spcBef>
              <a:spcAft>
                <a:spcPts val="0"/>
              </a:spcAft>
              <a:buClr>
                <a:srgbClr val="E42D38"/>
              </a:buClr>
              <a:buSzPts val="1800"/>
              <a:buFont typeface="+mj-lt"/>
              <a:buAutoNum type="arabicPeriod"/>
            </a:pPr>
            <a:endParaRPr lang="es" sz="2000" dirty="0">
              <a:solidFill>
                <a:schemeClr val="dk1"/>
              </a:solidFill>
              <a:latin typeface="Open sans" panose="020B0606030504020204" pitchFamily="34" charset="0"/>
              <a:ea typeface="Open sans" panose="020B0606030504020204" pitchFamily="34" charset="0"/>
              <a:cs typeface="+mn-cs"/>
              <a:sym typeface="Arial" panose="020B0604020202020204" pitchFamily="34" charset="0"/>
            </a:endParaRPr>
          </a:p>
          <a:p>
            <a:pPr marL="457200" marR="0" lvl="0" indent="-457200" algn="l" rtl="0">
              <a:spcBef>
                <a:spcPts val="0"/>
              </a:spcBef>
              <a:spcAft>
                <a:spcPts val="0"/>
              </a:spcAft>
              <a:buClr>
                <a:srgbClr val="E42D38"/>
              </a:buClr>
              <a:buSzPts val="1800"/>
              <a:buFont typeface="+mj-lt"/>
              <a:buAutoNum type="arabicPeriod"/>
            </a:pPr>
            <a:r>
              <a:rPr lang="es" sz="2000" b="1" i="0" u="none" baseline="0">
                <a:solidFill>
                  <a:srgbClr val="E42D38">
                    <a:lumMod val="100000"/>
                  </a:srgbClr>
                </a:solidFill>
                <a:latin typeface="Open sans" panose="020B0606030504020204" pitchFamily="34" charset="0"/>
                <a:ea typeface="Open sans" panose="020B0606030504020204" pitchFamily="34" charset="0"/>
                <a:cs typeface="+mn-cs"/>
                <a:sym typeface="Arial" panose="020B0604020202020204" pitchFamily="34" charset="0"/>
              </a:rPr>
              <a:t>Inclúyalos </a:t>
            </a:r>
            <a:r>
              <a:rPr lang="es" sz="2000" b="0" i="0" u="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al realizar evaluaciones.</a:t>
            </a:r>
            <a:endParaRPr lang="es" sz="2000" dirty="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a:p>
            <a:pPr marL="571500" marR="0" lvl="0" indent="-457200" algn="l" rtl="0">
              <a:spcBef>
                <a:spcPts val="0"/>
              </a:spcBef>
              <a:spcAft>
                <a:spcPts val="0"/>
              </a:spcAft>
              <a:buClr>
                <a:srgbClr val="E42D38"/>
              </a:buClr>
              <a:buSzPts val="1800"/>
              <a:buFont typeface="+mj-lt"/>
              <a:buAutoNum type="arabicPeriod"/>
            </a:pPr>
            <a:endParaRPr lang="es" sz="2000" dirty="0">
              <a:solidFill>
                <a:schemeClr val="dk1"/>
              </a:solidFill>
              <a:latin typeface="Open sans" panose="020B0606030504020204" pitchFamily="34" charset="0"/>
              <a:ea typeface="Open sans" panose="020B0606030504020204" pitchFamily="34" charset="0"/>
              <a:cs typeface="+mn-cs"/>
              <a:sym typeface="Arial" panose="020B0604020202020204" pitchFamily="34" charset="0"/>
            </a:endParaRPr>
          </a:p>
          <a:p>
            <a:pPr marL="457200" marR="0" lvl="0" indent="-457200" algn="l" rtl="0">
              <a:spcBef>
                <a:spcPts val="0"/>
              </a:spcBef>
              <a:spcAft>
                <a:spcPts val="0"/>
              </a:spcAft>
              <a:buClr>
                <a:srgbClr val="E42D38"/>
              </a:buClr>
              <a:buSzPts val="1800"/>
              <a:buFont typeface="+mj-lt"/>
              <a:buAutoNum type="arabicPeriod"/>
            </a:pPr>
            <a:r>
              <a:rPr lang="es" sz="2000" b="1" i="0" u="none" baseline="0">
                <a:solidFill>
                  <a:srgbClr val="E42D38">
                    <a:lumMod val="100000"/>
                  </a:srgbClr>
                </a:solidFill>
                <a:latin typeface="Open sans" panose="020B0606030504020204" pitchFamily="34" charset="0"/>
                <a:ea typeface="Open sans" panose="020B0606030504020204" pitchFamily="34" charset="0"/>
                <a:cs typeface="+mn-cs"/>
                <a:sym typeface="Arial" panose="020B0604020202020204" pitchFamily="34" charset="0"/>
              </a:rPr>
              <a:t>Determinar qué tipo de asistencia podrían necesitar </a:t>
            </a:r>
            <a:r>
              <a:rPr lang="es" sz="2000" b="0" i="0" u="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en caso de emergencia, lo que incluye la asistencia necesaria durante una evacuación.</a:t>
            </a:r>
            <a:endParaRPr lang="es" sz="2000" dirty="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a:p>
            <a:pPr marL="571500" marR="0" lvl="0" indent="-457200" algn="l" rtl="0">
              <a:spcBef>
                <a:spcPts val="0"/>
              </a:spcBef>
              <a:spcAft>
                <a:spcPts val="0"/>
              </a:spcAft>
              <a:buClr>
                <a:srgbClr val="E42D38"/>
              </a:buClr>
              <a:buSzPts val="1800"/>
              <a:buFont typeface="+mj-lt"/>
              <a:buAutoNum type="arabicPeriod"/>
            </a:pPr>
            <a:endParaRPr lang="es" sz="2000" dirty="0">
              <a:solidFill>
                <a:schemeClr val="dk1"/>
              </a:solidFill>
              <a:latin typeface="Open sans" panose="020B0606030504020204" pitchFamily="34" charset="0"/>
              <a:ea typeface="Open sans" panose="020B0606030504020204" pitchFamily="34" charset="0"/>
              <a:cs typeface="+mn-cs"/>
              <a:sym typeface="Arial" panose="020B0604020202020204" pitchFamily="34" charset="0"/>
            </a:endParaRPr>
          </a:p>
          <a:p>
            <a:pPr marL="457200" marR="0" lvl="0" indent="-457200" algn="l" rtl="0">
              <a:spcBef>
                <a:spcPts val="0"/>
              </a:spcBef>
              <a:spcAft>
                <a:spcPts val="0"/>
              </a:spcAft>
              <a:buClr>
                <a:srgbClr val="E42D38"/>
              </a:buClr>
              <a:buSzPts val="1800"/>
              <a:buFont typeface="+mj-lt"/>
              <a:buAutoNum type="arabicPeriod"/>
            </a:pPr>
            <a:r>
              <a:rPr lang="es" sz="2000" b="1" i="0" u="none" baseline="0">
                <a:solidFill>
                  <a:srgbClr val="E42D38">
                    <a:lumMod val="100000"/>
                  </a:srgbClr>
                </a:solidFill>
                <a:latin typeface="Open sans" panose="020B0606030504020204" pitchFamily="34" charset="0"/>
                <a:ea typeface="Open sans" panose="020B0606030504020204" pitchFamily="34" charset="0"/>
                <a:cs typeface="+mn-cs"/>
                <a:sym typeface="Arial" panose="020B0604020202020204" pitchFamily="34" charset="0"/>
              </a:rPr>
              <a:t>Determinar su modo de comunicación preferido </a:t>
            </a:r>
            <a:r>
              <a:rPr lang="es" sz="2000" b="0" i="0" u="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para recibir información, de modo que se les pueda transmitir información antes, durante y después de una emergencia.</a:t>
            </a:r>
            <a:endParaRPr lang="es" sz="2000" dirty="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a:p>
            <a:pPr marL="571500" marR="0" lvl="0" indent="-457200" algn="l" rtl="0">
              <a:spcBef>
                <a:spcPts val="0"/>
              </a:spcBef>
              <a:spcAft>
                <a:spcPts val="0"/>
              </a:spcAft>
              <a:buClr>
                <a:srgbClr val="E42D38"/>
              </a:buClr>
              <a:buSzPts val="1800"/>
              <a:buFont typeface="+mj-lt"/>
              <a:buAutoNum type="arabicPeriod"/>
            </a:pPr>
            <a:endParaRPr lang="es" sz="2000" dirty="0">
              <a:solidFill>
                <a:schemeClr val="dk1"/>
              </a:solidFill>
              <a:latin typeface="Open sans" panose="020B0606030504020204" pitchFamily="34" charset="0"/>
              <a:ea typeface="Open sans" panose="020B0606030504020204" pitchFamily="34" charset="0"/>
              <a:cs typeface="+mn-cs"/>
              <a:sym typeface="Arial" panose="020B0604020202020204" pitchFamily="34" charset="0"/>
            </a:endParaRPr>
          </a:p>
          <a:p>
            <a:pPr marL="457200" marR="0" lvl="0" indent="-457200" algn="l" rtl="0">
              <a:spcBef>
                <a:spcPts val="0"/>
              </a:spcBef>
              <a:spcAft>
                <a:spcPts val="0"/>
              </a:spcAft>
              <a:buClr>
                <a:srgbClr val="E42D38"/>
              </a:buClr>
              <a:buSzPts val="1800"/>
              <a:buFont typeface="+mj-lt"/>
              <a:buAutoNum type="arabicPeriod"/>
            </a:pPr>
            <a:r>
              <a:rPr lang="es" sz="2000" b="1" i="0" u="none" baseline="0">
                <a:solidFill>
                  <a:srgbClr val="E42D38">
                    <a:lumMod val="100000"/>
                  </a:srgbClr>
                </a:solidFill>
                <a:latin typeface="Open sans" panose="020B0606030504020204" pitchFamily="34" charset="0"/>
                <a:ea typeface="Open sans" panose="020B0606030504020204" pitchFamily="34" charset="0"/>
                <a:cs typeface="+mn-cs"/>
                <a:sym typeface="Arial" panose="020B0604020202020204" pitchFamily="34" charset="0"/>
              </a:rPr>
              <a:t>Comente las formas de prepararse </a:t>
            </a:r>
            <a:r>
              <a:rPr lang="es" sz="2000" b="0" i="0" u="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y responder.</a:t>
            </a:r>
            <a:endParaRPr lang="es" sz="2000" dirty="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82"/>
        <p:cNvGrpSpPr/>
        <p:nvPr/>
      </p:nvGrpSpPr>
      <p:grpSpPr>
        <a:xfrm>
          <a:off x="0" y="0"/>
          <a:ext cx="0" cy="0"/>
          <a:chOff x="0" y="0"/>
          <a:chExt cx="0" cy="0"/>
        </a:xfrm>
      </p:grpSpPr>
      <p:sp>
        <p:nvSpPr>
          <p:cNvPr id="483" name="Google Shape;483;p30"/>
          <p:cNvSpPr/>
          <p:nvPr/>
        </p:nvSpPr>
        <p:spPr>
          <a:xfrm>
            <a:off x="-4184" y="-5347"/>
            <a:ext cx="12187471" cy="988573"/>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484" name="Google Shape;484;p30"/>
          <p:cNvSpPr txBox="1"/>
          <p:nvPr/>
        </p:nvSpPr>
        <p:spPr>
          <a:xfrm>
            <a:off x="-9010" y="158934"/>
            <a:ext cx="12172544" cy="660049"/>
          </a:xfrm>
          <a:prstGeom prst="rect">
            <a:avLst/>
          </a:prstGeom>
          <a:noFill/>
          <a:ln>
            <a:noFill/>
          </a:ln>
        </p:spPr>
        <p:txBody>
          <a:bodyPr spcFirstLastPara="1" wrap="square" lIns="91425" tIns="45700" rIns="91425" bIns="45700" anchor="ctr" anchorCtr="0">
            <a:noAutofit/>
          </a:bodyPr>
          <a:lstStyle/>
          <a:p>
            <a:pPr algn="ctr" rtl="0">
              <a:buClr>
                <a:schemeClr val="lt1"/>
              </a:buClr>
              <a:buSzPts val="4400"/>
            </a:pPr>
            <a:r>
              <a:rPr lang="es" sz="3600" b="1" i="0" u="none" baseline="0">
                <a:solidFill>
                  <a:srgbClr val="F5333F"/>
                </a:solidFill>
                <a:latin typeface="Arial" panose="020B0604020202020204" pitchFamily="34" charset="0"/>
                <a:cs typeface="+mn-cs"/>
                <a:sym typeface="Arial" panose="020B0604020202020204" pitchFamily="34" charset="0"/>
              </a:rPr>
              <a:t>El papel de los CDRT en la preparación ante desastres</a:t>
            </a:r>
            <a:endParaRPr lang="es" sz="3600" b="1" dirty="0">
              <a:solidFill>
                <a:srgbClr val="F5333F"/>
              </a:solidFill>
              <a:latin typeface="Arial" panose="020B0604020202020204" pitchFamily="34" charset="0"/>
              <a:cs typeface="+mn-cs"/>
              <a:sym typeface="Arial" panose="020B0604020202020204" pitchFamily="34" charset="0"/>
            </a:endParaRPr>
          </a:p>
        </p:txBody>
      </p:sp>
      <p:pic>
        <p:nvPicPr>
          <p:cNvPr id="3" name="Online Media 2" title="CDRT Knowledge Series Episode 1">
            <a:hlinkClick r:id="" action="ppaction://media"/>
            <a:extLst>
              <a:ext uri="{FF2B5EF4-FFF2-40B4-BE49-F238E27FC236}">
                <a16:creationId xmlns:a16="http://schemas.microsoft.com/office/drawing/2014/main" id="{155D7AA8-9C3D-F08E-A06F-826077CE4A9B}"/>
              </a:ext>
            </a:extLst>
          </p:cNvPr>
          <p:cNvPicPr>
            <a:picLocks noRot="1" noChangeAspect="1"/>
          </p:cNvPicPr>
          <p:nvPr>
            <a:videoFile r:link="rId1"/>
          </p:nvPr>
        </p:nvPicPr>
        <p:blipFill>
          <a:blip r:embed="rId4"/>
          <a:stretch>
            <a:fillRect/>
          </a:stretch>
        </p:blipFill>
        <p:spPr>
          <a:xfrm>
            <a:off x="811263" y="980768"/>
            <a:ext cx="10558770" cy="5904270"/>
          </a:xfrm>
          <a:prstGeom prst="rect">
            <a:avLst/>
          </a:prstGeom>
        </p:spPr>
      </p:pic>
    </p:spTree>
    <p:extLst>
      <p:ext uri="{BB962C8B-B14F-4D97-AF65-F5344CB8AC3E}">
        <p14:creationId xmlns:p14="http://schemas.microsoft.com/office/powerpoint/2010/main" val="42687319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787"/>
        <p:cNvGrpSpPr/>
        <p:nvPr/>
      </p:nvGrpSpPr>
      <p:grpSpPr>
        <a:xfrm>
          <a:off x="0" y="0"/>
          <a:ext cx="0" cy="0"/>
          <a:chOff x="0" y="0"/>
          <a:chExt cx="0" cy="0"/>
        </a:xfrm>
      </p:grpSpPr>
      <p:sp>
        <p:nvSpPr>
          <p:cNvPr id="24" name="Google Shape;775;g2ad184e0394_0_1">
            <a:extLst>
              <a:ext uri="{FF2B5EF4-FFF2-40B4-BE49-F238E27FC236}">
                <a16:creationId xmlns:a16="http://schemas.microsoft.com/office/drawing/2014/main" id="{D74EF24C-C189-BF59-4102-9480FEA3F0DA}"/>
              </a:ext>
            </a:extLst>
          </p:cNvPr>
          <p:cNvSpPr/>
          <p:nvPr/>
        </p:nvSpPr>
        <p:spPr>
          <a:xfrm>
            <a:off x="-16474" y="0"/>
            <a:ext cx="4211100" cy="6857999"/>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rgbClr val="011E41"/>
              </a:solidFill>
              <a:latin typeface="Calibri"/>
              <a:ea typeface="Calibri"/>
              <a:cs typeface="Calibri"/>
              <a:sym typeface="Calibri"/>
            </a:endParaRPr>
          </a:p>
        </p:txBody>
      </p:sp>
      <p:sp>
        <p:nvSpPr>
          <p:cNvPr id="19" name="Rectangle 18">
            <a:extLst>
              <a:ext uri="{FF2B5EF4-FFF2-40B4-BE49-F238E27FC236}">
                <a16:creationId xmlns:a16="http://schemas.microsoft.com/office/drawing/2014/main" id="{29BBA82D-B631-7699-587D-A9E52D386B41}"/>
              </a:ext>
            </a:extLst>
          </p:cNvPr>
          <p:cNvSpPr/>
          <p:nvPr/>
        </p:nvSpPr>
        <p:spPr>
          <a:xfrm>
            <a:off x="4194626" y="-1"/>
            <a:ext cx="7997374" cy="3232299"/>
          </a:xfrm>
          <a:prstGeom prst="rect">
            <a:avLst/>
          </a:prstGeom>
          <a:solidFill>
            <a:srgbClr val="F5333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s"/>
          </a:p>
        </p:txBody>
      </p:sp>
      <p:grpSp>
        <p:nvGrpSpPr>
          <p:cNvPr id="788" name="Google Shape;788;p45"/>
          <p:cNvGrpSpPr/>
          <p:nvPr/>
        </p:nvGrpSpPr>
        <p:grpSpPr>
          <a:xfrm>
            <a:off x="353987" y="1838509"/>
            <a:ext cx="3470177" cy="2777796"/>
            <a:chOff x="508819" y="2450303"/>
            <a:chExt cx="4403225" cy="2777796"/>
          </a:xfrm>
        </p:grpSpPr>
        <p:sp>
          <p:nvSpPr>
            <p:cNvPr id="789" name="Google Shape;789;p45"/>
            <p:cNvSpPr/>
            <p:nvPr/>
          </p:nvSpPr>
          <p:spPr>
            <a:xfrm>
              <a:off x="513332" y="2450303"/>
              <a:ext cx="3435816" cy="13233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7030A0"/>
                </a:buClr>
                <a:buSzPts val="4000"/>
                <a:buFont typeface="Arial"/>
                <a:buNone/>
              </a:pPr>
              <a:r>
                <a:rPr lang="es" sz="4000" b="1" i="0" u="none" baseline="0">
                  <a:solidFill>
                    <a:srgbClr val="F5333F"/>
                  </a:solidFill>
                  <a:latin typeface="Open sans" panose="020B0606030504020204" pitchFamily="34" charset="0"/>
                  <a:ea typeface="Open sans" panose="020B0606030504020204" pitchFamily="34" charset="0"/>
                  <a:cs typeface="+mn-cs"/>
                  <a:sym typeface="Arial" panose="020B0604020202020204" pitchFamily="34" charset="0"/>
                </a:rPr>
                <a:t>Participe</a:t>
              </a:r>
              <a:endParaRPr lang="es" sz="4000" b="1" i="0" dirty="0">
                <a:solidFill>
                  <a:srgbClr val="F5333F"/>
                </a:solidFill>
                <a:latin typeface="Open sans" panose="020B0606030504020204" pitchFamily="34" charset="0"/>
                <a:ea typeface="Open sans" panose="020B0606030504020204" pitchFamily="34" charset="0"/>
                <a:cs typeface="+mn-cs"/>
                <a:sym typeface="Arial" panose="020B0604020202020204" pitchFamily="34" charset="0"/>
              </a:endParaRPr>
            </a:p>
          </p:txBody>
        </p:sp>
        <p:sp>
          <p:nvSpPr>
            <p:cNvPr id="790" name="Google Shape;790;p45"/>
            <p:cNvSpPr/>
            <p:nvPr/>
          </p:nvSpPr>
          <p:spPr>
            <a:xfrm>
              <a:off x="508819" y="3917011"/>
              <a:ext cx="4403225" cy="1311088"/>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Clr>
                  <a:schemeClr val="dk1"/>
                </a:buClr>
                <a:buSzPts val="2400"/>
                <a:buFont typeface="Arial"/>
                <a:buNone/>
              </a:pPr>
              <a:r>
                <a:rPr lang="es" sz="2200" b="0" i="0" u="none" baseline="0">
                  <a:solidFill>
                    <a:schemeClr val="bg1"/>
                  </a:solidFill>
                  <a:latin typeface="Open sans" panose="020B0606030504020204" pitchFamily="34" charset="0"/>
                  <a:ea typeface="Open sans" panose="020B0606030504020204" pitchFamily="34" charset="0"/>
                  <a:cs typeface="+mn-cs"/>
                  <a:sym typeface="Arial" panose="020B0604020202020204" pitchFamily="34" charset="0"/>
                </a:rPr>
                <a:t>Hay muchas maneras de formar parte de la mayor red humanitaria del mundo</a:t>
              </a:r>
              <a:endParaRPr lang="es" sz="2200" dirty="0">
                <a:solidFill>
                  <a:schemeClr val="bg1"/>
                </a:solidFill>
                <a:latin typeface="Open sans" panose="020B0606030504020204" pitchFamily="34" charset="0"/>
                <a:ea typeface="Open sans" panose="020B0606030504020204" pitchFamily="34" charset="0"/>
                <a:cs typeface="+mn-cs"/>
                <a:sym typeface="Arial" panose="020B0604020202020204" pitchFamily="34" charset="0"/>
              </a:endParaRPr>
            </a:p>
          </p:txBody>
        </p:sp>
      </p:grpSp>
      <p:sp>
        <p:nvSpPr>
          <p:cNvPr id="791" name="Google Shape;791;p45"/>
          <p:cNvSpPr/>
          <p:nvPr/>
        </p:nvSpPr>
        <p:spPr>
          <a:xfrm>
            <a:off x="4568644" y="1221423"/>
            <a:ext cx="7623356" cy="2169784"/>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buClr>
                <a:srgbClr val="7030A0"/>
              </a:buClr>
              <a:buSzPts val="1800"/>
              <a:buFont typeface="Arial"/>
              <a:buNone/>
            </a:pPr>
            <a:r>
              <a:rPr lang="es" sz="1800" b="1" i="0" u="none" baseline="0" dirty="0">
                <a:solidFill>
                  <a:schemeClr val="bg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Ofrézcase como voluntario, haga un donativo, únase a nosotros como socio </a:t>
            </a:r>
            <a:r>
              <a:rPr lang="es" sz="1800" b="0" i="0" u="none" baseline="0" dirty="0">
                <a:solidFill>
                  <a:schemeClr val="bg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o comparta nuestros llamamientos e historias en las redes sociales. Obtenga más información sobre la IFRC y sepa cómo ponerse en contacto con su Sociedad Nacional de la Cruz Roja o de la Media Luna Roja, en </a:t>
            </a:r>
            <a:r>
              <a:rPr lang="es" sz="1800" b="1" i="0" u="none" baseline="0" dirty="0">
                <a:solidFill>
                  <a:schemeClr val="bg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www.ifrc.org/es</a:t>
            </a:r>
            <a:r>
              <a:rPr lang="es" sz="1800" b="0" i="0" u="none" baseline="0" dirty="0">
                <a:solidFill>
                  <a:schemeClr val="bg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a:t>
            </a:r>
            <a:endParaRPr lang="es" sz="1800" b="1" dirty="0">
              <a:solidFill>
                <a:schemeClr val="bg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p:txBody>
      </p:sp>
      <p:sp>
        <p:nvSpPr>
          <p:cNvPr id="2" name="Google Shape;791;p45">
            <a:extLst>
              <a:ext uri="{FF2B5EF4-FFF2-40B4-BE49-F238E27FC236}">
                <a16:creationId xmlns:a16="http://schemas.microsoft.com/office/drawing/2014/main" id="{A66DB9B1-FB5C-7AC1-8B5A-A321EE023F24}"/>
              </a:ext>
            </a:extLst>
          </p:cNvPr>
          <p:cNvSpPr/>
          <p:nvPr/>
        </p:nvSpPr>
        <p:spPr>
          <a:xfrm>
            <a:off x="4565087" y="4135297"/>
            <a:ext cx="7626913" cy="2585283"/>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buClr>
                <a:srgbClr val="7030A0"/>
              </a:buClr>
              <a:buSzPts val="1800"/>
              <a:buFont typeface="Arial"/>
              <a:buNone/>
            </a:pPr>
            <a:r>
              <a:rPr lang="es" sz="1800" b="0" i="0" u="none" baseline="0" dirty="0">
                <a:solidFill>
                  <a:schemeClr val="tx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Para mantenerse informado sobre las actividades de respuesta a desastres en el Caribe o para acceder a información adicional sobre los cursos de formación disponibles, materiales de formación, investigación y herramientas de gestión de la información, visite: </a:t>
            </a:r>
            <a:r>
              <a:rPr lang="es" sz="1800" b="1" i="0" u="none" baseline="0" dirty="0">
                <a:solidFill>
                  <a:srgbClr val="F5333F">
                    <a:lumMod val="100000"/>
                  </a:srgbClr>
                </a:solidFill>
                <a:latin typeface="Open sans" panose="020B0606030504020204" pitchFamily="34" charset="0"/>
                <a:ea typeface="Open sans" panose="020B0606030504020204" pitchFamily="34" charset="0"/>
                <a:cs typeface="+mn-cs"/>
                <a:sym typeface="Arial" panose="020B0604020202020204" pitchFamily="34" charset="0"/>
                <a:hlinkClick r:id="rId3">
                  <a:extLst>
                    <a:ext uri="{A12FA001-AC4F-418D-AE19-62706E023703}">
                      <ahyp:hlinkClr xmlns:ahyp="http://schemas.microsoft.com/office/drawing/2018/hyperlinkcolor" val="tx"/>
                    </a:ext>
                  </a:extLst>
                </a:hlinkClick>
              </a:rPr>
              <a:t>www.cadrim.org</a:t>
            </a:r>
            <a:r>
              <a:rPr lang="es" sz="1800" b="0" i="0" u="none" baseline="0" dirty="0">
                <a:solidFill>
                  <a:srgbClr val="F5333F">
                    <a:lumMod val="100000"/>
                  </a:srgbClr>
                </a:solidFill>
                <a:latin typeface="Open sans" panose="020B0606030504020204" pitchFamily="34" charset="0"/>
                <a:ea typeface="Open sans" panose="020B0606030504020204" pitchFamily="34" charset="0"/>
                <a:cs typeface="+mn-cs"/>
                <a:sym typeface="Arial" panose="020B0604020202020204" pitchFamily="34" charset="0"/>
              </a:rPr>
              <a:t>.</a:t>
            </a:r>
            <a:r>
              <a:rPr lang="es" sz="1800" b="1" i="0" u="none" baseline="0" dirty="0">
                <a:solidFill>
                  <a:srgbClr val="F5333F">
                    <a:lumMod val="100000"/>
                  </a:srgbClr>
                </a:solidFill>
                <a:latin typeface="Open sans" panose="020B0606030504020204" pitchFamily="34" charset="0"/>
                <a:ea typeface="Open sans" panose="020B0606030504020204" pitchFamily="34" charset="0"/>
                <a:cs typeface="+mn-cs"/>
                <a:sym typeface="Arial" panose="020B0604020202020204" pitchFamily="34" charset="0"/>
              </a:rPr>
              <a:t>   </a:t>
            </a:r>
          </a:p>
          <a:p>
            <a:pPr marL="0" marR="0" lvl="0" indent="0" algn="l" rtl="0">
              <a:lnSpc>
                <a:spcPct val="150000"/>
              </a:lnSpc>
              <a:spcBef>
                <a:spcPts val="0"/>
              </a:spcBef>
              <a:spcAft>
                <a:spcPts val="0"/>
              </a:spcAft>
              <a:buClr>
                <a:srgbClr val="7030A0"/>
              </a:buClr>
              <a:buSzPts val="1800"/>
              <a:buFont typeface="Arial"/>
              <a:buNone/>
            </a:pPr>
            <a:endParaRPr sz="1800" b="1" dirty="0">
              <a:solidFill>
                <a:srgbClr val="F5333F"/>
              </a:solidFill>
              <a:latin typeface="Open sans" panose="020B0606030504020204" pitchFamily="34" charset="0"/>
              <a:ea typeface="Open sans" panose="020B0606030504020204" pitchFamily="34" charset="0"/>
              <a:cs typeface="Open sans" panose="020B0606030504020204" pitchFamily="34" charset="0"/>
              <a:sym typeface="Calibri"/>
            </a:endParaRPr>
          </a:p>
        </p:txBody>
      </p:sp>
      <p:grpSp>
        <p:nvGrpSpPr>
          <p:cNvPr id="25" name="Group 24">
            <a:extLst>
              <a:ext uri="{FF2B5EF4-FFF2-40B4-BE49-F238E27FC236}">
                <a16:creationId xmlns:a16="http://schemas.microsoft.com/office/drawing/2014/main" id="{5A321117-F42C-CD68-2D48-2E13F5472C27}"/>
              </a:ext>
            </a:extLst>
          </p:cNvPr>
          <p:cNvGrpSpPr/>
          <p:nvPr/>
        </p:nvGrpSpPr>
        <p:grpSpPr>
          <a:xfrm>
            <a:off x="4565087" y="6069157"/>
            <a:ext cx="7276475" cy="442432"/>
            <a:chOff x="5661849" y="6150081"/>
            <a:chExt cx="7276475" cy="442432"/>
          </a:xfrm>
        </p:grpSpPr>
        <p:grpSp>
          <p:nvGrpSpPr>
            <p:cNvPr id="16" name="Group 15">
              <a:extLst>
                <a:ext uri="{FF2B5EF4-FFF2-40B4-BE49-F238E27FC236}">
                  <a16:creationId xmlns:a16="http://schemas.microsoft.com/office/drawing/2014/main" id="{A40D1FD8-BA5E-EDE4-5791-9D2EB06910E4}"/>
                </a:ext>
              </a:extLst>
            </p:cNvPr>
            <p:cNvGrpSpPr/>
            <p:nvPr/>
          </p:nvGrpSpPr>
          <p:grpSpPr>
            <a:xfrm>
              <a:off x="5661849" y="6191033"/>
              <a:ext cx="2365687" cy="401480"/>
              <a:chOff x="3600424" y="6121566"/>
              <a:chExt cx="2365687" cy="401480"/>
            </a:xfrm>
          </p:grpSpPr>
          <p:sp>
            <p:nvSpPr>
              <p:cNvPr id="4" name="TextBox 3">
                <a:extLst>
                  <a:ext uri="{FF2B5EF4-FFF2-40B4-BE49-F238E27FC236}">
                    <a16:creationId xmlns:a16="http://schemas.microsoft.com/office/drawing/2014/main" id="{7E2C58EA-FE09-FF54-E7BD-1766BDBAC13B}"/>
                  </a:ext>
                </a:extLst>
              </p:cNvPr>
              <p:cNvSpPr txBox="1"/>
              <p:nvPr/>
            </p:nvSpPr>
            <p:spPr>
              <a:xfrm>
                <a:off x="3944171" y="6139074"/>
                <a:ext cx="2021940" cy="338554"/>
              </a:xfrm>
              <a:prstGeom prst="rect">
                <a:avLst/>
              </a:prstGeom>
              <a:noFill/>
            </p:spPr>
            <p:txBody>
              <a:bodyPr wrap="square">
                <a:spAutoFit/>
              </a:bodyPr>
              <a:lstStyle/>
              <a:p>
                <a:pPr algn="l" rtl="0"/>
                <a:r>
                  <a:rPr lang="es" sz="1600" b="0" i="0" u="none" baseline="0">
                    <a:solidFill>
                      <a:schemeClr val="tx1"/>
                    </a:solidFill>
                    <a:latin typeface="Arial Nova" panose="020B0504020202020204" pitchFamily="34" charset="0"/>
                    <a:cs typeface="+mn-cs"/>
                    <a:sym typeface="Arial" panose="020B0604020202020204" pitchFamily="34" charset="0"/>
                  </a:rPr>
                  <a:t>: CADRIM.IFRC</a:t>
                </a:r>
                <a:endParaRPr lang="es" sz="1600" dirty="0">
                  <a:solidFill>
                    <a:schemeClr val="tx1"/>
                  </a:solidFill>
                  <a:latin typeface="Arial Nova" panose="020B0504020202020204" pitchFamily="34" charset="0"/>
                  <a:cs typeface="+mn-cs"/>
                  <a:sym typeface="Arial" panose="020B0604020202020204" pitchFamily="34" charset="0"/>
                </a:endParaRPr>
              </a:p>
            </p:txBody>
          </p:sp>
          <p:pic>
            <p:nvPicPr>
              <p:cNvPr id="13" name="Picture 12" descr="A black background with a black square&#10;&#10;Description automatically generated with medium confidence">
                <a:extLst>
                  <a:ext uri="{FF2B5EF4-FFF2-40B4-BE49-F238E27FC236}">
                    <a16:creationId xmlns:a16="http://schemas.microsoft.com/office/drawing/2014/main" id="{6A644985-6108-0040-3448-D2280ECEC68E}"/>
                  </a:ext>
                </a:extLst>
              </p:cNvPr>
              <p:cNvPicPr>
                <a:picLocks noChangeAspect="1"/>
              </p:cNvPicPr>
              <p:nvPr/>
            </p:nvPicPr>
            <p:blipFill>
              <a:blip r:embed="rId4"/>
              <a:stretch>
                <a:fillRect/>
              </a:stretch>
            </p:blipFill>
            <p:spPr>
              <a:xfrm>
                <a:off x="3600424" y="6121566"/>
                <a:ext cx="401480" cy="401480"/>
              </a:xfrm>
              <a:prstGeom prst="rect">
                <a:avLst/>
              </a:prstGeom>
            </p:spPr>
          </p:pic>
        </p:grpSp>
        <p:grpSp>
          <p:nvGrpSpPr>
            <p:cNvPr id="17" name="Group 16">
              <a:extLst>
                <a:ext uri="{FF2B5EF4-FFF2-40B4-BE49-F238E27FC236}">
                  <a16:creationId xmlns:a16="http://schemas.microsoft.com/office/drawing/2014/main" id="{D8B97660-ACA1-DB68-AF31-5F27CE89C0E6}"/>
                </a:ext>
              </a:extLst>
            </p:cNvPr>
            <p:cNvGrpSpPr/>
            <p:nvPr/>
          </p:nvGrpSpPr>
          <p:grpSpPr>
            <a:xfrm>
              <a:off x="7807816" y="6175610"/>
              <a:ext cx="2381684" cy="385320"/>
              <a:chOff x="6117198" y="6121566"/>
              <a:chExt cx="2381684" cy="385320"/>
            </a:xfrm>
          </p:grpSpPr>
          <p:sp>
            <p:nvSpPr>
              <p:cNvPr id="5" name="TextBox 4">
                <a:extLst>
                  <a:ext uri="{FF2B5EF4-FFF2-40B4-BE49-F238E27FC236}">
                    <a16:creationId xmlns:a16="http://schemas.microsoft.com/office/drawing/2014/main" id="{0BE164AC-2899-DFE4-B460-8D97F35992DD}"/>
                  </a:ext>
                </a:extLst>
              </p:cNvPr>
              <p:cNvSpPr txBox="1"/>
              <p:nvPr/>
            </p:nvSpPr>
            <p:spPr>
              <a:xfrm>
                <a:off x="6476942" y="6137886"/>
                <a:ext cx="2021940" cy="338554"/>
              </a:xfrm>
              <a:prstGeom prst="rect">
                <a:avLst/>
              </a:prstGeom>
              <a:noFill/>
            </p:spPr>
            <p:txBody>
              <a:bodyPr wrap="square">
                <a:spAutoFit/>
              </a:bodyPr>
              <a:lstStyle/>
              <a:p>
                <a:pPr algn="l" rtl="0"/>
                <a:r>
                  <a:rPr lang="es" sz="1600" b="0" i="0" u="none" baseline="0">
                    <a:solidFill>
                      <a:schemeClr val="tx1"/>
                    </a:solidFill>
                    <a:latin typeface="Arial Nova" panose="020B0504020202020204" pitchFamily="34" charset="0"/>
                    <a:cs typeface="+mn-cs"/>
                    <a:sym typeface="Arial" panose="020B0604020202020204" pitchFamily="34" charset="0"/>
                  </a:rPr>
                  <a:t>: @cadrim_ifrc</a:t>
                </a:r>
                <a:endParaRPr lang="es" sz="1600" dirty="0">
                  <a:solidFill>
                    <a:schemeClr val="tx1"/>
                  </a:solidFill>
                  <a:latin typeface="Arial Nova" panose="020B0504020202020204" pitchFamily="34" charset="0"/>
                  <a:cs typeface="+mn-cs"/>
                  <a:sym typeface="Arial" panose="020B0604020202020204" pitchFamily="34" charset="0"/>
                </a:endParaRPr>
              </a:p>
            </p:txBody>
          </p:sp>
          <p:pic>
            <p:nvPicPr>
              <p:cNvPr id="15" name="Picture 14" descr="A black background with a black square&#10;&#10;Description automatically generated with medium confidence">
                <a:extLst>
                  <a:ext uri="{FF2B5EF4-FFF2-40B4-BE49-F238E27FC236}">
                    <a16:creationId xmlns:a16="http://schemas.microsoft.com/office/drawing/2014/main" id="{9B1C739D-AA70-2F3F-267C-2E95BE3152CD}"/>
                  </a:ext>
                </a:extLst>
              </p:cNvPr>
              <p:cNvPicPr>
                <a:picLocks noChangeAspect="1"/>
              </p:cNvPicPr>
              <p:nvPr/>
            </p:nvPicPr>
            <p:blipFill>
              <a:blip r:embed="rId5"/>
              <a:stretch>
                <a:fillRect/>
              </a:stretch>
            </p:blipFill>
            <p:spPr>
              <a:xfrm>
                <a:off x="6117198" y="6121566"/>
                <a:ext cx="385320" cy="385320"/>
              </a:xfrm>
              <a:prstGeom prst="rect">
                <a:avLst/>
              </a:prstGeom>
            </p:spPr>
          </p:pic>
        </p:grpSp>
        <p:grpSp>
          <p:nvGrpSpPr>
            <p:cNvPr id="18" name="Group 17">
              <a:extLst>
                <a:ext uri="{FF2B5EF4-FFF2-40B4-BE49-F238E27FC236}">
                  <a16:creationId xmlns:a16="http://schemas.microsoft.com/office/drawing/2014/main" id="{302D0DA9-E2D1-0ABD-4E68-46C237430726}"/>
                </a:ext>
              </a:extLst>
            </p:cNvPr>
            <p:cNvGrpSpPr/>
            <p:nvPr/>
          </p:nvGrpSpPr>
          <p:grpSpPr>
            <a:xfrm>
              <a:off x="9772023" y="6150081"/>
              <a:ext cx="3166301" cy="380403"/>
              <a:chOff x="8735549" y="6159657"/>
              <a:chExt cx="3166301" cy="380403"/>
            </a:xfrm>
          </p:grpSpPr>
          <p:sp>
            <p:nvSpPr>
              <p:cNvPr id="6" name="TextBox 5">
                <a:extLst>
                  <a:ext uri="{FF2B5EF4-FFF2-40B4-BE49-F238E27FC236}">
                    <a16:creationId xmlns:a16="http://schemas.microsoft.com/office/drawing/2014/main" id="{85D5FD7C-BCEA-7094-F0CE-F4104ADBE4B1}"/>
                  </a:ext>
                </a:extLst>
              </p:cNvPr>
              <p:cNvSpPr txBox="1"/>
              <p:nvPr/>
            </p:nvSpPr>
            <p:spPr>
              <a:xfrm>
                <a:off x="9130726" y="6159657"/>
                <a:ext cx="2771124" cy="338554"/>
              </a:xfrm>
              <a:prstGeom prst="rect">
                <a:avLst/>
              </a:prstGeom>
              <a:noFill/>
            </p:spPr>
            <p:txBody>
              <a:bodyPr wrap="square">
                <a:spAutoFit/>
              </a:bodyPr>
              <a:lstStyle/>
              <a:p>
                <a:pPr algn="l" rtl="0"/>
                <a:r>
                  <a:rPr lang="es" sz="1600" b="0" i="0" u="none" baseline="0">
                    <a:solidFill>
                      <a:schemeClr val="tx1"/>
                    </a:solidFill>
                    <a:latin typeface="Arial Nova" panose="020B0504020202020204" pitchFamily="34" charset="0"/>
                    <a:cs typeface="+mn-cs"/>
                    <a:sym typeface="Arial" panose="020B0604020202020204" pitchFamily="34" charset="0"/>
                  </a:rPr>
                  <a:t>: @CADRIM_IFRC</a:t>
                </a:r>
                <a:endParaRPr lang="es" sz="1600" dirty="0">
                  <a:solidFill>
                    <a:schemeClr val="tx1"/>
                  </a:solidFill>
                  <a:latin typeface="Arial Nova" panose="020B0504020202020204" pitchFamily="34" charset="0"/>
                  <a:cs typeface="+mn-cs"/>
                  <a:sym typeface="Arial" panose="020B0604020202020204" pitchFamily="34" charset="0"/>
                </a:endParaRPr>
              </a:p>
            </p:txBody>
          </p:sp>
          <p:pic>
            <p:nvPicPr>
              <p:cNvPr id="4098" name="Picture 2" descr="Twitter Logo, Social Media Logo, Self Adhesive Sticker, New Twitter Logo, X  Logo, X Sticker, New Twitter Brand (Pack of 16) (Circle, 50mm x 50mm)  (S10040) : Amazon.co.uk: Automotive">
                <a:extLst>
                  <a:ext uri="{FF2B5EF4-FFF2-40B4-BE49-F238E27FC236}">
                    <a16:creationId xmlns:a16="http://schemas.microsoft.com/office/drawing/2014/main" id="{A6F197DA-F7E9-FF2F-1F52-CC36D79DB73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735549" y="6175329"/>
                <a:ext cx="364731" cy="364731"/>
              </a:xfrm>
              <a:prstGeom prst="rect">
                <a:avLst/>
              </a:prstGeom>
              <a:noFill/>
              <a:extLst>
                <a:ext uri="{909E8E84-426E-40DD-AFC4-6F175D3DCCD1}">
                  <a14:hiddenFill xmlns:a14="http://schemas.microsoft.com/office/drawing/2010/main">
                    <a:solidFill>
                      <a:srgbClr val="FFFFFF"/>
                    </a:solidFill>
                  </a14:hiddenFill>
                </a:ext>
              </a:extLst>
            </p:spPr>
          </p:pic>
        </p:grpSp>
      </p:grpSp>
      <p:pic>
        <p:nvPicPr>
          <p:cNvPr id="21" name="Picture 20" descr="A black and red logo&#10;&#10;Description automatically generated">
            <a:extLst>
              <a:ext uri="{FF2B5EF4-FFF2-40B4-BE49-F238E27FC236}">
                <a16:creationId xmlns:a16="http://schemas.microsoft.com/office/drawing/2014/main" id="{494809CE-999D-2282-2720-681DB1DA0C06}"/>
              </a:ext>
            </a:extLst>
          </p:cNvPr>
          <p:cNvPicPr>
            <a:picLocks noChangeAspect="1"/>
          </p:cNvPicPr>
          <p:nvPr/>
        </p:nvPicPr>
        <p:blipFill rotWithShape="1">
          <a:blip r:embed="rId7"/>
          <a:srcRect t="23625" b="23226"/>
          <a:stretch/>
        </p:blipFill>
        <p:spPr>
          <a:xfrm>
            <a:off x="4381713" y="3499371"/>
            <a:ext cx="2021940" cy="585657"/>
          </a:xfrm>
          <a:prstGeom prst="rect">
            <a:avLst/>
          </a:prstGeom>
        </p:spPr>
      </p:pic>
      <p:pic>
        <p:nvPicPr>
          <p:cNvPr id="23" name="Picture 22" descr="A black and red logo&#10;&#10;Description automatically generated">
            <a:extLst>
              <a:ext uri="{FF2B5EF4-FFF2-40B4-BE49-F238E27FC236}">
                <a16:creationId xmlns:a16="http://schemas.microsoft.com/office/drawing/2014/main" id="{ACC4DB1A-340E-52B7-FA31-973CB8DEAEEE}"/>
              </a:ext>
            </a:extLst>
          </p:cNvPr>
          <p:cNvPicPr>
            <a:picLocks noChangeAspect="1"/>
          </p:cNvPicPr>
          <p:nvPr/>
        </p:nvPicPr>
        <p:blipFill>
          <a:blip r:embed="rId8"/>
          <a:stretch>
            <a:fillRect/>
          </a:stretch>
        </p:blipFill>
        <p:spPr>
          <a:xfrm>
            <a:off x="4381713" y="240081"/>
            <a:ext cx="2250989" cy="1016762"/>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pic>
        <p:nvPicPr>
          <p:cNvPr id="116" name="Google Shape;116;p3" descr="A close up of a piece of paper&#10;&#10;Description automatically generated"/>
          <p:cNvPicPr preferRelativeResize="0"/>
          <p:nvPr/>
        </p:nvPicPr>
        <p:blipFill rotWithShape="1">
          <a:blip r:embed="rId3">
            <a:alphaModFix/>
          </a:blip>
          <a:srcRect r="12946" b="6840"/>
          <a:stretch/>
        </p:blipFill>
        <p:spPr>
          <a:xfrm>
            <a:off x="3183990" y="-5347"/>
            <a:ext cx="9626868" cy="6863346"/>
          </a:xfrm>
          <a:prstGeom prst="rect">
            <a:avLst/>
          </a:prstGeom>
          <a:noFill/>
          <a:ln>
            <a:noFill/>
          </a:ln>
        </p:spPr>
      </p:pic>
      <p:sp>
        <p:nvSpPr>
          <p:cNvPr id="117" name="Google Shape;117;p3"/>
          <p:cNvSpPr/>
          <p:nvPr/>
        </p:nvSpPr>
        <p:spPr>
          <a:xfrm>
            <a:off x="-16475" y="-5347"/>
            <a:ext cx="4621131" cy="68633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118" name="Google Shape;118;p3"/>
          <p:cNvSpPr txBox="1"/>
          <p:nvPr/>
        </p:nvSpPr>
        <p:spPr>
          <a:xfrm>
            <a:off x="284301" y="1556657"/>
            <a:ext cx="3961128" cy="4185831"/>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600"/>
              </a:spcAft>
              <a:buClr>
                <a:schemeClr val="lt1"/>
              </a:buClr>
              <a:buSzPts val="4400"/>
              <a:buFont typeface="Arial"/>
              <a:buNone/>
            </a:pPr>
            <a:r>
              <a:rPr lang="es" sz="3600" b="1" i="0" u="none" strike="noStrike" cap="none" baseline="0">
                <a:solidFill>
                  <a:srgbClr val="F5333F">
                    <a:lumMod val="100000"/>
                  </a:srgbClr>
                </a:solidFill>
                <a:latin typeface="Open sans" panose="020B0606030504020204" pitchFamily="34" charset="0"/>
                <a:ea typeface="Open sans" panose="020B0606030504020204" pitchFamily="34" charset="0"/>
                <a:cs typeface="+mn-cs"/>
                <a:sym typeface="Arial" panose="020B0604020202020204" pitchFamily="34" charset="0"/>
              </a:rPr>
              <a:t>¿Qué es la preparación?</a:t>
            </a:r>
            <a:endParaRPr lang="es" sz="3600" b="1" i="0" u="none" strike="noStrike" cap="none" dirty="0">
              <a:solidFill>
                <a:srgbClr val="F5333F">
                  <a:lumMod val="100000"/>
                </a:srgbClr>
              </a:solidFill>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lnSpc>
                <a:spcPct val="100000"/>
              </a:lnSpc>
              <a:spcBef>
                <a:spcPts val="0"/>
              </a:spcBef>
              <a:spcAft>
                <a:spcPts val="0"/>
              </a:spcAft>
              <a:buClr>
                <a:schemeClr val="lt1"/>
              </a:buClr>
              <a:buSzPts val="4400"/>
              <a:buFont typeface="Calibri"/>
              <a:buNone/>
            </a:pPr>
            <a:endParaRPr lang="es" sz="1800" b="0" i="0" u="none" strike="noStrike" cap="none" dirty="0">
              <a:solidFill>
                <a:schemeClr val="lt1"/>
              </a:solidFill>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lnSpc>
                <a:spcPct val="100000"/>
              </a:lnSpc>
              <a:spcBef>
                <a:spcPts val="0"/>
              </a:spcBef>
              <a:spcAft>
                <a:spcPts val="0"/>
              </a:spcAft>
              <a:buClr>
                <a:schemeClr val="lt1"/>
              </a:buClr>
              <a:buSzPts val="4400"/>
              <a:buFont typeface="Arial"/>
              <a:buNone/>
            </a:pPr>
            <a:r>
              <a:rPr lang="es" sz="2200" b="0" i="0" u="none" strike="noStrike" cap="none" baseline="0">
                <a:solidFill>
                  <a:schemeClr val="lt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Actividades y medidas adoptadas con antelación para garantizar una respuesta eficaz al impacto de los peligros.</a:t>
            </a:r>
          </a:p>
          <a:p>
            <a:pPr marL="0" marR="0" lvl="0" indent="0" algn="l" rtl="0">
              <a:lnSpc>
                <a:spcPct val="100000"/>
              </a:lnSpc>
              <a:spcBef>
                <a:spcPts val="0"/>
              </a:spcBef>
              <a:spcAft>
                <a:spcPts val="0"/>
              </a:spcAft>
              <a:buClr>
                <a:schemeClr val="lt1"/>
              </a:buClr>
              <a:buSzPts val="4400"/>
              <a:buFont typeface="Arial"/>
              <a:buNone/>
            </a:pPr>
            <a:endParaRPr lang="es" sz="2200">
              <a:solidFill>
                <a:schemeClr val="lt1"/>
              </a:solidFill>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lnSpc>
                <a:spcPct val="100000"/>
              </a:lnSpc>
              <a:spcBef>
                <a:spcPts val="0"/>
              </a:spcBef>
              <a:spcAft>
                <a:spcPts val="0"/>
              </a:spcAft>
              <a:buClr>
                <a:schemeClr val="lt1"/>
              </a:buClr>
              <a:buSzPts val="4400"/>
              <a:buFont typeface="Arial"/>
              <a:buNone/>
            </a:pPr>
            <a:r>
              <a:rPr lang="es" sz="2200" b="0" i="0" u="none" strike="noStrike" cap="none" baseline="0">
                <a:solidFill>
                  <a:schemeClr val="lt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Incluye la </a:t>
            </a:r>
            <a:r>
              <a:rPr lang="es" sz="2200" b="0" i="0" u="none" baseline="0">
                <a:solidFill>
                  <a:schemeClr val="lt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emisión de</a:t>
            </a:r>
            <a:r>
              <a:rPr lang="es" sz="2200" b="0" i="0" u="none" strike="noStrike" cap="none" baseline="0">
                <a:solidFill>
                  <a:schemeClr val="lt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 alertas tempranas oportunas y eficaces, así como la evacuación temporal de personas y bienes de los lugares amenazados.</a:t>
            </a:r>
            <a:endParaRPr lang="es" sz="2200" dirty="0">
              <a:solidFill>
                <a:schemeClr val="lt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lnSpc>
                <a:spcPct val="100000"/>
              </a:lnSpc>
              <a:spcBef>
                <a:spcPts val="0"/>
              </a:spcBef>
              <a:spcAft>
                <a:spcPts val="0"/>
              </a:spcAft>
              <a:buClr>
                <a:schemeClr val="lt1"/>
              </a:buClr>
              <a:buSzPts val="4400"/>
              <a:buFont typeface="Calibri"/>
              <a:buNone/>
            </a:pPr>
            <a:endParaRPr lang="es" sz="2200" b="0" i="0" u="none" strike="noStrike" cap="none" dirty="0">
              <a:solidFill>
                <a:schemeClr val="lt1"/>
              </a:solidFill>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lnSpc>
                <a:spcPct val="100000"/>
              </a:lnSpc>
              <a:spcBef>
                <a:spcPts val="0"/>
              </a:spcBef>
              <a:spcAft>
                <a:spcPts val="0"/>
              </a:spcAft>
              <a:buClr>
                <a:schemeClr val="lt1"/>
              </a:buClr>
              <a:buSzPts val="4400"/>
              <a:buFont typeface="Arial"/>
              <a:buNone/>
            </a:pPr>
            <a:r>
              <a:rPr lang="es" sz="1800" b="0" i="0" u="none" strike="noStrike" cap="none" baseline="0">
                <a:solidFill>
                  <a:schemeClr val="lt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Fuente: UNISDR.</a:t>
            </a:r>
            <a:endParaRPr lang="es" sz="1800" dirty="0">
              <a:solidFill>
                <a:schemeClr val="lt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lnSpc>
                <a:spcPct val="100000"/>
              </a:lnSpc>
              <a:spcBef>
                <a:spcPts val="0"/>
              </a:spcBef>
              <a:spcAft>
                <a:spcPts val="0"/>
              </a:spcAft>
              <a:buClr>
                <a:schemeClr val="lt1"/>
              </a:buClr>
              <a:buSzPts val="4400"/>
              <a:buFont typeface="Calibri"/>
              <a:buNone/>
            </a:pPr>
            <a:endParaRPr sz="1800" b="0" i="0" u="none" strike="noStrike" cap="none"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pic>
        <p:nvPicPr>
          <p:cNvPr id="130" name="Google Shape;130;p4"/>
          <p:cNvPicPr preferRelativeResize="0"/>
          <p:nvPr/>
        </p:nvPicPr>
        <p:blipFill rotWithShape="1">
          <a:blip r:embed="rId3">
            <a:alphaModFix/>
          </a:blip>
          <a:srcRect l="17732" r="5029" b="15692"/>
          <a:stretch/>
        </p:blipFill>
        <p:spPr>
          <a:xfrm>
            <a:off x="2667000" y="-5347"/>
            <a:ext cx="9525000" cy="6886226"/>
          </a:xfrm>
          <a:prstGeom prst="rect">
            <a:avLst/>
          </a:prstGeom>
          <a:noFill/>
          <a:ln>
            <a:noFill/>
          </a:ln>
        </p:spPr>
      </p:pic>
      <p:sp>
        <p:nvSpPr>
          <p:cNvPr id="128" name="Google Shape;128;p4"/>
          <p:cNvSpPr/>
          <p:nvPr/>
        </p:nvSpPr>
        <p:spPr>
          <a:xfrm>
            <a:off x="-16474" y="-5347"/>
            <a:ext cx="4211052" cy="68633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129" name="Google Shape;129;p4"/>
          <p:cNvSpPr txBox="1"/>
          <p:nvPr/>
        </p:nvSpPr>
        <p:spPr>
          <a:xfrm>
            <a:off x="474853" y="758002"/>
            <a:ext cx="3411347" cy="4494629"/>
          </a:xfrm>
          <a:prstGeom prst="rect">
            <a:avLst/>
          </a:prstGeom>
          <a:noFill/>
          <a:ln>
            <a:noFill/>
          </a:ln>
        </p:spPr>
        <p:txBody>
          <a:bodyPr spcFirstLastPara="1" wrap="square" lIns="91425" tIns="45700" rIns="91425" bIns="45700" anchor="ctr" anchorCtr="0">
            <a:noAutofit/>
          </a:bodyPr>
          <a:lstStyle/>
          <a:p>
            <a:pPr algn="l" rtl="0">
              <a:spcAft>
                <a:spcPts val="600"/>
              </a:spcAft>
              <a:buClr>
                <a:schemeClr val="lt1"/>
              </a:buClr>
              <a:buSzPts val="4400"/>
            </a:pPr>
            <a:r>
              <a:rPr lang="es" sz="4000" b="1" i="0" u="none" baseline="0">
                <a:solidFill>
                  <a:srgbClr val="F5333F"/>
                </a:solidFill>
                <a:latin typeface="Open sans" panose="020B0606030504020204" pitchFamily="34" charset="0"/>
                <a:ea typeface="Open sans" panose="020B0606030504020204" pitchFamily="34" charset="0"/>
                <a:cs typeface="+mn-cs"/>
                <a:sym typeface="Arial" panose="020B0604020202020204" pitchFamily="34" charset="0"/>
              </a:rPr>
              <a:t>¿Por qué prepararse?</a:t>
            </a:r>
            <a:endParaRPr lang="es" sz="4000" b="1" dirty="0">
              <a:solidFill>
                <a:srgbClr val="F5333F"/>
              </a:solidFill>
              <a:latin typeface="Open sans" panose="020B0606030504020204" pitchFamily="34" charset="0"/>
              <a:ea typeface="Open sans" panose="020B0606030504020204" pitchFamily="34" charset="0"/>
              <a:cs typeface="+mn-cs"/>
              <a:sym typeface="Arial" panose="020B060402020202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pic>
        <p:nvPicPr>
          <p:cNvPr id="140" name="Google Shape;140;p5" descr="A group of people wearing masks&#10;&#10;Description automatically generated with low confidence"/>
          <p:cNvPicPr preferRelativeResize="0"/>
          <p:nvPr/>
        </p:nvPicPr>
        <p:blipFill rotWithShape="1">
          <a:blip r:embed="rId3">
            <a:alphaModFix/>
          </a:blip>
          <a:srcRect l="1105" t="7990" r="10175"/>
          <a:stretch/>
        </p:blipFill>
        <p:spPr>
          <a:xfrm>
            <a:off x="3871943" y="-5347"/>
            <a:ext cx="8320057" cy="6858000"/>
          </a:xfrm>
          <a:prstGeom prst="rect">
            <a:avLst/>
          </a:prstGeom>
          <a:noFill/>
          <a:ln>
            <a:noFill/>
          </a:ln>
        </p:spPr>
      </p:pic>
      <p:sp>
        <p:nvSpPr>
          <p:cNvPr id="141" name="Google Shape;141;p5"/>
          <p:cNvSpPr/>
          <p:nvPr/>
        </p:nvSpPr>
        <p:spPr>
          <a:xfrm>
            <a:off x="-16474" y="-5347"/>
            <a:ext cx="4661704" cy="68633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142" name="Google Shape;142;p5"/>
          <p:cNvSpPr txBox="1"/>
          <p:nvPr/>
        </p:nvSpPr>
        <p:spPr>
          <a:xfrm>
            <a:off x="434178" y="1160644"/>
            <a:ext cx="3658851" cy="743069"/>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4400"/>
              <a:buFont typeface="Arial"/>
              <a:buNone/>
            </a:pPr>
            <a:r>
              <a:rPr lang="es" sz="3600" b="1" i="0" u="none" strike="noStrike" cap="none" baseline="0">
                <a:solidFill>
                  <a:srgbClr val="F5333F"/>
                </a:solidFill>
                <a:latin typeface="Open sans" panose="020B0606030504020204" pitchFamily="34" charset="0"/>
                <a:ea typeface="Open sans" panose="020B0606030504020204" pitchFamily="34" charset="0"/>
                <a:cs typeface="+mn-cs"/>
                <a:sym typeface="Arial" panose="020B0604020202020204" pitchFamily="34" charset="0"/>
              </a:rPr>
              <a:t>El papel de los CRDT en la preparación</a:t>
            </a:r>
            <a:endParaRPr lang="es" sz="3600" b="0" i="0" u="none" strike="noStrike" cap="none" dirty="0">
              <a:solidFill>
                <a:srgbClr val="F5333F"/>
              </a:solidFill>
              <a:latin typeface="Open sans" panose="020B0606030504020204" pitchFamily="34" charset="0"/>
              <a:ea typeface="Open sans" panose="020B0606030504020204" pitchFamily="34" charset="0"/>
              <a:cs typeface="+mn-cs"/>
              <a:sym typeface="Arial" panose="020B0604020202020204" pitchFamily="34" charset="0"/>
            </a:endParaRPr>
          </a:p>
        </p:txBody>
      </p:sp>
      <p:sp>
        <p:nvSpPr>
          <p:cNvPr id="143" name="Google Shape;143;p5"/>
          <p:cNvSpPr txBox="1"/>
          <p:nvPr/>
        </p:nvSpPr>
        <p:spPr>
          <a:xfrm>
            <a:off x="321950" y="2590733"/>
            <a:ext cx="4143616" cy="4351338"/>
          </a:xfrm>
          <a:prstGeom prst="rect">
            <a:avLst/>
          </a:prstGeom>
          <a:noFill/>
          <a:ln>
            <a:noFill/>
          </a:ln>
        </p:spPr>
        <p:txBody>
          <a:bodyPr spcFirstLastPara="1" wrap="square" lIns="91425" tIns="45700" rIns="91425" bIns="45700" anchor="t" anchorCtr="0">
            <a:normAutofit/>
          </a:bodyPr>
          <a:lstStyle/>
          <a:p>
            <a:pPr marL="228600" marR="0" lvl="0" indent="-228600" algn="l" rtl="0">
              <a:lnSpc>
                <a:spcPct val="90000"/>
              </a:lnSpc>
              <a:spcBef>
                <a:spcPts val="0"/>
              </a:spcBef>
              <a:spcAft>
                <a:spcPts val="0"/>
              </a:spcAft>
              <a:buClr>
                <a:schemeClr val="lt1"/>
              </a:buClr>
              <a:buSzPts val="2400"/>
              <a:buFont typeface="Arial"/>
              <a:buChar char="•"/>
            </a:pPr>
            <a:r>
              <a:rPr lang="es" sz="2200" b="0" i="0" u="none" strike="noStrike" cap="none" baseline="0">
                <a:solidFill>
                  <a:schemeClr val="lt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Objetivo de la formación</a:t>
            </a:r>
            <a:endParaRPr lang="es" sz="2200" dirty="0">
              <a:solidFill>
                <a:schemeClr val="lt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a:p>
            <a:pPr marL="228600" marR="0" lvl="0" indent="-228600" algn="l" rtl="0">
              <a:lnSpc>
                <a:spcPct val="90000"/>
              </a:lnSpc>
              <a:spcBef>
                <a:spcPts val="1000"/>
              </a:spcBef>
              <a:spcAft>
                <a:spcPts val="0"/>
              </a:spcAft>
              <a:buClr>
                <a:schemeClr val="lt1"/>
              </a:buClr>
              <a:buSzPts val="2400"/>
              <a:buFont typeface="Arial"/>
              <a:buChar char="•"/>
            </a:pPr>
            <a:r>
              <a:rPr lang="es" sz="2200" b="0" i="0" u="none" strike="noStrike" cap="none" baseline="0">
                <a:solidFill>
                  <a:schemeClr val="lt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Desarrollo de planes para desastres</a:t>
            </a:r>
            <a:endParaRPr lang="es" sz="2200" dirty="0">
              <a:solidFill>
                <a:schemeClr val="lt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a:p>
            <a:pPr marL="228600" marR="0" lvl="0" indent="-228600" algn="l" rtl="0">
              <a:lnSpc>
                <a:spcPct val="90000"/>
              </a:lnSpc>
              <a:spcBef>
                <a:spcPts val="1000"/>
              </a:spcBef>
              <a:spcAft>
                <a:spcPts val="0"/>
              </a:spcAft>
              <a:buClr>
                <a:schemeClr val="lt1"/>
              </a:buClr>
              <a:buSzPts val="2400"/>
              <a:buFont typeface="Arial"/>
              <a:buChar char="•"/>
            </a:pPr>
            <a:r>
              <a:rPr lang="es" sz="2200" b="0" i="0" u="none" strike="noStrike" cap="none" baseline="0">
                <a:solidFill>
                  <a:schemeClr val="lt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Evacuación</a:t>
            </a:r>
            <a:endParaRPr lang="es" sz="2200" dirty="0">
              <a:solidFill>
                <a:schemeClr val="lt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a:p>
            <a:pPr marL="228600" marR="0" lvl="0" indent="-228600" algn="l" rtl="0">
              <a:lnSpc>
                <a:spcPct val="90000"/>
              </a:lnSpc>
              <a:spcBef>
                <a:spcPts val="1000"/>
              </a:spcBef>
              <a:spcAft>
                <a:spcPts val="0"/>
              </a:spcAft>
              <a:buClr>
                <a:schemeClr val="lt1"/>
              </a:buClr>
              <a:buSzPts val="2400"/>
              <a:buFont typeface="Arial"/>
              <a:buChar char="•"/>
            </a:pPr>
            <a:r>
              <a:rPr lang="es" sz="2200" b="0" i="0" u="none" strike="noStrike" cap="none" baseline="0">
                <a:solidFill>
                  <a:schemeClr val="lt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Alerta temprana</a:t>
            </a:r>
            <a:endParaRPr lang="es" sz="2200" dirty="0">
              <a:solidFill>
                <a:schemeClr val="lt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a:p>
            <a:pPr marL="228600" marR="0" lvl="0" indent="-228600" algn="l" rtl="0">
              <a:lnSpc>
                <a:spcPct val="90000"/>
              </a:lnSpc>
              <a:spcBef>
                <a:spcPts val="1000"/>
              </a:spcBef>
              <a:spcAft>
                <a:spcPts val="0"/>
              </a:spcAft>
              <a:buClr>
                <a:schemeClr val="lt1"/>
              </a:buClr>
              <a:buSzPts val="2400"/>
              <a:buFont typeface="Arial"/>
              <a:buChar char="•"/>
            </a:pPr>
            <a:r>
              <a:rPr lang="es" sz="2200" b="0" i="0" u="none" strike="noStrike" cap="none" baseline="0">
                <a:solidFill>
                  <a:schemeClr val="lt1"/>
                </a:solidFill>
                <a:latin typeface="Open sans" panose="020B0606030504020204" pitchFamily="34" charset="0"/>
                <a:ea typeface="Open sans" panose="020B0606030504020204" pitchFamily="34" charset="0"/>
                <a:cs typeface="+mn-cs"/>
                <a:sym typeface="Arial" panose="020B0604020202020204" pitchFamily="34" charset="0"/>
              </a:rPr>
              <a:t>Prácticas y pruebas</a:t>
            </a:r>
            <a:endParaRPr lang="es" sz="2200" dirty="0">
              <a:latin typeface="Open sans" panose="020B0606030504020204" pitchFamily="34" charset="0"/>
              <a:ea typeface="Open sans" panose="020B0606030504020204" pitchFamily="34" charset="0"/>
              <a:cs typeface="+mn-cs"/>
              <a:sym typeface="Arial" panose="020B060402020202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pic>
        <p:nvPicPr>
          <p:cNvPr id="154" name="Google Shape;154;p6" descr="A group of people clasping hands&#10;&#10;Description automatically generated with low confidence"/>
          <p:cNvPicPr preferRelativeResize="0"/>
          <p:nvPr/>
        </p:nvPicPr>
        <p:blipFill rotWithShape="1">
          <a:blip r:embed="rId3">
            <a:alphaModFix/>
          </a:blip>
          <a:srcRect/>
          <a:stretch/>
        </p:blipFill>
        <p:spPr>
          <a:xfrm>
            <a:off x="1877593" y="-5347"/>
            <a:ext cx="10314408" cy="6863347"/>
          </a:xfrm>
          <a:prstGeom prst="rect">
            <a:avLst/>
          </a:prstGeom>
          <a:noFill/>
          <a:ln>
            <a:noFill/>
          </a:ln>
        </p:spPr>
      </p:pic>
      <p:sp>
        <p:nvSpPr>
          <p:cNvPr id="155" name="Google Shape;155;p6"/>
          <p:cNvSpPr/>
          <p:nvPr/>
        </p:nvSpPr>
        <p:spPr>
          <a:xfrm>
            <a:off x="4475615" y="4176340"/>
            <a:ext cx="7435348" cy="1333500"/>
          </a:xfrm>
          <a:prstGeom prst="rect">
            <a:avLst/>
          </a:prstGeom>
          <a:solidFill>
            <a:srgbClr val="E42D3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6" name="Google Shape;156;p6"/>
          <p:cNvSpPr/>
          <p:nvPr/>
        </p:nvSpPr>
        <p:spPr>
          <a:xfrm>
            <a:off x="-16474" y="-5347"/>
            <a:ext cx="4211052" cy="68633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157" name="Google Shape;157;p6"/>
          <p:cNvSpPr txBox="1"/>
          <p:nvPr/>
        </p:nvSpPr>
        <p:spPr>
          <a:xfrm>
            <a:off x="4775200" y="4246011"/>
            <a:ext cx="7105148" cy="12002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 sz="1800" b="0" i="0" u="none" strike="noStrike" cap="none" baseline="0">
                <a:solidFill>
                  <a:schemeClr val="lt1"/>
                </a:solidFill>
                <a:latin typeface="Open sans" panose="020B0606030504020204" pitchFamily="34" charset="0"/>
                <a:ea typeface="Open sans" panose="020B0606030504020204" pitchFamily="34" charset="0"/>
                <a:cs typeface="+mn-cs"/>
                <a:sym typeface="Arial" panose="020B0604020202020204" pitchFamily="34" charset="0"/>
              </a:rPr>
              <a:t>Su comunidad está formada por diferentes tipos de personas, de diferentes orígenes, con diferentes actitudes y creencias, pero todos deben estar preparados. Y se necesita la cooperación y la participación de todos.</a:t>
            </a:r>
            <a:endParaRPr lang="es" dirty="0">
              <a:latin typeface="Open sans" panose="020B0606030504020204" pitchFamily="34" charset="0"/>
              <a:ea typeface="Open sans" panose="020B0606030504020204" pitchFamily="34" charset="0"/>
              <a:cs typeface="+mn-cs"/>
              <a:sym typeface="Arial" panose="020B0604020202020204" pitchFamily="34" charset="0"/>
            </a:endParaRPr>
          </a:p>
        </p:txBody>
      </p:sp>
      <p:sp>
        <p:nvSpPr>
          <p:cNvPr id="158" name="Google Shape;158;p6"/>
          <p:cNvSpPr txBox="1"/>
          <p:nvPr/>
        </p:nvSpPr>
        <p:spPr>
          <a:xfrm>
            <a:off x="311652" y="1015211"/>
            <a:ext cx="3596404" cy="4494629"/>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600"/>
              </a:spcAft>
              <a:buClr>
                <a:schemeClr val="lt1"/>
              </a:buClr>
              <a:buSzPts val="4400"/>
              <a:buFont typeface="Arial"/>
              <a:buNone/>
            </a:pPr>
            <a:r>
              <a:rPr lang="es" sz="3600" b="1" i="0" u="none" baseline="0">
                <a:solidFill>
                  <a:srgbClr val="F5333F">
                    <a:lumMod val="100000"/>
                  </a:srgbClr>
                </a:solidFill>
                <a:latin typeface="Open sans" panose="020B0606030504020204" pitchFamily="34" charset="0"/>
                <a:ea typeface="Open sans" panose="020B0606030504020204" pitchFamily="34" charset="0"/>
                <a:cs typeface="+mn-cs"/>
                <a:sym typeface="Arial" panose="020B0604020202020204" pitchFamily="34" charset="0"/>
              </a:rPr>
              <a:t>¿Qué es la preparación comunitaria?</a:t>
            </a:r>
            <a:endParaRPr lang="es" sz="3600" b="1" u="none" dirty="0">
              <a:solidFill>
                <a:srgbClr val="F5333F">
                  <a:lumMod val="100000"/>
                </a:srgbClr>
              </a:solidFill>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lnSpc>
                <a:spcPct val="100000"/>
              </a:lnSpc>
              <a:spcBef>
                <a:spcPts val="0"/>
              </a:spcBef>
              <a:spcAft>
                <a:spcPts val="0"/>
              </a:spcAft>
              <a:buClr>
                <a:schemeClr val="lt1"/>
              </a:buClr>
              <a:buSzPts val="4400"/>
              <a:buFont typeface="Calibri"/>
              <a:buNone/>
            </a:pPr>
            <a:endParaRPr lang="es" sz="1800" b="0" u="none" dirty="0">
              <a:solidFill>
                <a:schemeClr val="lt1"/>
              </a:solidFill>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lnSpc>
                <a:spcPct val="100000"/>
              </a:lnSpc>
              <a:spcBef>
                <a:spcPts val="0"/>
              </a:spcBef>
              <a:spcAft>
                <a:spcPts val="0"/>
              </a:spcAft>
              <a:buClr>
                <a:schemeClr val="lt1"/>
              </a:buClr>
              <a:buSzPts val="4400"/>
              <a:buFont typeface="Arial"/>
              <a:buNone/>
            </a:pPr>
            <a:r>
              <a:rPr lang="es" sz="2400" b="0" i="0" u="none" baseline="0">
                <a:solidFill>
                  <a:schemeClr val="lt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La preparación comunitaria consiste en compartir la información con su comunidad y asegurarse de que la gente entienda lo que podría suceder y lo que puede hacer.</a:t>
            </a:r>
            <a:endParaRPr lang="es" sz="2400" dirty="0">
              <a:solidFill>
                <a:schemeClr val="lt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lnSpc>
                <a:spcPct val="100000"/>
              </a:lnSpc>
              <a:spcBef>
                <a:spcPts val="0"/>
              </a:spcBef>
              <a:spcAft>
                <a:spcPts val="0"/>
              </a:spcAft>
              <a:buClr>
                <a:schemeClr val="lt1"/>
              </a:buClr>
              <a:buSzPts val="4400"/>
              <a:buFont typeface="Calibri"/>
              <a:buNone/>
            </a:pPr>
            <a:endParaRPr sz="1800" b="0" u="none"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pic>
        <p:nvPicPr>
          <p:cNvPr id="168" name="Google Shape;168;p7" descr="A group of people clasping hands&#10;&#10;Description automatically generated with low confidence"/>
          <p:cNvPicPr preferRelativeResize="0"/>
          <p:nvPr/>
        </p:nvPicPr>
        <p:blipFill rotWithShape="1">
          <a:blip r:embed="rId3">
            <a:alphaModFix/>
          </a:blip>
          <a:srcRect/>
          <a:stretch/>
        </p:blipFill>
        <p:spPr>
          <a:xfrm>
            <a:off x="1877593" y="-5347"/>
            <a:ext cx="10314408" cy="6863347"/>
          </a:xfrm>
          <a:prstGeom prst="rect">
            <a:avLst/>
          </a:prstGeom>
          <a:noFill/>
          <a:ln>
            <a:noFill/>
          </a:ln>
        </p:spPr>
      </p:pic>
      <p:sp>
        <p:nvSpPr>
          <p:cNvPr id="169" name="Google Shape;169;p7"/>
          <p:cNvSpPr/>
          <p:nvPr/>
        </p:nvSpPr>
        <p:spPr>
          <a:xfrm>
            <a:off x="4475615" y="3200400"/>
            <a:ext cx="7435348" cy="2309440"/>
          </a:xfrm>
          <a:prstGeom prst="rect">
            <a:avLst/>
          </a:prstGeom>
          <a:solidFill>
            <a:srgbClr val="E42D3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0" name="Google Shape;170;p7"/>
          <p:cNvSpPr/>
          <p:nvPr/>
        </p:nvSpPr>
        <p:spPr>
          <a:xfrm>
            <a:off x="-16474" y="-5347"/>
            <a:ext cx="4211052" cy="68633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171" name="Google Shape;171;p7"/>
          <p:cNvSpPr txBox="1"/>
          <p:nvPr/>
        </p:nvSpPr>
        <p:spPr>
          <a:xfrm>
            <a:off x="4657728" y="3385644"/>
            <a:ext cx="7105148" cy="1938952"/>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lt1"/>
              </a:buClr>
              <a:buSzPts val="1800"/>
              <a:buFont typeface="Arial"/>
              <a:buChar char="•"/>
            </a:pPr>
            <a:r>
              <a:rPr lang="es" sz="2000" b="0" i="0" u="none" baseline="0">
                <a:solidFill>
                  <a:schemeClr val="lt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Hable de acontecimientos pasados y de su impacto.</a:t>
            </a:r>
            <a:endParaRPr lang="es" sz="2000" dirty="0">
              <a:solidFill>
                <a:schemeClr val="lt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a:p>
            <a:pPr marL="285750" marR="0" lvl="0" indent="-171450" algn="l" rtl="0">
              <a:spcBef>
                <a:spcPts val="0"/>
              </a:spcBef>
              <a:spcAft>
                <a:spcPts val="0"/>
              </a:spcAft>
              <a:buClr>
                <a:schemeClr val="dk1"/>
              </a:buClr>
              <a:buSzPts val="1800"/>
              <a:buFont typeface="Arial"/>
              <a:buNone/>
            </a:pPr>
            <a:endParaRPr lang="es" sz="2000" dirty="0">
              <a:solidFill>
                <a:schemeClr val="lt1"/>
              </a:solidFill>
              <a:latin typeface="Open sans" panose="020B0606030504020204" pitchFamily="34" charset="0"/>
              <a:ea typeface="Open sans" panose="020B0606030504020204" pitchFamily="34" charset="0"/>
              <a:cs typeface="+mn-cs"/>
              <a:sym typeface="Arial" panose="020B0604020202020204" pitchFamily="34" charset="0"/>
            </a:endParaRPr>
          </a:p>
          <a:p>
            <a:pPr marL="285750" marR="0" lvl="0" indent="-285750" algn="l" rtl="0">
              <a:spcBef>
                <a:spcPts val="0"/>
              </a:spcBef>
              <a:spcAft>
                <a:spcPts val="0"/>
              </a:spcAft>
              <a:buClr>
                <a:schemeClr val="lt1"/>
              </a:buClr>
              <a:buSzPts val="1800"/>
              <a:buFont typeface="Arial"/>
              <a:buChar char="•"/>
            </a:pPr>
            <a:r>
              <a:rPr lang="es" sz="2000" b="0" i="0" u="none" baseline="0">
                <a:solidFill>
                  <a:schemeClr val="lt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Destaque los cambios visibles relacionados con el clima.</a:t>
            </a:r>
            <a:endParaRPr lang="es" sz="2000" dirty="0">
              <a:solidFill>
                <a:schemeClr val="lt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a:p>
            <a:pPr marL="285750" marR="0" lvl="0" indent="-171450" algn="l" rtl="0">
              <a:spcBef>
                <a:spcPts val="0"/>
              </a:spcBef>
              <a:spcAft>
                <a:spcPts val="0"/>
              </a:spcAft>
              <a:buClr>
                <a:schemeClr val="dk1"/>
              </a:buClr>
              <a:buSzPts val="1800"/>
              <a:buFont typeface="Arial"/>
              <a:buNone/>
            </a:pPr>
            <a:endParaRPr lang="es" sz="2000" dirty="0">
              <a:solidFill>
                <a:schemeClr val="lt1"/>
              </a:solidFill>
              <a:latin typeface="Open sans" panose="020B0606030504020204" pitchFamily="34" charset="0"/>
              <a:ea typeface="Open sans" panose="020B0606030504020204" pitchFamily="34" charset="0"/>
              <a:cs typeface="+mn-cs"/>
              <a:sym typeface="Arial" panose="020B0604020202020204" pitchFamily="34" charset="0"/>
            </a:endParaRPr>
          </a:p>
          <a:p>
            <a:pPr marL="285750" marR="0" lvl="0" indent="-285750" algn="l" rtl="0">
              <a:spcBef>
                <a:spcPts val="0"/>
              </a:spcBef>
              <a:spcAft>
                <a:spcPts val="0"/>
              </a:spcAft>
              <a:buClr>
                <a:schemeClr val="lt1"/>
              </a:buClr>
              <a:buSzPts val="1800"/>
              <a:buFont typeface="Arial"/>
              <a:buChar char="•"/>
            </a:pPr>
            <a:r>
              <a:rPr lang="es" sz="2000" b="0" i="0" u="none" baseline="0">
                <a:solidFill>
                  <a:schemeClr val="lt1"/>
                </a:solidFill>
                <a:latin typeface="Open sans" panose="020B0606030504020204" pitchFamily="34" charset="0"/>
                <a:ea typeface="Open sans" panose="020B0606030504020204" pitchFamily="34" charset="0"/>
                <a:cs typeface="+mn-cs"/>
                <a:sym typeface="Arial" panose="020B0604020202020204" pitchFamily="34" charset="0"/>
              </a:rPr>
              <a:t>Sea creativo e innove para captar el interés de la gente. Es importante llegar a todos los grupos de su zona.</a:t>
            </a:r>
            <a:endParaRPr lang="es" sz="2000" dirty="0">
              <a:latin typeface="Open sans" panose="020B0606030504020204" pitchFamily="34" charset="0"/>
              <a:ea typeface="Open sans" panose="020B0606030504020204" pitchFamily="34" charset="0"/>
              <a:cs typeface="+mn-cs"/>
              <a:sym typeface="Arial" panose="020B0604020202020204" pitchFamily="34" charset="0"/>
            </a:endParaRPr>
          </a:p>
        </p:txBody>
      </p:sp>
      <p:sp>
        <p:nvSpPr>
          <p:cNvPr id="172" name="Google Shape;172;p7"/>
          <p:cNvSpPr txBox="1"/>
          <p:nvPr/>
        </p:nvSpPr>
        <p:spPr>
          <a:xfrm>
            <a:off x="429124" y="1179011"/>
            <a:ext cx="3309747" cy="4494629"/>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600"/>
              </a:spcAft>
              <a:buClr>
                <a:schemeClr val="lt1"/>
              </a:buClr>
              <a:buSzPts val="4400"/>
              <a:buFont typeface="Arial"/>
              <a:buNone/>
            </a:pPr>
            <a:r>
              <a:rPr lang="es" sz="3600" b="1" i="0" u="none" baseline="0">
                <a:solidFill>
                  <a:srgbClr val="F5333F">
                    <a:lumMod val="100000"/>
                  </a:srgbClr>
                </a:solidFill>
                <a:latin typeface="Open sans" panose="020B0606030504020204" pitchFamily="34" charset="0"/>
                <a:ea typeface="Open sans" panose="020B0606030504020204" pitchFamily="34" charset="0"/>
                <a:cs typeface="+mn-cs"/>
                <a:sym typeface="Arial" panose="020B0604020202020204" pitchFamily="34" charset="0"/>
              </a:rPr>
              <a:t>Implicar a la comunidad</a:t>
            </a:r>
            <a:endParaRPr lang="es" sz="3600" b="1" dirty="0">
              <a:solidFill>
                <a:srgbClr val="F5333F">
                  <a:lumMod val="100000"/>
                </a:srgbClr>
              </a:solidFill>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lnSpc>
                <a:spcPct val="100000"/>
              </a:lnSpc>
              <a:spcBef>
                <a:spcPts val="0"/>
              </a:spcBef>
              <a:spcAft>
                <a:spcPts val="0"/>
              </a:spcAft>
              <a:buClr>
                <a:schemeClr val="lt1"/>
              </a:buClr>
              <a:buSzPts val="4400"/>
              <a:buFont typeface="Calibri"/>
              <a:buNone/>
            </a:pPr>
            <a:endParaRPr lang="es" sz="1800" dirty="0">
              <a:solidFill>
                <a:schemeClr val="lt1"/>
              </a:solidFill>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lnSpc>
                <a:spcPct val="100000"/>
              </a:lnSpc>
              <a:spcBef>
                <a:spcPts val="0"/>
              </a:spcBef>
              <a:spcAft>
                <a:spcPts val="0"/>
              </a:spcAft>
              <a:buClr>
                <a:schemeClr val="lt1"/>
              </a:buClr>
              <a:buSzPts val="4400"/>
              <a:buFont typeface="Arial"/>
              <a:buNone/>
            </a:pPr>
            <a:r>
              <a:rPr lang="es" sz="2400" b="0" i="0" u="none" baseline="0">
                <a:solidFill>
                  <a:schemeClr val="lt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Al implicar a la comunidad, es importante conocer los hechos, disponer de pruebas que respalden la necesidad de la preparación de la comunidad.</a:t>
            </a:r>
            <a:endParaRPr lang="es" sz="2400" dirty="0">
              <a:solidFill>
                <a:schemeClr val="lt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lnSpc>
                <a:spcPct val="100000"/>
              </a:lnSpc>
              <a:spcBef>
                <a:spcPts val="0"/>
              </a:spcBef>
              <a:spcAft>
                <a:spcPts val="0"/>
              </a:spcAft>
              <a:buClr>
                <a:schemeClr val="lt1"/>
              </a:buClr>
              <a:buSzPts val="4400"/>
              <a:buFont typeface="Calibri"/>
              <a:buNone/>
            </a:pPr>
            <a:endParaRPr sz="1800"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pic>
        <p:nvPicPr>
          <p:cNvPr id="185" name="Google Shape;185;p8" descr="C:\Users\Guest\Downloads\IMG_5708.JPG"/>
          <p:cNvPicPr preferRelativeResize="0"/>
          <p:nvPr/>
        </p:nvPicPr>
        <p:blipFill rotWithShape="1">
          <a:blip r:embed="rId3">
            <a:alphaModFix/>
          </a:blip>
          <a:srcRect t="9168" b="26497"/>
          <a:stretch/>
        </p:blipFill>
        <p:spPr>
          <a:xfrm>
            <a:off x="6904851" y="5534021"/>
            <a:ext cx="3405840" cy="1342014"/>
          </a:xfrm>
          <a:prstGeom prst="rect">
            <a:avLst/>
          </a:prstGeom>
          <a:noFill/>
          <a:ln>
            <a:noFill/>
          </a:ln>
        </p:spPr>
      </p:pic>
      <p:pic>
        <p:nvPicPr>
          <p:cNvPr id="2054" name="Picture 6" descr="May be an image of 5 people, child and outdoors">
            <a:extLst>
              <a:ext uri="{FF2B5EF4-FFF2-40B4-BE49-F238E27FC236}">
                <a16:creationId xmlns:a16="http://schemas.microsoft.com/office/drawing/2014/main" id="{29FC23C7-F7EE-7B4F-B4A4-A92E948CD4A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1862" y="2668370"/>
            <a:ext cx="8000138" cy="4189630"/>
          </a:xfrm>
          <a:prstGeom prst="rect">
            <a:avLst/>
          </a:prstGeom>
          <a:noFill/>
          <a:extLst>
            <a:ext uri="{909E8E84-426E-40DD-AFC4-6F175D3DCCD1}">
              <a14:hiddenFill xmlns:a14="http://schemas.microsoft.com/office/drawing/2010/main">
                <a:solidFill>
                  <a:srgbClr val="FFFFFF"/>
                </a:solidFill>
              </a14:hiddenFill>
            </a:ext>
          </a:extLst>
        </p:spPr>
      </p:pic>
      <p:sp>
        <p:nvSpPr>
          <p:cNvPr id="183" name="Google Shape;183;p8"/>
          <p:cNvSpPr/>
          <p:nvPr/>
        </p:nvSpPr>
        <p:spPr>
          <a:xfrm>
            <a:off x="-16474" y="-5347"/>
            <a:ext cx="4211052" cy="68633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184" name="Google Shape;184;p8"/>
          <p:cNvSpPr txBox="1"/>
          <p:nvPr/>
        </p:nvSpPr>
        <p:spPr>
          <a:xfrm>
            <a:off x="260976" y="779773"/>
            <a:ext cx="3877320" cy="4494629"/>
          </a:xfrm>
          <a:prstGeom prst="rect">
            <a:avLst/>
          </a:prstGeom>
          <a:noFill/>
          <a:ln>
            <a:noFill/>
          </a:ln>
        </p:spPr>
        <p:txBody>
          <a:bodyPr spcFirstLastPara="1" wrap="square" lIns="91425" tIns="45700" rIns="91425" bIns="45700" anchor="ctr" anchorCtr="0">
            <a:noAutofit/>
          </a:bodyPr>
          <a:lstStyle/>
          <a:p>
            <a:pPr marL="0" lvl="0" indent="0" algn="l" rtl="0">
              <a:spcAft>
                <a:spcPts val="600"/>
              </a:spcAft>
              <a:buClr>
                <a:schemeClr val="lt1"/>
              </a:buClr>
              <a:buSzPts val="4400"/>
              <a:buFont typeface="Arial"/>
              <a:buNone/>
            </a:pPr>
            <a:r>
              <a:rPr lang="es" sz="4000" b="1" i="0" u="none" baseline="0" dirty="0">
                <a:solidFill>
                  <a:srgbClr val="F5333F"/>
                </a:solidFill>
                <a:latin typeface="Open sans" panose="020B0606030504020204" pitchFamily="34" charset="0"/>
                <a:ea typeface="Open sans" panose="020B0606030504020204" pitchFamily="34" charset="0"/>
                <a:cs typeface="+mn-cs"/>
                <a:sym typeface="Arial" panose="020B0604020202020204" pitchFamily="34" charset="0"/>
              </a:rPr>
              <a:t>Actividades de preparación</a:t>
            </a:r>
            <a:endParaRPr lang="es" sz="4000" b="1" dirty="0">
              <a:solidFill>
                <a:srgbClr val="F5333F"/>
              </a:solidFill>
              <a:latin typeface="Open sans" panose="020B0606030504020204" pitchFamily="34" charset="0"/>
              <a:ea typeface="Open sans" panose="020B0606030504020204" pitchFamily="34" charset="0"/>
              <a:cs typeface="+mn-cs"/>
              <a:sym typeface="Arial" panose="020B0604020202020204" pitchFamily="34" charset="0"/>
            </a:endParaRPr>
          </a:p>
        </p:txBody>
      </p:sp>
      <p:pic>
        <p:nvPicPr>
          <p:cNvPr id="2052" name="Picture 4" descr="May be an image of 1 person and indoor">
            <a:extLst>
              <a:ext uri="{FF2B5EF4-FFF2-40B4-BE49-F238E27FC236}">
                <a16:creationId xmlns:a16="http://schemas.microsoft.com/office/drawing/2014/main" id="{859AE57D-8950-D12C-91C8-806AD64D84C8}"/>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12321"/>
          <a:stretch/>
        </p:blipFill>
        <p:spPr bwMode="auto">
          <a:xfrm>
            <a:off x="8125464" y="-13595"/>
            <a:ext cx="4066536" cy="356549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No photo description available.">
            <a:extLst>
              <a:ext uri="{FF2B5EF4-FFF2-40B4-BE49-F238E27FC236}">
                <a16:creationId xmlns:a16="http://schemas.microsoft.com/office/drawing/2014/main" id="{9C4197C9-0A9A-6E6C-584C-69029C753A40}"/>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21167" t="13585"/>
          <a:stretch/>
        </p:blipFill>
        <p:spPr bwMode="auto">
          <a:xfrm>
            <a:off x="4191862" y="-13594"/>
            <a:ext cx="4778828" cy="356548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2EB9BBE0-1E2F-7F15-971D-37D2E495B93E}"/>
              </a:ext>
            </a:extLst>
          </p:cNvPr>
          <p:cNvSpPr/>
          <p:nvPr/>
        </p:nvSpPr>
        <p:spPr>
          <a:xfrm>
            <a:off x="8927146" y="-13595"/>
            <a:ext cx="97110" cy="366030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s"/>
          </a:p>
        </p:txBody>
      </p:sp>
      <p:sp>
        <p:nvSpPr>
          <p:cNvPr id="3" name="Rectangle 2">
            <a:extLst>
              <a:ext uri="{FF2B5EF4-FFF2-40B4-BE49-F238E27FC236}">
                <a16:creationId xmlns:a16="http://schemas.microsoft.com/office/drawing/2014/main" id="{D74F112C-F9B6-E63A-1A48-5A4BF0E6E85B}"/>
              </a:ext>
            </a:extLst>
          </p:cNvPr>
          <p:cNvSpPr/>
          <p:nvPr/>
        </p:nvSpPr>
        <p:spPr>
          <a:xfrm>
            <a:off x="4191862" y="3559633"/>
            <a:ext cx="8000138" cy="10885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s"/>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3480</Words>
  <Application>Microsoft Office PowerPoint</Application>
  <PresentationFormat>Grand écran</PresentationFormat>
  <Paragraphs>317</Paragraphs>
  <Slides>33</Slides>
  <Notes>32</Notes>
  <HiddenSlides>0</HiddenSlides>
  <MMClips>1</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33</vt:i4>
      </vt:variant>
    </vt:vector>
  </HeadingPairs>
  <TitlesOfParts>
    <vt:vector size="39" baseType="lpstr">
      <vt:lpstr>Arial</vt:lpstr>
      <vt:lpstr>Arial Nova</vt:lpstr>
      <vt:lpstr>Calibri</vt:lpstr>
      <vt:lpstr>Noto Sans Symbols</vt:lpstr>
      <vt:lpstr>Open sans</vt:lpstr>
      <vt:lpstr>Office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 Nicholas</dc:creator>
  <cp:lastModifiedBy>Laura Defèche</cp:lastModifiedBy>
  <cp:revision>41</cp:revision>
  <dcterms:created xsi:type="dcterms:W3CDTF">2021-09-10T07:38:40Z</dcterms:created>
  <dcterms:modified xsi:type="dcterms:W3CDTF">2024-09-24T09:10:59Z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caf3f7fd-5cd4-4287-9002-aceb9af13c42_Enabled">
    <vt:lpwstr>true</vt:lpwstr>
  </property>
  <property fmtid="{D5CDD505-2E9C-101B-9397-08002B2CF9AE}" pid="3" name="MSIP_Label_caf3f7fd-5cd4-4287-9002-aceb9af13c42_SetDate">
    <vt:lpwstr>2022-06-01T20:51:57Z</vt:lpwstr>
  </property>
  <property fmtid="{D5CDD505-2E9C-101B-9397-08002B2CF9AE}" pid="4" name="MSIP_Label_caf3f7fd-5cd4-4287-9002-aceb9af13c42_Method">
    <vt:lpwstr>Privileged</vt:lpwstr>
  </property>
  <property fmtid="{D5CDD505-2E9C-101B-9397-08002B2CF9AE}" pid="5" name="MSIP_Label_caf3f7fd-5cd4-4287-9002-aceb9af13c42_Name">
    <vt:lpwstr>Public</vt:lpwstr>
  </property>
  <property fmtid="{D5CDD505-2E9C-101B-9397-08002B2CF9AE}" pid="6" name="MSIP_Label_caf3f7fd-5cd4-4287-9002-aceb9af13c42_SiteId">
    <vt:lpwstr>a2b53be5-734e-4e6c-ab0d-d184f60fd917</vt:lpwstr>
  </property>
  <property fmtid="{D5CDD505-2E9C-101B-9397-08002B2CF9AE}" pid="7" name="MSIP_Label_caf3f7fd-5cd4-4287-9002-aceb9af13c42_ActionId">
    <vt:lpwstr>9e0cddac-4208-4ab4-88b1-a57c41f81feb</vt:lpwstr>
  </property>
  <property fmtid="{D5CDD505-2E9C-101B-9397-08002B2CF9AE}" pid="8" name="MSIP_Label_caf3f7fd-5cd4-4287-9002-aceb9af13c42_ContentBits">
    <vt:lpwstr>2</vt:lpwstr>
  </property>
</Properties>
</file>